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1" r:id="rId1"/>
    <p:sldMasterId id="2147483699" r:id="rId2"/>
  </p:sldMasterIdLst>
  <p:notesMasterIdLst>
    <p:notesMasterId r:id="rId33"/>
  </p:notesMasterIdLst>
  <p:sldIdLst>
    <p:sldId id="321" r:id="rId3"/>
    <p:sldId id="389" r:id="rId4"/>
    <p:sldId id="390" r:id="rId5"/>
    <p:sldId id="391" r:id="rId6"/>
    <p:sldId id="392" r:id="rId7"/>
    <p:sldId id="393" r:id="rId8"/>
    <p:sldId id="394" r:id="rId9"/>
    <p:sldId id="322" r:id="rId10"/>
    <p:sldId id="430" r:id="rId11"/>
    <p:sldId id="431" r:id="rId12"/>
    <p:sldId id="428" r:id="rId13"/>
    <p:sldId id="429" r:id="rId14"/>
    <p:sldId id="432" r:id="rId15"/>
    <p:sldId id="433" r:id="rId16"/>
    <p:sldId id="434" r:id="rId17"/>
    <p:sldId id="435" r:id="rId18"/>
    <p:sldId id="436" r:id="rId19"/>
    <p:sldId id="417" r:id="rId20"/>
    <p:sldId id="419" r:id="rId21"/>
    <p:sldId id="637" r:id="rId22"/>
    <p:sldId id="638" r:id="rId23"/>
    <p:sldId id="639" r:id="rId24"/>
    <p:sldId id="640" r:id="rId25"/>
    <p:sldId id="641" r:id="rId26"/>
    <p:sldId id="636" r:id="rId27"/>
    <p:sldId id="632" r:id="rId28"/>
    <p:sldId id="635" r:id="rId29"/>
    <p:sldId id="634" r:id="rId30"/>
    <p:sldId id="633" r:id="rId31"/>
    <p:sldId id="403" r:id="rId32"/>
  </p:sldIdLst>
  <p:sldSz cx="9906000" cy="6858000" type="A4"/>
  <p:notesSz cx="6735763" cy="9866313"/>
  <p:embeddedFontLst>
    <p:embeddedFont>
      <p:font typeface="KoPubWorld돋움체 Bold" panose="020B0600000101010101" charset="-127"/>
      <p:bold r:id="rId34"/>
    </p:embeddedFont>
    <p:embeddedFont>
      <p:font typeface="KoPubWorld돋움체 Light" panose="020B0600000101010101" charset="-127"/>
      <p:regular r:id="rId35"/>
    </p:embeddedFont>
    <p:embeddedFont>
      <p:font typeface="KoPubWorld돋움체 Medium" panose="020B0600000101010101" charset="-127"/>
      <p:regular r:id="rId36"/>
    </p:embeddedFont>
    <p:embeddedFont>
      <p:font typeface="한컴돋움" panose="020B0600000101010101" charset="-127"/>
      <p:regular r:id="rId37"/>
    </p:embeddedFont>
    <p:embeddedFont>
      <p:font typeface="Arial Unicode MS" panose="020B0604020202020204" pitchFamily="50" charset="-127"/>
      <p:regular r:id="rId38"/>
    </p:embeddedFont>
    <p:embeddedFont>
      <p:font typeface="Cambria Math" panose="02040503050406030204" pitchFamily="18" charset="0"/>
      <p:regular r:id="rId39"/>
    </p:embeddedFont>
    <p:embeddedFont>
      <p:font typeface="KoPub돋움체 Bold" panose="02020603020101020101" pitchFamily="18" charset="-127"/>
      <p:regular r:id="rId40"/>
    </p:embeddedFont>
    <p:embeddedFont>
      <p:font typeface="KoPub돋움체 Light" panose="00000300000000000000" pitchFamily="2" charset="-127"/>
      <p:regular r:id="rId41"/>
    </p:embeddedFont>
    <p:embeddedFont>
      <p:font typeface="KoPub돋움체 Medium" panose="00000600000000000000" pitchFamily="2" charset="-127"/>
      <p:regular r:id="rId42"/>
    </p:embeddedFont>
    <p:embeddedFont>
      <p:font typeface="KoPub바탕체 Bold" panose="00000800000000000000" pitchFamily="2" charset="-127"/>
      <p:regular r:id="rId43"/>
      <p:bold r:id="rId44"/>
    </p:embeddedFont>
    <p:embeddedFont>
      <p:font typeface="Lato Bold" panose="020B0600000101010101" charset="0"/>
      <p:bold r:id="rId45"/>
    </p:embeddedFont>
    <p:embeddedFont>
      <p:font typeface="Lucida Sans Unicode" panose="020B0602030504020204" pitchFamily="34" charset="0"/>
      <p:regular r:id="rId46"/>
    </p:embeddedFont>
    <p:embeddedFont>
      <p:font typeface="Rix고딕 B" panose="02020603020101020101" pitchFamily="18" charset="-127"/>
      <p:regular r:id="rId47"/>
    </p:embeddedFont>
    <p:embeddedFont>
      <p:font typeface="Wingdings 2" panose="05020102010507070707" pitchFamily="18" charset="2"/>
      <p:regular r:id="rId48"/>
    </p:embeddedFont>
    <p:embeddedFont>
      <p:font typeface="나눔고딕" panose="020D0604000000000000" pitchFamily="50" charset="-127"/>
      <p:regular r:id="rId49"/>
      <p:bold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산돌고딕B" panose="02030504000101010101" pitchFamily="18" charset="-127"/>
      <p:regular r:id="rId53"/>
    </p:embeddedFont>
  </p:embeddedFontLst>
  <p:defaultTextStyle>
    <a:defPPr>
      <a:defRPr lang="en-US"/>
    </a:defPPr>
    <a:lvl1pPr marL="0" algn="l" defTabSz="419938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19938" algn="l" defTabSz="419938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39876" algn="l" defTabSz="419938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259815" algn="l" defTabSz="419938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679753" algn="l" defTabSz="419938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099691" algn="l" defTabSz="419938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519629" algn="l" defTabSz="419938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2939567" algn="l" defTabSz="419938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359506" algn="l" defTabSz="419938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29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4" orient="horz" pos="1412" userDrawn="1">
          <p15:clr>
            <a:srgbClr val="A4A3A4"/>
          </p15:clr>
        </p15:guide>
        <p15:guide id="6" orient="horz" pos="2568" userDrawn="1">
          <p15:clr>
            <a:srgbClr val="A4A3A4"/>
          </p15:clr>
        </p15:guide>
        <p15:guide id="8" pos="4277" userDrawn="1">
          <p15:clr>
            <a:srgbClr val="A4A3A4"/>
          </p15:clr>
        </p15:guide>
        <p15:guide id="9" pos="2281" userDrawn="1">
          <p15:clr>
            <a:srgbClr val="A4A3A4"/>
          </p15:clr>
        </p15:guide>
        <p15:guide id="10" pos="5932" userDrawn="1">
          <p15:clr>
            <a:srgbClr val="A4A3A4"/>
          </p15:clr>
        </p15:guide>
        <p15:guide id="12" pos="2372" userDrawn="1">
          <p15:clr>
            <a:srgbClr val="A4A3A4"/>
          </p15:clr>
        </p15:guide>
        <p15:guide id="13" orient="horz" pos="504" userDrawn="1">
          <p15:clr>
            <a:srgbClr val="A4A3A4"/>
          </p15:clr>
        </p15:guide>
        <p15:guide id="15" orient="horz" pos="1366" userDrawn="1">
          <p15:clr>
            <a:srgbClr val="A4A3A4"/>
          </p15:clr>
        </p15:guide>
        <p15:guide id="19" pos="353" userDrawn="1">
          <p15:clr>
            <a:srgbClr val="A4A3A4"/>
          </p15:clr>
        </p15:guide>
        <p15:guide id="20" pos="308" userDrawn="1">
          <p15:clr>
            <a:srgbClr val="A4A3A4"/>
          </p15:clr>
        </p15:guide>
        <p15:guide id="21" pos="4435" userDrawn="1">
          <p15:clr>
            <a:srgbClr val="A4A3A4"/>
          </p15:clr>
        </p15:guide>
        <p15:guide id="22" pos="5592" userDrawn="1">
          <p15:clr>
            <a:srgbClr val="A4A3A4"/>
          </p15:clr>
        </p15:guide>
        <p15:guide id="23" orient="horz" pos="1207" userDrawn="1">
          <p15:clr>
            <a:srgbClr val="A4A3A4"/>
          </p15:clr>
        </p15:guide>
        <p15:guide id="24" pos="5887" userDrawn="1">
          <p15:clr>
            <a:srgbClr val="A4A3A4"/>
          </p15:clr>
        </p15:guide>
        <p15:guide id="25" orient="horz" pos="867" userDrawn="1">
          <p15:clr>
            <a:srgbClr val="A4A3A4"/>
          </p15:clr>
        </p15:guide>
        <p15:guide id="26" orient="horz" pos="640" userDrawn="1">
          <p15:clr>
            <a:srgbClr val="A4A3A4"/>
          </p15:clr>
        </p15:guide>
        <p15:guide id="27" orient="horz" pos="3793" userDrawn="1">
          <p15:clr>
            <a:srgbClr val="A4A3A4"/>
          </p15:clr>
        </p15:guide>
        <p15:guide id="28" orient="horz" pos="26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EEC"/>
    <a:srgbClr val="0440C9"/>
    <a:srgbClr val="0883E1"/>
    <a:srgbClr val="4B81FB"/>
    <a:srgbClr val="112C4D"/>
    <a:srgbClr val="EFF0F1"/>
    <a:srgbClr val="EA1A10"/>
    <a:srgbClr val="64768C"/>
    <a:srgbClr val="E71A10"/>
    <a:srgbClr val="CC2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5" autoAdjust="0"/>
    <p:restoredTop sz="98155" autoAdjust="0"/>
  </p:normalViewPr>
  <p:slideViewPr>
    <p:cSldViewPr snapToGrid="0">
      <p:cViewPr varScale="1">
        <p:scale>
          <a:sx n="69" d="100"/>
          <a:sy n="69" d="100"/>
        </p:scale>
        <p:origin x="60" y="1440"/>
      </p:cViewPr>
      <p:guideLst>
        <p:guide pos="3029"/>
        <p:guide orient="horz" pos="3838"/>
        <p:guide orient="horz" pos="1412"/>
        <p:guide orient="horz" pos="2568"/>
        <p:guide pos="4277"/>
        <p:guide pos="2281"/>
        <p:guide pos="5932"/>
        <p:guide pos="2372"/>
        <p:guide orient="horz" pos="504"/>
        <p:guide orient="horz" pos="1366"/>
        <p:guide pos="353"/>
        <p:guide pos="308"/>
        <p:guide pos="4435"/>
        <p:guide pos="5592"/>
        <p:guide orient="horz" pos="1207"/>
        <p:guide pos="5887"/>
        <p:guide orient="horz" pos="867"/>
        <p:guide orient="horz" pos="640"/>
        <p:guide orient="horz" pos="3793"/>
        <p:guide orient="horz" pos="263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-3972" y="-78"/>
      </p:cViewPr>
      <p:guideLst>
        <p:guide orient="horz" pos="3107"/>
        <p:guide pos="212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6350"/>
          </c:spPr>
          <c:dPt>
            <c:idx val="0"/>
            <c:bubble3D val="0"/>
            <c:spPr>
              <a:solidFill>
                <a:schemeClr val="accent1"/>
              </a:solidFill>
              <a:ln w="63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13F-4517-B7A3-F7612D0F39CF}"/>
              </c:ext>
            </c:extLst>
          </c:dPt>
          <c:dPt>
            <c:idx val="1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3F-4517-B7A3-F7612D0F39CF}"/>
              </c:ext>
            </c:extLst>
          </c:dPt>
          <c:dPt>
            <c:idx val="2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13F-4517-B7A3-F7612D0F39CF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13F-4517-B7A3-F7612D0F39CF}"/>
              </c:ext>
            </c:extLst>
          </c:dPt>
          <c:dPt>
            <c:idx val="4"/>
            <c:bubble3D val="0"/>
            <c:spPr>
              <a:solidFill>
                <a:schemeClr val="tx2"/>
              </a:solidFill>
              <a:ln w="63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013F-4517-B7A3-F7612D0F39CF}"/>
              </c:ext>
            </c:extLst>
          </c:dPt>
          <c:cat>
            <c:strRef>
              <c:f>Sheet1!$A$2:$A$6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28</c:v>
                </c:pt>
                <c:pt idx="1">
                  <c:v>18</c:v>
                </c:pt>
                <c:pt idx="2">
                  <c:v>17</c:v>
                </c:pt>
                <c:pt idx="3">
                  <c:v>35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3F-4517-B7A3-F7612D0F39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175">
      <a:noFill/>
    </a:ln>
    <a:effectLst/>
  </c:spPr>
  <c:txPr>
    <a:bodyPr/>
    <a:lstStyle/>
    <a:p>
      <a:pPr>
        <a:defRPr/>
      </a:pPr>
      <a:endParaRPr lang="ko-KR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6350"/>
          </c:spPr>
          <c:dPt>
            <c:idx val="0"/>
            <c:bubble3D val="0"/>
            <c:spPr>
              <a:solidFill>
                <a:schemeClr val="accent1"/>
              </a:solidFill>
              <a:ln w="63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13F-4517-B7A3-F7612D0F39CF}"/>
              </c:ext>
            </c:extLst>
          </c:dPt>
          <c:dPt>
            <c:idx val="1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3F-4517-B7A3-F7612D0F39CF}"/>
              </c:ext>
            </c:extLst>
          </c:dPt>
          <c:dPt>
            <c:idx val="2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13F-4517-B7A3-F7612D0F39CF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13F-4517-B7A3-F7612D0F39CF}"/>
              </c:ext>
            </c:extLst>
          </c:dPt>
          <c:dPt>
            <c:idx val="4"/>
            <c:bubble3D val="0"/>
            <c:spPr>
              <a:solidFill>
                <a:schemeClr val="tx2"/>
              </a:solidFill>
              <a:ln w="63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013F-4517-B7A3-F7612D0F39CF}"/>
              </c:ext>
            </c:extLst>
          </c:dPt>
          <c:cat>
            <c:strRef>
              <c:f>Sheet1!$A$2:$A$6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41</c:v>
                </c:pt>
                <c:pt idx="2">
                  <c:v>1</c:v>
                </c:pt>
                <c:pt idx="3">
                  <c:v>11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3F-4517-B7A3-F7612D0F39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175">
      <a:noFill/>
    </a:ln>
    <a:effectLst/>
  </c:spPr>
  <c:txPr>
    <a:bodyPr/>
    <a:lstStyle/>
    <a:p>
      <a:pPr>
        <a:defRPr/>
      </a:pPr>
      <a:endParaRPr lang="ko-KR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8830" cy="495029"/>
          </a:xfrm>
          <a:prstGeom prst="rect">
            <a:avLst/>
          </a:prstGeom>
        </p:spPr>
        <p:txBody>
          <a:bodyPr vert="horz" lIns="91335" tIns="45667" rIns="91335" bIns="45667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5" y="1"/>
            <a:ext cx="2918830" cy="495029"/>
          </a:xfrm>
          <a:prstGeom prst="rect">
            <a:avLst/>
          </a:prstGeom>
        </p:spPr>
        <p:txBody>
          <a:bodyPr vert="horz" lIns="91335" tIns="45667" rIns="91335" bIns="45667" rtlCol="0"/>
          <a:lstStyle>
            <a:lvl1pPr algn="r">
              <a:defRPr sz="1200"/>
            </a:lvl1pPr>
          </a:lstStyle>
          <a:p>
            <a:fld id="{718F13A6-263C-4D9A-AFCC-FF38E02DEEFD}" type="datetimeFigureOut">
              <a:rPr lang="ko-KR" altLang="en-US" smtClean="0"/>
              <a:t>2022-06-13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35" tIns="45667" rIns="91335" bIns="45667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1335" tIns="45667" rIns="91335" bIns="45667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286"/>
            <a:ext cx="2918830" cy="495028"/>
          </a:xfrm>
          <a:prstGeom prst="rect">
            <a:avLst/>
          </a:prstGeom>
        </p:spPr>
        <p:txBody>
          <a:bodyPr vert="horz" lIns="91335" tIns="45667" rIns="91335" bIns="45667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5" y="9371286"/>
            <a:ext cx="2918830" cy="495028"/>
          </a:xfrm>
          <a:prstGeom prst="rect">
            <a:avLst/>
          </a:prstGeom>
        </p:spPr>
        <p:txBody>
          <a:bodyPr vert="horz" lIns="91335" tIns="45667" rIns="91335" bIns="45667" rtlCol="0" anchor="b"/>
          <a:lstStyle>
            <a:lvl1pPr algn="r">
              <a:defRPr sz="1200"/>
            </a:lvl1pPr>
          </a:lstStyle>
          <a:p>
            <a:fld id="{DBC701A3-F19A-46DB-9019-6D6217F9C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884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04529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2264" algn="l" defTabSz="804529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04529" algn="l" defTabSz="804529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06793" algn="l" defTabSz="804529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09058" algn="l" defTabSz="804529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11322" algn="l" defTabSz="804529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13587" algn="l" defTabSz="804529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15851" algn="l" defTabSz="804529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18115" algn="l" defTabSz="804529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28537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 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B244A1-BE62-4E85-86D2-34BDC02BCEB2}"/>
              </a:ext>
            </a:extLst>
          </p:cNvPr>
          <p:cNvGrpSpPr/>
          <p:nvPr userDrawn="1"/>
        </p:nvGrpSpPr>
        <p:grpSpPr>
          <a:xfrm>
            <a:off x="0" y="1"/>
            <a:ext cx="9906000" cy="669441"/>
            <a:chOff x="0" y="0"/>
            <a:chExt cx="15335250" cy="1064753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0BA360D-A247-4440-8C20-FA2047A1F647}"/>
                </a:ext>
              </a:extLst>
            </p:cNvPr>
            <p:cNvSpPr/>
            <p:nvPr userDrawn="1"/>
          </p:nvSpPr>
          <p:spPr>
            <a:xfrm>
              <a:off x="205581" y="0"/>
              <a:ext cx="1864519" cy="1064753"/>
            </a:xfrm>
            <a:custGeom>
              <a:avLst/>
              <a:gdLst>
                <a:gd name="connsiteX0" fmla="*/ 0 w 1864519"/>
                <a:gd name="connsiteY0" fmla="*/ 0 h 1064753"/>
                <a:gd name="connsiteX1" fmla="*/ 1864519 w 1864519"/>
                <a:gd name="connsiteY1" fmla="*/ 0 h 1064753"/>
                <a:gd name="connsiteX2" fmla="*/ 1864519 w 1864519"/>
                <a:gd name="connsiteY2" fmla="*/ 134682 h 1064753"/>
                <a:gd name="connsiteX3" fmla="*/ 1616188 w 1864519"/>
                <a:gd name="connsiteY3" fmla="*/ 134682 h 1064753"/>
                <a:gd name="connsiteX4" fmla="*/ 1562823 w 1864519"/>
                <a:gd name="connsiteY4" fmla="*/ 179154 h 1064753"/>
                <a:gd name="connsiteX5" fmla="*/ 1189271 w 1864519"/>
                <a:gd name="connsiteY5" fmla="*/ 1020283 h 1064753"/>
                <a:gd name="connsiteX6" fmla="*/ 1124471 w 1864519"/>
                <a:gd name="connsiteY6" fmla="*/ 1064753 h 1064753"/>
                <a:gd name="connsiteX7" fmla="*/ 0 w 1864519"/>
                <a:gd name="connsiteY7" fmla="*/ 1064753 h 106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4519" h="1064753">
                  <a:moveTo>
                    <a:pt x="0" y="0"/>
                  </a:moveTo>
                  <a:lnTo>
                    <a:pt x="1864519" y="0"/>
                  </a:lnTo>
                  <a:lnTo>
                    <a:pt x="1864519" y="134682"/>
                  </a:lnTo>
                  <a:lnTo>
                    <a:pt x="1616188" y="134682"/>
                  </a:lnTo>
                  <a:cubicBezTo>
                    <a:pt x="1589507" y="134682"/>
                    <a:pt x="1572988" y="152471"/>
                    <a:pt x="1562823" y="179154"/>
                  </a:cubicBezTo>
                  <a:lnTo>
                    <a:pt x="1189271" y="1020283"/>
                  </a:lnTo>
                  <a:cubicBezTo>
                    <a:pt x="1176565" y="1053318"/>
                    <a:pt x="1151153" y="1064753"/>
                    <a:pt x="1124471" y="1064753"/>
                  </a:cubicBezTo>
                  <a:lnTo>
                    <a:pt x="0" y="1064753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defTabSz="91032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C40F1C5-D358-458E-B707-AE12A7C6E9AB}"/>
                </a:ext>
              </a:extLst>
            </p:cNvPr>
            <p:cNvSpPr/>
            <p:nvPr userDrawn="1"/>
          </p:nvSpPr>
          <p:spPr>
            <a:xfrm>
              <a:off x="127000" y="0"/>
              <a:ext cx="15208250" cy="1064753"/>
            </a:xfrm>
            <a:custGeom>
              <a:avLst/>
              <a:gdLst>
                <a:gd name="connsiteX0" fmla="*/ 0 w 15208250"/>
                <a:gd name="connsiteY0" fmla="*/ 0 h 1064753"/>
                <a:gd name="connsiteX1" fmla="*/ 15208250 w 15208250"/>
                <a:gd name="connsiteY1" fmla="*/ 0 h 1064753"/>
                <a:gd name="connsiteX2" fmla="*/ 15208250 w 15208250"/>
                <a:gd name="connsiteY2" fmla="*/ 134682 h 1064753"/>
                <a:gd name="connsiteX3" fmla="*/ 1616188 w 15208250"/>
                <a:gd name="connsiteY3" fmla="*/ 134682 h 1064753"/>
                <a:gd name="connsiteX4" fmla="*/ 1562824 w 15208250"/>
                <a:gd name="connsiteY4" fmla="*/ 179154 h 1064753"/>
                <a:gd name="connsiteX5" fmla="*/ 1189271 w 15208250"/>
                <a:gd name="connsiteY5" fmla="*/ 1020283 h 1064753"/>
                <a:gd name="connsiteX6" fmla="*/ 1124471 w 15208250"/>
                <a:gd name="connsiteY6" fmla="*/ 1064753 h 1064753"/>
                <a:gd name="connsiteX7" fmla="*/ 0 w 15208250"/>
                <a:gd name="connsiteY7" fmla="*/ 1064753 h 106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08250" h="1064753">
                  <a:moveTo>
                    <a:pt x="0" y="0"/>
                  </a:moveTo>
                  <a:lnTo>
                    <a:pt x="15208250" y="0"/>
                  </a:lnTo>
                  <a:lnTo>
                    <a:pt x="15208250" y="134682"/>
                  </a:lnTo>
                  <a:lnTo>
                    <a:pt x="1616188" y="134682"/>
                  </a:lnTo>
                  <a:cubicBezTo>
                    <a:pt x="1589507" y="134682"/>
                    <a:pt x="1572988" y="152471"/>
                    <a:pt x="1562824" y="179154"/>
                  </a:cubicBezTo>
                  <a:lnTo>
                    <a:pt x="1189271" y="1020283"/>
                  </a:lnTo>
                  <a:cubicBezTo>
                    <a:pt x="1176565" y="1053318"/>
                    <a:pt x="1151153" y="1064753"/>
                    <a:pt x="1124471" y="1064753"/>
                  </a:cubicBezTo>
                  <a:lnTo>
                    <a:pt x="0" y="1064753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defTabSz="91032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0331D94-018D-41B1-9701-309C7EFED8F2}"/>
                </a:ext>
              </a:extLst>
            </p:cNvPr>
            <p:cNvSpPr/>
            <p:nvPr userDrawn="1"/>
          </p:nvSpPr>
          <p:spPr>
            <a:xfrm>
              <a:off x="0" y="0"/>
              <a:ext cx="647700" cy="1064753"/>
            </a:xfrm>
            <a:custGeom>
              <a:avLst/>
              <a:gdLst>
                <a:gd name="connsiteX0" fmla="*/ 0 w 647700"/>
                <a:gd name="connsiteY0" fmla="*/ 0 h 1064753"/>
                <a:gd name="connsiteX1" fmla="*/ 647700 w 647700"/>
                <a:gd name="connsiteY1" fmla="*/ 0 h 1064753"/>
                <a:gd name="connsiteX2" fmla="*/ 647700 w 647700"/>
                <a:gd name="connsiteY2" fmla="*/ 1064753 h 1064753"/>
                <a:gd name="connsiteX3" fmla="*/ 0 w 647700"/>
                <a:gd name="connsiteY3" fmla="*/ 1064753 h 106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1064753">
                  <a:moveTo>
                    <a:pt x="0" y="0"/>
                  </a:moveTo>
                  <a:lnTo>
                    <a:pt x="647700" y="0"/>
                  </a:lnTo>
                  <a:lnTo>
                    <a:pt x="647700" y="1064753"/>
                  </a:lnTo>
                  <a:lnTo>
                    <a:pt x="0" y="1064753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defTabSz="91032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8" name="텍스트 개체 틀 6">
            <a:extLst>
              <a:ext uri="{FF2B5EF4-FFF2-40B4-BE49-F238E27FC236}">
                <a16:creationId xmlns:a16="http://schemas.microsoft.com/office/drawing/2014/main" id="{FA27A850-0C64-4067-A9E9-F3DC0151B5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7298" y="215532"/>
            <a:ext cx="2120581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>
              <a:lnSpc>
                <a:spcPct val="100000"/>
              </a:lnSpc>
              <a:buNone/>
              <a:defRPr sz="2400" spc="-96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E319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39" name="텍스트 개체 틀 6">
            <a:extLst>
              <a:ext uri="{FF2B5EF4-FFF2-40B4-BE49-F238E27FC236}">
                <a16:creationId xmlns:a16="http://schemas.microsoft.com/office/drawing/2014/main" id="{18C63997-012C-4C6F-9260-AE8B279D3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0277" y="128592"/>
            <a:ext cx="428707" cy="5078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3300" spc="-19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177244F-7828-4980-8BCB-557F214E9C93}"/>
              </a:ext>
            </a:extLst>
          </p:cNvPr>
          <p:cNvSpPr/>
          <p:nvPr userDrawn="1"/>
        </p:nvSpPr>
        <p:spPr>
          <a:xfrm>
            <a:off x="4888880" y="6627098"/>
            <a:ext cx="1282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582177"/>
            <a:fld id="{CAD45C6F-ED4D-4E52-A662-6AA35092CB99}" type="slidenum">
              <a:rPr lang="en-US" altLang="ko-KR" sz="800" smtClean="0">
                <a:ln>
                  <a:solidFill>
                    <a:srgbClr val="64768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pPr algn="ctr" defTabSz="582177"/>
              <a:t>‹#›</a:t>
            </a:fld>
            <a:endParaRPr lang="ko-KR" altLang="en-US" sz="800" dirty="0">
              <a:ln>
                <a:solidFill>
                  <a:srgbClr val="64768C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475"/>
            <a:ext cx="9906000" cy="59314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412" y="6612915"/>
            <a:ext cx="797485" cy="1617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A560F4A-1BC7-4A60-B45B-E4C3B883F48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7682" y="6533804"/>
            <a:ext cx="1350192" cy="267071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202B6CC-6C60-4CB7-B924-D019FA085E15}"/>
              </a:ext>
            </a:extLst>
          </p:cNvPr>
          <p:cNvCxnSpPr/>
          <p:nvPr userDrawn="1"/>
        </p:nvCxnSpPr>
        <p:spPr>
          <a:xfrm>
            <a:off x="0" y="6449487"/>
            <a:ext cx="9906000" cy="0"/>
          </a:xfrm>
          <a:prstGeom prst="line">
            <a:avLst/>
          </a:prstGeom>
          <a:ln w="28575">
            <a:solidFill>
              <a:srgbClr val="044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2034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452">
          <p15:clr>
            <a:srgbClr val="FBAE40"/>
          </p15:clr>
        </p15:guide>
        <p15:guide id="2" pos="192">
          <p15:clr>
            <a:srgbClr val="FBAE40"/>
          </p15:clr>
        </p15:guide>
        <p15:guide id="3" pos="9389">
          <p15:clr>
            <a:srgbClr val="FBAE40"/>
          </p15:clr>
        </p15:guide>
        <p15:guide id="4" orient="horz" pos="4490">
          <p15:clr>
            <a:srgbClr val="FBAE40"/>
          </p15:clr>
        </p15:guide>
        <p15:guide id="5" pos="6543">
          <p15:clr>
            <a:srgbClr val="FBAE40"/>
          </p15:clr>
        </p15:guide>
        <p15:guide id="6" orient="horz" pos="70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질의응답 &amp; 클로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8219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간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930" y="3750695"/>
            <a:ext cx="989668" cy="2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233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930" y="3750695"/>
            <a:ext cx="989668" cy="2006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D434FF-4C91-4B4B-A6E1-EEC83263D46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82" y="6533804"/>
            <a:ext cx="1350192" cy="26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4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 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B244A1-BE62-4E85-86D2-34BDC02BCEB2}"/>
              </a:ext>
            </a:extLst>
          </p:cNvPr>
          <p:cNvGrpSpPr/>
          <p:nvPr userDrawn="1"/>
        </p:nvGrpSpPr>
        <p:grpSpPr>
          <a:xfrm>
            <a:off x="0" y="1"/>
            <a:ext cx="9906000" cy="669441"/>
            <a:chOff x="0" y="0"/>
            <a:chExt cx="15335253" cy="1064753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0BA360D-A247-4440-8C20-FA2047A1F647}"/>
                </a:ext>
              </a:extLst>
            </p:cNvPr>
            <p:cNvSpPr/>
            <p:nvPr userDrawn="1"/>
          </p:nvSpPr>
          <p:spPr>
            <a:xfrm>
              <a:off x="205582" y="0"/>
              <a:ext cx="1864520" cy="1064753"/>
            </a:xfrm>
            <a:custGeom>
              <a:avLst/>
              <a:gdLst>
                <a:gd name="connsiteX0" fmla="*/ 0 w 1864519"/>
                <a:gd name="connsiteY0" fmla="*/ 0 h 1064753"/>
                <a:gd name="connsiteX1" fmla="*/ 1864519 w 1864519"/>
                <a:gd name="connsiteY1" fmla="*/ 0 h 1064753"/>
                <a:gd name="connsiteX2" fmla="*/ 1864519 w 1864519"/>
                <a:gd name="connsiteY2" fmla="*/ 134682 h 1064753"/>
                <a:gd name="connsiteX3" fmla="*/ 1616188 w 1864519"/>
                <a:gd name="connsiteY3" fmla="*/ 134682 h 1064753"/>
                <a:gd name="connsiteX4" fmla="*/ 1562823 w 1864519"/>
                <a:gd name="connsiteY4" fmla="*/ 179154 h 1064753"/>
                <a:gd name="connsiteX5" fmla="*/ 1189271 w 1864519"/>
                <a:gd name="connsiteY5" fmla="*/ 1020283 h 1064753"/>
                <a:gd name="connsiteX6" fmla="*/ 1124471 w 1864519"/>
                <a:gd name="connsiteY6" fmla="*/ 1064753 h 1064753"/>
                <a:gd name="connsiteX7" fmla="*/ 0 w 1864519"/>
                <a:gd name="connsiteY7" fmla="*/ 1064753 h 106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4519" h="1064753">
                  <a:moveTo>
                    <a:pt x="0" y="0"/>
                  </a:moveTo>
                  <a:lnTo>
                    <a:pt x="1864519" y="0"/>
                  </a:lnTo>
                  <a:lnTo>
                    <a:pt x="1864519" y="134682"/>
                  </a:lnTo>
                  <a:lnTo>
                    <a:pt x="1616188" y="134682"/>
                  </a:lnTo>
                  <a:cubicBezTo>
                    <a:pt x="1589507" y="134682"/>
                    <a:pt x="1572988" y="152471"/>
                    <a:pt x="1562823" y="179154"/>
                  </a:cubicBezTo>
                  <a:lnTo>
                    <a:pt x="1189271" y="1020283"/>
                  </a:lnTo>
                  <a:cubicBezTo>
                    <a:pt x="1176565" y="1053318"/>
                    <a:pt x="1151153" y="1064753"/>
                    <a:pt x="1124471" y="1064753"/>
                  </a:cubicBezTo>
                  <a:lnTo>
                    <a:pt x="0" y="1064753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defTabSz="91032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C40F1C5-D358-458E-B707-AE12A7C6E9AB}"/>
                </a:ext>
              </a:extLst>
            </p:cNvPr>
            <p:cNvSpPr/>
            <p:nvPr userDrawn="1"/>
          </p:nvSpPr>
          <p:spPr>
            <a:xfrm>
              <a:off x="127000" y="0"/>
              <a:ext cx="15208253" cy="1064753"/>
            </a:xfrm>
            <a:custGeom>
              <a:avLst/>
              <a:gdLst>
                <a:gd name="connsiteX0" fmla="*/ 0 w 15208250"/>
                <a:gd name="connsiteY0" fmla="*/ 0 h 1064753"/>
                <a:gd name="connsiteX1" fmla="*/ 15208250 w 15208250"/>
                <a:gd name="connsiteY1" fmla="*/ 0 h 1064753"/>
                <a:gd name="connsiteX2" fmla="*/ 15208250 w 15208250"/>
                <a:gd name="connsiteY2" fmla="*/ 134682 h 1064753"/>
                <a:gd name="connsiteX3" fmla="*/ 1616188 w 15208250"/>
                <a:gd name="connsiteY3" fmla="*/ 134682 h 1064753"/>
                <a:gd name="connsiteX4" fmla="*/ 1562824 w 15208250"/>
                <a:gd name="connsiteY4" fmla="*/ 179154 h 1064753"/>
                <a:gd name="connsiteX5" fmla="*/ 1189271 w 15208250"/>
                <a:gd name="connsiteY5" fmla="*/ 1020283 h 1064753"/>
                <a:gd name="connsiteX6" fmla="*/ 1124471 w 15208250"/>
                <a:gd name="connsiteY6" fmla="*/ 1064753 h 1064753"/>
                <a:gd name="connsiteX7" fmla="*/ 0 w 15208250"/>
                <a:gd name="connsiteY7" fmla="*/ 1064753 h 106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08250" h="1064753">
                  <a:moveTo>
                    <a:pt x="0" y="0"/>
                  </a:moveTo>
                  <a:lnTo>
                    <a:pt x="15208250" y="0"/>
                  </a:lnTo>
                  <a:lnTo>
                    <a:pt x="15208250" y="134682"/>
                  </a:lnTo>
                  <a:lnTo>
                    <a:pt x="1616188" y="134682"/>
                  </a:lnTo>
                  <a:cubicBezTo>
                    <a:pt x="1589507" y="134682"/>
                    <a:pt x="1572988" y="152471"/>
                    <a:pt x="1562824" y="179154"/>
                  </a:cubicBezTo>
                  <a:lnTo>
                    <a:pt x="1189271" y="1020283"/>
                  </a:lnTo>
                  <a:cubicBezTo>
                    <a:pt x="1176565" y="1053318"/>
                    <a:pt x="1151153" y="1064753"/>
                    <a:pt x="1124471" y="1064753"/>
                  </a:cubicBezTo>
                  <a:lnTo>
                    <a:pt x="0" y="1064753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defTabSz="91032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0331D94-018D-41B1-9701-309C7EFED8F2}"/>
                </a:ext>
              </a:extLst>
            </p:cNvPr>
            <p:cNvSpPr/>
            <p:nvPr userDrawn="1"/>
          </p:nvSpPr>
          <p:spPr>
            <a:xfrm>
              <a:off x="0" y="0"/>
              <a:ext cx="647700" cy="1064753"/>
            </a:xfrm>
            <a:custGeom>
              <a:avLst/>
              <a:gdLst>
                <a:gd name="connsiteX0" fmla="*/ 0 w 647700"/>
                <a:gd name="connsiteY0" fmla="*/ 0 h 1064753"/>
                <a:gd name="connsiteX1" fmla="*/ 647700 w 647700"/>
                <a:gd name="connsiteY1" fmla="*/ 0 h 1064753"/>
                <a:gd name="connsiteX2" fmla="*/ 647700 w 647700"/>
                <a:gd name="connsiteY2" fmla="*/ 1064753 h 1064753"/>
                <a:gd name="connsiteX3" fmla="*/ 0 w 647700"/>
                <a:gd name="connsiteY3" fmla="*/ 1064753 h 106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1064753">
                  <a:moveTo>
                    <a:pt x="0" y="0"/>
                  </a:moveTo>
                  <a:lnTo>
                    <a:pt x="647700" y="0"/>
                  </a:lnTo>
                  <a:lnTo>
                    <a:pt x="647700" y="1064753"/>
                  </a:lnTo>
                  <a:lnTo>
                    <a:pt x="0" y="1064753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defTabSz="91032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53B63EA-9FDF-424A-B416-75CD365C51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7298" y="215532"/>
            <a:ext cx="2120581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>
              <a:lnSpc>
                <a:spcPct val="100000"/>
              </a:lnSpc>
              <a:buNone/>
              <a:defRPr sz="2400" spc="-96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E319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62FF9-EC56-49DB-8715-7384D5881732}"/>
              </a:ext>
            </a:extLst>
          </p:cNvPr>
          <p:cNvSpPr/>
          <p:nvPr userDrawn="1"/>
        </p:nvSpPr>
        <p:spPr>
          <a:xfrm>
            <a:off x="4888880" y="6627098"/>
            <a:ext cx="1282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582177"/>
            <a:fld id="{CAD45C6F-ED4D-4E52-A662-6AA35092CB99}" type="slidenum">
              <a:rPr lang="en-US" altLang="ko-KR" sz="800" smtClean="0">
                <a:ln>
                  <a:solidFill>
                    <a:srgbClr val="64768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pPr algn="ctr" defTabSz="582177"/>
              <a:t>‹#›</a:t>
            </a:fld>
            <a:endParaRPr lang="ko-KR" altLang="en-US" sz="800" dirty="0">
              <a:ln>
                <a:solidFill>
                  <a:srgbClr val="64768C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412" y="6612915"/>
            <a:ext cx="797485" cy="161716"/>
          </a:xfrm>
          <a:prstGeom prst="rect">
            <a:avLst/>
          </a:prstGeom>
        </p:spPr>
      </p:pic>
      <p:cxnSp>
        <p:nvCxnSpPr>
          <p:cNvPr id="27" name="직선 연결선 26"/>
          <p:cNvCxnSpPr/>
          <p:nvPr userDrawn="1"/>
        </p:nvCxnSpPr>
        <p:spPr>
          <a:xfrm>
            <a:off x="0" y="6449487"/>
            <a:ext cx="9906000" cy="0"/>
          </a:xfrm>
          <a:prstGeom prst="line">
            <a:avLst/>
          </a:prstGeom>
          <a:ln w="28575">
            <a:solidFill>
              <a:srgbClr val="044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3F44F15-D9E8-40D1-9A02-63244C747F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82" y="6533804"/>
            <a:ext cx="1350192" cy="267071"/>
          </a:xfrm>
          <a:prstGeom prst="rect">
            <a:avLst/>
          </a:prstGeom>
        </p:spPr>
      </p:pic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B9098DD8-2B97-4852-8035-05CA1FDCE0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0277" y="128592"/>
            <a:ext cx="428707" cy="5078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3300" spc="-19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76287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452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9389">
          <p15:clr>
            <a:srgbClr val="FBAE40"/>
          </p15:clr>
        </p15:guide>
        <p15:guide id="5" pos="6543" userDrawn="1">
          <p15:clr>
            <a:srgbClr val="FBAE40"/>
          </p15:clr>
        </p15:guide>
        <p15:guide id="6" orient="horz" pos="449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 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B244A1-BE62-4E85-86D2-34BDC02BCEB2}"/>
              </a:ext>
            </a:extLst>
          </p:cNvPr>
          <p:cNvGrpSpPr/>
          <p:nvPr userDrawn="1"/>
        </p:nvGrpSpPr>
        <p:grpSpPr>
          <a:xfrm>
            <a:off x="0" y="1"/>
            <a:ext cx="9906000" cy="669441"/>
            <a:chOff x="0" y="0"/>
            <a:chExt cx="15335250" cy="1064753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0BA360D-A247-4440-8C20-FA2047A1F647}"/>
                </a:ext>
              </a:extLst>
            </p:cNvPr>
            <p:cNvSpPr/>
            <p:nvPr userDrawn="1"/>
          </p:nvSpPr>
          <p:spPr>
            <a:xfrm>
              <a:off x="205581" y="0"/>
              <a:ext cx="1864519" cy="1064753"/>
            </a:xfrm>
            <a:custGeom>
              <a:avLst/>
              <a:gdLst>
                <a:gd name="connsiteX0" fmla="*/ 0 w 1864519"/>
                <a:gd name="connsiteY0" fmla="*/ 0 h 1064753"/>
                <a:gd name="connsiteX1" fmla="*/ 1864519 w 1864519"/>
                <a:gd name="connsiteY1" fmla="*/ 0 h 1064753"/>
                <a:gd name="connsiteX2" fmla="*/ 1864519 w 1864519"/>
                <a:gd name="connsiteY2" fmla="*/ 134682 h 1064753"/>
                <a:gd name="connsiteX3" fmla="*/ 1616188 w 1864519"/>
                <a:gd name="connsiteY3" fmla="*/ 134682 h 1064753"/>
                <a:gd name="connsiteX4" fmla="*/ 1562823 w 1864519"/>
                <a:gd name="connsiteY4" fmla="*/ 179154 h 1064753"/>
                <a:gd name="connsiteX5" fmla="*/ 1189271 w 1864519"/>
                <a:gd name="connsiteY5" fmla="*/ 1020283 h 1064753"/>
                <a:gd name="connsiteX6" fmla="*/ 1124471 w 1864519"/>
                <a:gd name="connsiteY6" fmla="*/ 1064753 h 1064753"/>
                <a:gd name="connsiteX7" fmla="*/ 0 w 1864519"/>
                <a:gd name="connsiteY7" fmla="*/ 1064753 h 106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4519" h="1064753">
                  <a:moveTo>
                    <a:pt x="0" y="0"/>
                  </a:moveTo>
                  <a:lnTo>
                    <a:pt x="1864519" y="0"/>
                  </a:lnTo>
                  <a:lnTo>
                    <a:pt x="1864519" y="134682"/>
                  </a:lnTo>
                  <a:lnTo>
                    <a:pt x="1616188" y="134682"/>
                  </a:lnTo>
                  <a:cubicBezTo>
                    <a:pt x="1589507" y="134682"/>
                    <a:pt x="1572988" y="152471"/>
                    <a:pt x="1562823" y="179154"/>
                  </a:cubicBezTo>
                  <a:lnTo>
                    <a:pt x="1189271" y="1020283"/>
                  </a:lnTo>
                  <a:cubicBezTo>
                    <a:pt x="1176565" y="1053318"/>
                    <a:pt x="1151153" y="1064753"/>
                    <a:pt x="1124471" y="1064753"/>
                  </a:cubicBezTo>
                  <a:lnTo>
                    <a:pt x="0" y="1064753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defTabSz="91032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C40F1C5-D358-458E-B707-AE12A7C6E9AB}"/>
                </a:ext>
              </a:extLst>
            </p:cNvPr>
            <p:cNvSpPr/>
            <p:nvPr userDrawn="1"/>
          </p:nvSpPr>
          <p:spPr>
            <a:xfrm>
              <a:off x="127000" y="0"/>
              <a:ext cx="15208250" cy="1064753"/>
            </a:xfrm>
            <a:custGeom>
              <a:avLst/>
              <a:gdLst>
                <a:gd name="connsiteX0" fmla="*/ 0 w 15208250"/>
                <a:gd name="connsiteY0" fmla="*/ 0 h 1064753"/>
                <a:gd name="connsiteX1" fmla="*/ 15208250 w 15208250"/>
                <a:gd name="connsiteY1" fmla="*/ 0 h 1064753"/>
                <a:gd name="connsiteX2" fmla="*/ 15208250 w 15208250"/>
                <a:gd name="connsiteY2" fmla="*/ 134682 h 1064753"/>
                <a:gd name="connsiteX3" fmla="*/ 1616188 w 15208250"/>
                <a:gd name="connsiteY3" fmla="*/ 134682 h 1064753"/>
                <a:gd name="connsiteX4" fmla="*/ 1562824 w 15208250"/>
                <a:gd name="connsiteY4" fmla="*/ 179154 h 1064753"/>
                <a:gd name="connsiteX5" fmla="*/ 1189271 w 15208250"/>
                <a:gd name="connsiteY5" fmla="*/ 1020283 h 1064753"/>
                <a:gd name="connsiteX6" fmla="*/ 1124471 w 15208250"/>
                <a:gd name="connsiteY6" fmla="*/ 1064753 h 1064753"/>
                <a:gd name="connsiteX7" fmla="*/ 0 w 15208250"/>
                <a:gd name="connsiteY7" fmla="*/ 1064753 h 106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08250" h="1064753">
                  <a:moveTo>
                    <a:pt x="0" y="0"/>
                  </a:moveTo>
                  <a:lnTo>
                    <a:pt x="15208250" y="0"/>
                  </a:lnTo>
                  <a:lnTo>
                    <a:pt x="15208250" y="134682"/>
                  </a:lnTo>
                  <a:lnTo>
                    <a:pt x="1616188" y="134682"/>
                  </a:lnTo>
                  <a:cubicBezTo>
                    <a:pt x="1589507" y="134682"/>
                    <a:pt x="1572988" y="152471"/>
                    <a:pt x="1562824" y="179154"/>
                  </a:cubicBezTo>
                  <a:lnTo>
                    <a:pt x="1189271" y="1020283"/>
                  </a:lnTo>
                  <a:cubicBezTo>
                    <a:pt x="1176565" y="1053318"/>
                    <a:pt x="1151153" y="1064753"/>
                    <a:pt x="1124471" y="1064753"/>
                  </a:cubicBezTo>
                  <a:lnTo>
                    <a:pt x="0" y="1064753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defTabSz="91032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0331D94-018D-41B1-9701-309C7EFED8F2}"/>
                </a:ext>
              </a:extLst>
            </p:cNvPr>
            <p:cNvSpPr/>
            <p:nvPr userDrawn="1"/>
          </p:nvSpPr>
          <p:spPr>
            <a:xfrm>
              <a:off x="0" y="0"/>
              <a:ext cx="647700" cy="1064753"/>
            </a:xfrm>
            <a:custGeom>
              <a:avLst/>
              <a:gdLst>
                <a:gd name="connsiteX0" fmla="*/ 0 w 647700"/>
                <a:gd name="connsiteY0" fmla="*/ 0 h 1064753"/>
                <a:gd name="connsiteX1" fmla="*/ 647700 w 647700"/>
                <a:gd name="connsiteY1" fmla="*/ 0 h 1064753"/>
                <a:gd name="connsiteX2" fmla="*/ 647700 w 647700"/>
                <a:gd name="connsiteY2" fmla="*/ 1064753 h 1064753"/>
                <a:gd name="connsiteX3" fmla="*/ 0 w 647700"/>
                <a:gd name="connsiteY3" fmla="*/ 1064753 h 106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1064753">
                  <a:moveTo>
                    <a:pt x="0" y="0"/>
                  </a:moveTo>
                  <a:lnTo>
                    <a:pt x="647700" y="0"/>
                  </a:lnTo>
                  <a:lnTo>
                    <a:pt x="647700" y="1064753"/>
                  </a:lnTo>
                  <a:lnTo>
                    <a:pt x="0" y="1064753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defTabSz="91032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8" name="텍스트 개체 틀 6">
            <a:extLst>
              <a:ext uri="{FF2B5EF4-FFF2-40B4-BE49-F238E27FC236}">
                <a16:creationId xmlns:a16="http://schemas.microsoft.com/office/drawing/2014/main" id="{FA27A850-0C64-4067-A9E9-F3DC0151B5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7298" y="215532"/>
            <a:ext cx="2120581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>
              <a:lnSpc>
                <a:spcPct val="100000"/>
              </a:lnSpc>
              <a:buNone/>
              <a:defRPr sz="2400" spc="-96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E319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39" name="텍스트 개체 틀 6">
            <a:extLst>
              <a:ext uri="{FF2B5EF4-FFF2-40B4-BE49-F238E27FC236}">
                <a16:creationId xmlns:a16="http://schemas.microsoft.com/office/drawing/2014/main" id="{18C63997-012C-4C6F-9260-AE8B279D3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0277" y="128592"/>
            <a:ext cx="428707" cy="5078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3300" spc="-19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177244F-7828-4980-8BCB-557F214E9C93}"/>
              </a:ext>
            </a:extLst>
          </p:cNvPr>
          <p:cNvSpPr/>
          <p:nvPr userDrawn="1"/>
        </p:nvSpPr>
        <p:spPr>
          <a:xfrm>
            <a:off x="4888880" y="6627098"/>
            <a:ext cx="1282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582177"/>
            <a:fld id="{CAD45C6F-ED4D-4E52-A662-6AA35092CB99}" type="slidenum">
              <a:rPr lang="en-US" altLang="ko-KR" sz="800" smtClean="0">
                <a:ln>
                  <a:solidFill>
                    <a:srgbClr val="64768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pPr algn="ctr" defTabSz="582177"/>
              <a:t>‹#›</a:t>
            </a:fld>
            <a:endParaRPr lang="ko-KR" altLang="en-US" sz="800" dirty="0">
              <a:ln>
                <a:solidFill>
                  <a:srgbClr val="64768C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475"/>
            <a:ext cx="9906000" cy="59314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412" y="6612915"/>
            <a:ext cx="797485" cy="1617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A560F4A-1BC7-4A60-B45B-E4C3B883F48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7682" y="6533804"/>
            <a:ext cx="1350192" cy="2670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84CE7C4-7F60-479C-9DA5-0729DDB504A8}"/>
              </a:ext>
            </a:extLst>
          </p:cNvPr>
          <p:cNvCxnSpPr/>
          <p:nvPr userDrawn="1"/>
        </p:nvCxnSpPr>
        <p:spPr>
          <a:xfrm>
            <a:off x="0" y="6449487"/>
            <a:ext cx="9906000" cy="0"/>
          </a:xfrm>
          <a:prstGeom prst="line">
            <a:avLst/>
          </a:prstGeom>
          <a:ln w="28575">
            <a:solidFill>
              <a:srgbClr val="044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8992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452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9389">
          <p15:clr>
            <a:srgbClr val="FBAE40"/>
          </p15:clr>
        </p15:guide>
        <p15:guide id="4" orient="horz" pos="4490" userDrawn="1">
          <p15:clr>
            <a:srgbClr val="FBAE40"/>
          </p15:clr>
        </p15:guide>
        <p15:guide id="5" pos="6543" userDrawn="1">
          <p15:clr>
            <a:srgbClr val="FBAE40"/>
          </p15:clr>
        </p15:guide>
        <p15:guide id="6" orient="horz" pos="70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질의응답 &amp; 클로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8993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간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930" y="3750695"/>
            <a:ext cx="989668" cy="2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008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05210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930" y="3750695"/>
            <a:ext cx="989668" cy="2006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D434FF-4C91-4B4B-A6E1-EEC83263D46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82" y="6533804"/>
            <a:ext cx="1350192" cy="26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7851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 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B244A1-BE62-4E85-86D2-34BDC02BCEB2}"/>
              </a:ext>
            </a:extLst>
          </p:cNvPr>
          <p:cNvGrpSpPr/>
          <p:nvPr userDrawn="1"/>
        </p:nvGrpSpPr>
        <p:grpSpPr>
          <a:xfrm>
            <a:off x="0" y="1"/>
            <a:ext cx="9906000" cy="669441"/>
            <a:chOff x="0" y="0"/>
            <a:chExt cx="15335250" cy="1064753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0BA360D-A247-4440-8C20-FA2047A1F647}"/>
                </a:ext>
              </a:extLst>
            </p:cNvPr>
            <p:cNvSpPr/>
            <p:nvPr userDrawn="1"/>
          </p:nvSpPr>
          <p:spPr>
            <a:xfrm>
              <a:off x="205581" y="0"/>
              <a:ext cx="1864519" cy="1064753"/>
            </a:xfrm>
            <a:custGeom>
              <a:avLst/>
              <a:gdLst>
                <a:gd name="connsiteX0" fmla="*/ 0 w 1864519"/>
                <a:gd name="connsiteY0" fmla="*/ 0 h 1064753"/>
                <a:gd name="connsiteX1" fmla="*/ 1864519 w 1864519"/>
                <a:gd name="connsiteY1" fmla="*/ 0 h 1064753"/>
                <a:gd name="connsiteX2" fmla="*/ 1864519 w 1864519"/>
                <a:gd name="connsiteY2" fmla="*/ 134682 h 1064753"/>
                <a:gd name="connsiteX3" fmla="*/ 1616188 w 1864519"/>
                <a:gd name="connsiteY3" fmla="*/ 134682 h 1064753"/>
                <a:gd name="connsiteX4" fmla="*/ 1562823 w 1864519"/>
                <a:gd name="connsiteY4" fmla="*/ 179154 h 1064753"/>
                <a:gd name="connsiteX5" fmla="*/ 1189271 w 1864519"/>
                <a:gd name="connsiteY5" fmla="*/ 1020283 h 1064753"/>
                <a:gd name="connsiteX6" fmla="*/ 1124471 w 1864519"/>
                <a:gd name="connsiteY6" fmla="*/ 1064753 h 1064753"/>
                <a:gd name="connsiteX7" fmla="*/ 0 w 1864519"/>
                <a:gd name="connsiteY7" fmla="*/ 1064753 h 106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4519" h="1064753">
                  <a:moveTo>
                    <a:pt x="0" y="0"/>
                  </a:moveTo>
                  <a:lnTo>
                    <a:pt x="1864519" y="0"/>
                  </a:lnTo>
                  <a:lnTo>
                    <a:pt x="1864519" y="134682"/>
                  </a:lnTo>
                  <a:lnTo>
                    <a:pt x="1616188" y="134682"/>
                  </a:lnTo>
                  <a:cubicBezTo>
                    <a:pt x="1589507" y="134682"/>
                    <a:pt x="1572988" y="152471"/>
                    <a:pt x="1562823" y="179154"/>
                  </a:cubicBezTo>
                  <a:lnTo>
                    <a:pt x="1189271" y="1020283"/>
                  </a:lnTo>
                  <a:cubicBezTo>
                    <a:pt x="1176565" y="1053318"/>
                    <a:pt x="1151153" y="1064753"/>
                    <a:pt x="1124471" y="1064753"/>
                  </a:cubicBezTo>
                  <a:lnTo>
                    <a:pt x="0" y="1064753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defTabSz="91032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C40F1C5-D358-458E-B707-AE12A7C6E9AB}"/>
                </a:ext>
              </a:extLst>
            </p:cNvPr>
            <p:cNvSpPr/>
            <p:nvPr userDrawn="1"/>
          </p:nvSpPr>
          <p:spPr>
            <a:xfrm>
              <a:off x="127000" y="0"/>
              <a:ext cx="15208250" cy="1064753"/>
            </a:xfrm>
            <a:custGeom>
              <a:avLst/>
              <a:gdLst>
                <a:gd name="connsiteX0" fmla="*/ 0 w 15208250"/>
                <a:gd name="connsiteY0" fmla="*/ 0 h 1064753"/>
                <a:gd name="connsiteX1" fmla="*/ 15208250 w 15208250"/>
                <a:gd name="connsiteY1" fmla="*/ 0 h 1064753"/>
                <a:gd name="connsiteX2" fmla="*/ 15208250 w 15208250"/>
                <a:gd name="connsiteY2" fmla="*/ 134682 h 1064753"/>
                <a:gd name="connsiteX3" fmla="*/ 1616188 w 15208250"/>
                <a:gd name="connsiteY3" fmla="*/ 134682 h 1064753"/>
                <a:gd name="connsiteX4" fmla="*/ 1562824 w 15208250"/>
                <a:gd name="connsiteY4" fmla="*/ 179154 h 1064753"/>
                <a:gd name="connsiteX5" fmla="*/ 1189271 w 15208250"/>
                <a:gd name="connsiteY5" fmla="*/ 1020283 h 1064753"/>
                <a:gd name="connsiteX6" fmla="*/ 1124471 w 15208250"/>
                <a:gd name="connsiteY6" fmla="*/ 1064753 h 1064753"/>
                <a:gd name="connsiteX7" fmla="*/ 0 w 15208250"/>
                <a:gd name="connsiteY7" fmla="*/ 1064753 h 106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08250" h="1064753">
                  <a:moveTo>
                    <a:pt x="0" y="0"/>
                  </a:moveTo>
                  <a:lnTo>
                    <a:pt x="15208250" y="0"/>
                  </a:lnTo>
                  <a:lnTo>
                    <a:pt x="15208250" y="134682"/>
                  </a:lnTo>
                  <a:lnTo>
                    <a:pt x="1616188" y="134682"/>
                  </a:lnTo>
                  <a:cubicBezTo>
                    <a:pt x="1589507" y="134682"/>
                    <a:pt x="1572988" y="152471"/>
                    <a:pt x="1562824" y="179154"/>
                  </a:cubicBezTo>
                  <a:lnTo>
                    <a:pt x="1189271" y="1020283"/>
                  </a:lnTo>
                  <a:cubicBezTo>
                    <a:pt x="1176565" y="1053318"/>
                    <a:pt x="1151153" y="1064753"/>
                    <a:pt x="1124471" y="1064753"/>
                  </a:cubicBezTo>
                  <a:lnTo>
                    <a:pt x="0" y="1064753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defTabSz="91032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0331D94-018D-41B1-9701-309C7EFED8F2}"/>
                </a:ext>
              </a:extLst>
            </p:cNvPr>
            <p:cNvSpPr/>
            <p:nvPr userDrawn="1"/>
          </p:nvSpPr>
          <p:spPr>
            <a:xfrm>
              <a:off x="0" y="0"/>
              <a:ext cx="647700" cy="1064753"/>
            </a:xfrm>
            <a:custGeom>
              <a:avLst/>
              <a:gdLst>
                <a:gd name="connsiteX0" fmla="*/ 0 w 647700"/>
                <a:gd name="connsiteY0" fmla="*/ 0 h 1064753"/>
                <a:gd name="connsiteX1" fmla="*/ 647700 w 647700"/>
                <a:gd name="connsiteY1" fmla="*/ 0 h 1064753"/>
                <a:gd name="connsiteX2" fmla="*/ 647700 w 647700"/>
                <a:gd name="connsiteY2" fmla="*/ 1064753 h 1064753"/>
                <a:gd name="connsiteX3" fmla="*/ 0 w 647700"/>
                <a:gd name="connsiteY3" fmla="*/ 1064753 h 106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1064753">
                  <a:moveTo>
                    <a:pt x="0" y="0"/>
                  </a:moveTo>
                  <a:lnTo>
                    <a:pt x="647700" y="0"/>
                  </a:lnTo>
                  <a:lnTo>
                    <a:pt x="647700" y="1064753"/>
                  </a:lnTo>
                  <a:lnTo>
                    <a:pt x="0" y="1064753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defTabSz="91032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53B63EA-9FDF-424A-B416-75CD365C51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7298" y="215532"/>
            <a:ext cx="2120581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>
              <a:lnSpc>
                <a:spcPct val="100000"/>
              </a:lnSpc>
              <a:buNone/>
              <a:defRPr sz="2400" spc="-96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E319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62FF9-EC56-49DB-8715-7384D5881732}"/>
              </a:ext>
            </a:extLst>
          </p:cNvPr>
          <p:cNvSpPr/>
          <p:nvPr userDrawn="1"/>
        </p:nvSpPr>
        <p:spPr>
          <a:xfrm>
            <a:off x="4888880" y="6627098"/>
            <a:ext cx="1282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582177"/>
            <a:fld id="{CAD45C6F-ED4D-4E52-A662-6AA35092CB99}" type="slidenum">
              <a:rPr lang="en-US" altLang="ko-KR" sz="800" smtClean="0">
                <a:ln>
                  <a:solidFill>
                    <a:srgbClr val="64768C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pPr algn="ctr" defTabSz="582177"/>
              <a:t>‹#›</a:t>
            </a:fld>
            <a:endParaRPr lang="ko-KR" altLang="en-US" sz="800" dirty="0">
              <a:ln>
                <a:solidFill>
                  <a:srgbClr val="64768C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412" y="6612915"/>
            <a:ext cx="797485" cy="1617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3F44F15-D9E8-40D1-9A02-63244C747F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82" y="6533804"/>
            <a:ext cx="1350192" cy="267071"/>
          </a:xfrm>
          <a:prstGeom prst="rect">
            <a:avLst/>
          </a:prstGeom>
        </p:spPr>
      </p:pic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B9098DD8-2B97-4852-8035-05CA1FDCE0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0277" y="128592"/>
            <a:ext cx="428707" cy="5078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3300" spc="-19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7B76505-ACFC-4B81-A0D4-1192AE06360E}"/>
              </a:ext>
            </a:extLst>
          </p:cNvPr>
          <p:cNvCxnSpPr/>
          <p:nvPr userDrawn="1"/>
        </p:nvCxnSpPr>
        <p:spPr>
          <a:xfrm>
            <a:off x="0" y="6449487"/>
            <a:ext cx="9906000" cy="0"/>
          </a:xfrm>
          <a:prstGeom prst="line">
            <a:avLst/>
          </a:prstGeom>
          <a:ln w="28575">
            <a:solidFill>
              <a:srgbClr val="044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504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452">
          <p15:clr>
            <a:srgbClr val="FBAE40"/>
          </p15:clr>
        </p15:guide>
        <p15:guide id="2" pos="192">
          <p15:clr>
            <a:srgbClr val="FBAE40"/>
          </p15:clr>
        </p15:guide>
        <p15:guide id="3" pos="9389">
          <p15:clr>
            <a:srgbClr val="FBAE40"/>
          </p15:clr>
        </p15:guide>
        <p15:guide id="5" pos="6543">
          <p15:clr>
            <a:srgbClr val="FBAE40"/>
          </p15:clr>
        </p15:guide>
        <p15:guide id="6" orient="horz" pos="449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64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6" r:id="rId3"/>
    <p:sldLayoutId id="2147483687" r:id="rId4"/>
    <p:sldLayoutId id="2147483690" r:id="rId5"/>
    <p:sldLayoutId id="2147483698" r:id="rId6"/>
  </p:sldLayoutIdLst>
  <p:txStyles>
    <p:titleStyle>
      <a:lvl1pPr algn="l" defTabSz="925859" rtl="0" eaLnBrk="1" latinLnBrk="1" hangingPunct="1">
        <a:lnSpc>
          <a:spcPct val="90000"/>
        </a:lnSpc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1465" indent="-231465" algn="l" defTabSz="925859" rtl="0" eaLnBrk="1" latinLnBrk="1" hangingPunct="1">
        <a:lnSpc>
          <a:spcPct val="90000"/>
        </a:lnSpc>
        <a:spcBef>
          <a:spcPts val="1013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4394" indent="-231465" algn="l" defTabSz="925859" rtl="0" eaLnBrk="1" latinLnBrk="1" hangingPunct="1">
        <a:lnSpc>
          <a:spcPct val="90000"/>
        </a:lnSpc>
        <a:spcBef>
          <a:spcPts val="506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57325" indent="-231465" algn="l" defTabSz="925859" rtl="0" eaLnBrk="1" latinLnBrk="1" hangingPunct="1">
        <a:lnSpc>
          <a:spcPct val="90000"/>
        </a:lnSpc>
        <a:spcBef>
          <a:spcPts val="50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253" indent="-231465" algn="l" defTabSz="925859" rtl="0" eaLnBrk="1" latinLnBrk="1" hangingPunct="1">
        <a:lnSpc>
          <a:spcPct val="90000"/>
        </a:lnSpc>
        <a:spcBef>
          <a:spcPts val="506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83184" indent="-231465" algn="l" defTabSz="925859" rtl="0" eaLnBrk="1" latinLnBrk="1" hangingPunct="1">
        <a:lnSpc>
          <a:spcPct val="90000"/>
        </a:lnSpc>
        <a:spcBef>
          <a:spcPts val="506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46112" indent="-231465" algn="l" defTabSz="925859" rtl="0" eaLnBrk="1" latinLnBrk="1" hangingPunct="1">
        <a:lnSpc>
          <a:spcPct val="90000"/>
        </a:lnSpc>
        <a:spcBef>
          <a:spcPts val="506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009043" indent="-231465" algn="l" defTabSz="925859" rtl="0" eaLnBrk="1" latinLnBrk="1" hangingPunct="1">
        <a:lnSpc>
          <a:spcPct val="90000"/>
        </a:lnSpc>
        <a:spcBef>
          <a:spcPts val="506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71972" indent="-231465" algn="l" defTabSz="925859" rtl="0" eaLnBrk="1" latinLnBrk="1" hangingPunct="1">
        <a:lnSpc>
          <a:spcPct val="90000"/>
        </a:lnSpc>
        <a:spcBef>
          <a:spcPts val="506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902" indent="-231465" algn="l" defTabSz="925859" rtl="0" eaLnBrk="1" latinLnBrk="1" hangingPunct="1">
        <a:lnSpc>
          <a:spcPct val="90000"/>
        </a:lnSpc>
        <a:spcBef>
          <a:spcPts val="506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2585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2930" algn="l" defTabSz="92585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5859" algn="l" defTabSz="92585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8789" algn="l" defTabSz="92585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51718" algn="l" defTabSz="92585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14648" algn="l" defTabSz="92585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77578" algn="l" defTabSz="92585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40507" algn="l" defTabSz="92585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03437" algn="l" defTabSz="92585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871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</p:sldLayoutIdLst>
  <p:txStyles>
    <p:titleStyle>
      <a:lvl1pPr algn="l" defTabSz="925859" rtl="0" eaLnBrk="1" latinLnBrk="1" hangingPunct="1">
        <a:lnSpc>
          <a:spcPct val="90000"/>
        </a:lnSpc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1465" indent="-231465" algn="l" defTabSz="925859" rtl="0" eaLnBrk="1" latinLnBrk="1" hangingPunct="1">
        <a:lnSpc>
          <a:spcPct val="90000"/>
        </a:lnSpc>
        <a:spcBef>
          <a:spcPts val="1013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4394" indent="-231465" algn="l" defTabSz="925859" rtl="0" eaLnBrk="1" latinLnBrk="1" hangingPunct="1">
        <a:lnSpc>
          <a:spcPct val="90000"/>
        </a:lnSpc>
        <a:spcBef>
          <a:spcPts val="506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57325" indent="-231465" algn="l" defTabSz="925859" rtl="0" eaLnBrk="1" latinLnBrk="1" hangingPunct="1">
        <a:lnSpc>
          <a:spcPct val="90000"/>
        </a:lnSpc>
        <a:spcBef>
          <a:spcPts val="50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253" indent="-231465" algn="l" defTabSz="925859" rtl="0" eaLnBrk="1" latinLnBrk="1" hangingPunct="1">
        <a:lnSpc>
          <a:spcPct val="90000"/>
        </a:lnSpc>
        <a:spcBef>
          <a:spcPts val="506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83184" indent="-231465" algn="l" defTabSz="925859" rtl="0" eaLnBrk="1" latinLnBrk="1" hangingPunct="1">
        <a:lnSpc>
          <a:spcPct val="90000"/>
        </a:lnSpc>
        <a:spcBef>
          <a:spcPts val="506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46112" indent="-231465" algn="l" defTabSz="925859" rtl="0" eaLnBrk="1" latinLnBrk="1" hangingPunct="1">
        <a:lnSpc>
          <a:spcPct val="90000"/>
        </a:lnSpc>
        <a:spcBef>
          <a:spcPts val="506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009043" indent="-231465" algn="l" defTabSz="925859" rtl="0" eaLnBrk="1" latinLnBrk="1" hangingPunct="1">
        <a:lnSpc>
          <a:spcPct val="90000"/>
        </a:lnSpc>
        <a:spcBef>
          <a:spcPts val="506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71972" indent="-231465" algn="l" defTabSz="925859" rtl="0" eaLnBrk="1" latinLnBrk="1" hangingPunct="1">
        <a:lnSpc>
          <a:spcPct val="90000"/>
        </a:lnSpc>
        <a:spcBef>
          <a:spcPts val="506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902" indent="-231465" algn="l" defTabSz="925859" rtl="0" eaLnBrk="1" latinLnBrk="1" hangingPunct="1">
        <a:lnSpc>
          <a:spcPct val="90000"/>
        </a:lnSpc>
        <a:spcBef>
          <a:spcPts val="506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2585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2930" algn="l" defTabSz="92585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5859" algn="l" defTabSz="92585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8789" algn="l" defTabSz="92585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51718" algn="l" defTabSz="92585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14648" algn="l" defTabSz="92585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77578" algn="l" defTabSz="92585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40507" algn="l" defTabSz="92585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03437" algn="l" defTabSz="92585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w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wm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8.jpeg"/><Relationship Id="rId7" Type="http://schemas.openxmlformats.org/officeDocument/2006/relationships/image" Target="../media/image51.png"/><Relationship Id="rId12" Type="http://schemas.openxmlformats.org/officeDocument/2006/relationships/image" Target="../media/image56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microsoft.com/office/2007/relationships/hdphoto" Target="../media/hdphoto2.wdp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jpeg"/><Relationship Id="rId3" Type="http://schemas.microsoft.com/office/2007/relationships/hdphoto" Target="../media/hdphoto3.wdp"/><Relationship Id="rId7" Type="http://schemas.openxmlformats.org/officeDocument/2006/relationships/image" Target="../media/image64.emf"/><Relationship Id="rId12" Type="http://schemas.openxmlformats.org/officeDocument/2006/relationships/image" Target="../media/image69.jpeg"/><Relationship Id="rId2" Type="http://schemas.openxmlformats.org/officeDocument/2006/relationships/image" Target="../media/image60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jpeg"/><Relationship Id="rId11" Type="http://schemas.openxmlformats.org/officeDocument/2006/relationships/image" Target="../media/image68.jpe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jpe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2.png"/><Relationship Id="rId7" Type="http://schemas.openxmlformats.org/officeDocument/2006/relationships/image" Target="../media/image7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0.png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openxmlformats.org/officeDocument/2006/relationships/image" Target="../media/image57.png"/><Relationship Id="rId4" Type="http://schemas.openxmlformats.org/officeDocument/2006/relationships/image" Target="../media/image82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3.png"/><Relationship Id="rId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jpe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73.png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5.emf"/><Relationship Id="rId11" Type="http://schemas.openxmlformats.org/officeDocument/2006/relationships/image" Target="../media/image120.emf"/><Relationship Id="rId5" Type="http://schemas.openxmlformats.org/officeDocument/2006/relationships/image" Target="../media/image114.emf"/><Relationship Id="rId10" Type="http://schemas.openxmlformats.org/officeDocument/2006/relationships/image" Target="../media/image119.emf"/><Relationship Id="rId4" Type="http://schemas.openxmlformats.org/officeDocument/2006/relationships/image" Target="../media/image113.emf"/><Relationship Id="rId9" Type="http://schemas.openxmlformats.org/officeDocument/2006/relationships/image" Target="../media/image11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484380" y="3428999"/>
            <a:ext cx="3749744" cy="1515792"/>
            <a:chOff x="635057" y="4165272"/>
            <a:chExt cx="4048399" cy="167158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1A90AB2-712A-47BA-BDC3-8E001B1DB9D1}"/>
                </a:ext>
              </a:extLst>
            </p:cNvPr>
            <p:cNvSpPr txBox="1"/>
            <p:nvPr/>
          </p:nvSpPr>
          <p:spPr bwMode="auto">
            <a:xfrm>
              <a:off x="776343" y="5548356"/>
              <a:ext cx="1736216" cy="288498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algn="ctr">
                <a:spcBef>
                  <a:spcPts val="176"/>
                </a:spcBef>
                <a:defRPr sz="2400" spc="18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8 Heavy" pitchFamily="34" charset="-127"/>
                  <a:ea typeface="에스코어 드림 8 Heavy" pitchFamily="34" charset="-127"/>
                </a:defRPr>
              </a:lvl1pPr>
            </a:lstStyle>
            <a:p>
              <a:pPr algn="l" defTabSz="419827"/>
              <a:r>
                <a:rPr lang="ko-KR" altLang="en-US" sz="1700" b="1" spc="-64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Medium"/>
                  <a:ea typeface="KoPub돋움체 Medium"/>
                </a:rPr>
                <a:t>제안서 </a:t>
              </a:r>
              <a:r>
                <a:rPr lang="en-US" altLang="ko-KR" sz="1700" b="1" spc="-64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Medium"/>
                  <a:ea typeface="KoPub돋움체 Medium"/>
                </a:rPr>
                <a:t>┃ 2022. 3.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35057" y="4165272"/>
              <a:ext cx="4048399" cy="122187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33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자동화 게이트 및 </a:t>
              </a:r>
              <a:endParaRPr lang="en-US" altLang="ko-KR" sz="33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r>
                <a:rPr lang="ko-KR" altLang="en-US" sz="33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재고관리 시스템 구축</a:t>
              </a: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5" y="5942932"/>
            <a:ext cx="1449017" cy="2938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A1EC17-3FB9-4AEA-B0D8-D8CFC53B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27" y="621232"/>
            <a:ext cx="2173383" cy="42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18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6194A8-03A2-476D-BEB9-1FB5A027E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98" y="215532"/>
            <a:ext cx="1099019" cy="369332"/>
          </a:xfrm>
        </p:spPr>
        <p:txBody>
          <a:bodyPr/>
          <a:lstStyle/>
          <a:p>
            <a:r>
              <a:rPr lang="ko-KR" altLang="en-US" dirty="0"/>
              <a:t>추진 방안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15F5E8E-BDA2-4205-A94B-FF8A968CFC88}"/>
              </a:ext>
            </a:extLst>
          </p:cNvPr>
          <p:cNvSpPr/>
          <p:nvPr/>
        </p:nvSpPr>
        <p:spPr bwMode="auto">
          <a:xfrm flipV="1">
            <a:off x="476250" y="1005644"/>
            <a:ext cx="8942242" cy="958199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317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/>
          </a:bodyPr>
          <a:lstStyle/>
          <a:p>
            <a:pPr marL="0" marR="0" lvl="0" indent="-180939" algn="ctr" defTabSz="935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ix모던고딕 B" pitchFamily="18" charset="-127"/>
              <a:ea typeface="Rix모던고딕 B" pitchFamily="18" charset="-127"/>
              <a:cs typeface="+mn-cs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70C181CE-8B75-4EF1-8898-119E01EF34C0}"/>
              </a:ext>
            </a:extLst>
          </p:cNvPr>
          <p:cNvSpPr/>
          <p:nvPr/>
        </p:nvSpPr>
        <p:spPr>
          <a:xfrm>
            <a:off x="1674324" y="4041774"/>
            <a:ext cx="7752557" cy="204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dist="127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marL="0" marR="0" lvl="0" indent="0" algn="ctr" defTabSz="103665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1" i="0" u="none" strike="noStrike" kern="1200" cap="none" spc="0" normalizeH="0" baseline="0" noProof="0" dirty="0">
              <a:ln>
                <a:solidFill>
                  <a:srgbClr val="EE532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EFD22D5A-EB79-4DD5-A1C5-4D15270BED95}"/>
              </a:ext>
            </a:extLst>
          </p:cNvPr>
          <p:cNvSpPr/>
          <p:nvPr/>
        </p:nvSpPr>
        <p:spPr>
          <a:xfrm>
            <a:off x="1690195" y="2026025"/>
            <a:ext cx="7726855" cy="18889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solidFill>
                  <a:srgbClr val="7F7F7F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49" name="양쪽 모서리가 둥근 사각형 97">
            <a:extLst>
              <a:ext uri="{FF2B5EF4-FFF2-40B4-BE49-F238E27FC236}">
                <a16:creationId xmlns:a16="http://schemas.microsoft.com/office/drawing/2014/main" id="{BB6E727F-E3D2-4F55-A0D7-FE6115AFB0EF}"/>
              </a:ext>
            </a:extLst>
          </p:cNvPr>
          <p:cNvSpPr/>
          <p:nvPr/>
        </p:nvSpPr>
        <p:spPr>
          <a:xfrm rot="10800000">
            <a:off x="1947503" y="3439213"/>
            <a:ext cx="2985759" cy="394557"/>
          </a:xfrm>
          <a:prstGeom prst="round2SameRect">
            <a:avLst>
              <a:gd name="adj1" fmla="val 17754"/>
              <a:gd name="adj2" fmla="val 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lIns="18000" tIns="0" rIns="18000" bIns="0" anchor="ctr"/>
          <a:lstStyle/>
          <a:p>
            <a:pPr marL="0" marR="0" lvl="0" indent="0" algn="l" defTabSz="8395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50" name="양쪽 모서리가 둥근 사각형 98">
            <a:extLst>
              <a:ext uri="{FF2B5EF4-FFF2-40B4-BE49-F238E27FC236}">
                <a16:creationId xmlns:a16="http://schemas.microsoft.com/office/drawing/2014/main" id="{E09D06F8-7617-42C6-B8A0-F37EE287FE0A}"/>
              </a:ext>
            </a:extLst>
          </p:cNvPr>
          <p:cNvSpPr/>
          <p:nvPr/>
        </p:nvSpPr>
        <p:spPr>
          <a:xfrm rot="10800000">
            <a:off x="1947501" y="2287344"/>
            <a:ext cx="2985759" cy="1254983"/>
          </a:xfrm>
          <a:prstGeom prst="round2SameRect">
            <a:avLst>
              <a:gd name="adj1" fmla="val 5625"/>
              <a:gd name="adj2" fmla="val 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lIns="18000" tIns="0" rIns="18000" bIns="0" anchor="ctr"/>
          <a:lstStyle/>
          <a:p>
            <a:pPr marL="0" marR="0" lvl="0" indent="0" algn="l" defTabSz="8395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51" name="양쪽 모서리가 둥근 사각형 99">
            <a:extLst>
              <a:ext uri="{FF2B5EF4-FFF2-40B4-BE49-F238E27FC236}">
                <a16:creationId xmlns:a16="http://schemas.microsoft.com/office/drawing/2014/main" id="{AC492DA0-2912-4863-97E2-81A352453B0F}"/>
              </a:ext>
            </a:extLst>
          </p:cNvPr>
          <p:cNvSpPr/>
          <p:nvPr/>
        </p:nvSpPr>
        <p:spPr>
          <a:xfrm>
            <a:off x="1947507" y="2103830"/>
            <a:ext cx="2985759" cy="340070"/>
          </a:xfrm>
          <a:prstGeom prst="round2SameRect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2" name="Text Box 10">
            <a:extLst>
              <a:ext uri="{FF2B5EF4-FFF2-40B4-BE49-F238E27FC236}">
                <a16:creationId xmlns:a16="http://schemas.microsoft.com/office/drawing/2014/main" id="{DB0FE8F5-C3AA-44F9-B5E1-AD7BA4A39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9775" y="2145022"/>
            <a:ext cx="1252202" cy="22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82023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-27" normalizeH="0" baseline="0" noProof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Application </a:t>
            </a:r>
            <a:r>
              <a:rPr kumimoji="1" lang="ko-KR" altLang="en-US" sz="1400" b="0" i="0" u="none" strike="noStrike" kern="1200" cap="none" spc="-27" normalizeH="0" baseline="0" noProof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</a:t>
            </a:r>
            <a:endParaRPr kumimoji="1" lang="ko-KR" altLang="en-US" sz="1400" b="0" i="0" u="none" strike="noStrike" kern="1200" cap="none" spc="-27" normalizeH="0" baseline="0" noProof="0" dirty="0">
              <a:ln>
                <a:solidFill>
                  <a:srgbClr val="7F7F7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3" name="Text Box 10">
            <a:extLst>
              <a:ext uri="{FF2B5EF4-FFF2-40B4-BE49-F238E27FC236}">
                <a16:creationId xmlns:a16="http://schemas.microsoft.com/office/drawing/2014/main" id="{1A224C94-5121-4364-9D61-549CD70D2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2983" y="3529894"/>
            <a:ext cx="2665793" cy="19434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41993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대상 프로그램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50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여본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(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기간계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시스템 연계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)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 </a:t>
            </a:r>
            <a:endParaRPr kumimoji="1" lang="en-US" altLang="ko-KR" sz="1200" b="1" i="0" u="none" strike="noStrike" kern="1200" cap="none" spc="0" normalizeH="0" baseline="0" noProof="0" dirty="0">
              <a:ln>
                <a:solidFill>
                  <a:srgbClr val="7F7F7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BCB9BF65-0E8C-4EAA-8BCB-20B32BF9B1E7}"/>
              </a:ext>
            </a:extLst>
          </p:cNvPr>
          <p:cNvGrpSpPr/>
          <p:nvPr/>
        </p:nvGrpSpPr>
        <p:grpSpPr>
          <a:xfrm>
            <a:off x="1998833" y="2473576"/>
            <a:ext cx="2894657" cy="961990"/>
            <a:chOff x="1596161" y="2054126"/>
            <a:chExt cx="2894657" cy="958410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EA7B73B4-1EBB-4B02-8982-82189C8E2A8A}"/>
                </a:ext>
              </a:extLst>
            </p:cNvPr>
            <p:cNvGrpSpPr/>
            <p:nvPr/>
          </p:nvGrpSpPr>
          <p:grpSpPr>
            <a:xfrm>
              <a:off x="3078655" y="2054126"/>
              <a:ext cx="1412163" cy="958410"/>
              <a:chOff x="3183681" y="2677983"/>
              <a:chExt cx="1294192" cy="820506"/>
            </a:xfrm>
            <a:solidFill>
              <a:schemeClr val="bg1">
                <a:lumMod val="95000"/>
              </a:schemeClr>
            </a:solidFill>
          </p:grpSpPr>
          <p:sp>
            <p:nvSpPr>
              <p:cNvPr id="261" name="모서리가 둥근 직사각형 93">
                <a:extLst>
                  <a:ext uri="{FF2B5EF4-FFF2-40B4-BE49-F238E27FC236}">
                    <a16:creationId xmlns:a16="http://schemas.microsoft.com/office/drawing/2014/main" id="{ADA24B53-ED05-4BF0-9CED-C0C73B5A583B}"/>
                  </a:ext>
                </a:extLst>
              </p:cNvPr>
              <p:cNvSpPr/>
              <p:nvPr/>
            </p:nvSpPr>
            <p:spPr>
              <a:xfrm>
                <a:off x="3183681" y="2677983"/>
                <a:ext cx="1294192" cy="38481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장비 작업 지시 처리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endParaRPr>
              </a:p>
            </p:txBody>
          </p:sp>
          <p:sp>
            <p:nvSpPr>
              <p:cNvPr id="262" name="모서리가 둥근 직사각형 94">
                <a:extLst>
                  <a:ext uri="{FF2B5EF4-FFF2-40B4-BE49-F238E27FC236}">
                    <a16:creationId xmlns:a16="http://schemas.microsoft.com/office/drawing/2014/main" id="{D5D2662D-40F3-4258-9DC2-C45679831FE8}"/>
                  </a:ext>
                </a:extLst>
              </p:cNvPr>
              <p:cNvSpPr/>
              <p:nvPr/>
            </p:nvSpPr>
            <p:spPr>
              <a:xfrm>
                <a:off x="3183681" y="3113676"/>
                <a:ext cx="1294192" cy="38481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대외 정보 서비스</a:t>
                </a:r>
              </a:p>
            </p:txBody>
          </p:sp>
        </p:grpSp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265D5A3F-1447-492B-AD9D-B81E5C205B57}"/>
                </a:ext>
              </a:extLst>
            </p:cNvPr>
            <p:cNvGrpSpPr/>
            <p:nvPr/>
          </p:nvGrpSpPr>
          <p:grpSpPr>
            <a:xfrm>
              <a:off x="1596161" y="2054126"/>
              <a:ext cx="1412163" cy="958410"/>
              <a:chOff x="1651620" y="2686419"/>
              <a:chExt cx="1294192" cy="820506"/>
            </a:xfrm>
            <a:solidFill>
              <a:schemeClr val="bg1">
                <a:lumMod val="95000"/>
              </a:schemeClr>
            </a:solidFill>
          </p:grpSpPr>
          <p:sp>
            <p:nvSpPr>
              <p:cNvPr id="257" name="모서리가 둥근 직사각형 89">
                <a:extLst>
                  <a:ext uri="{FF2B5EF4-FFF2-40B4-BE49-F238E27FC236}">
                    <a16:creationId xmlns:a16="http://schemas.microsoft.com/office/drawing/2014/main" id="{5BE1B571-8EBB-4D60-9315-227A69C313CE}"/>
                  </a:ext>
                </a:extLst>
              </p:cNvPr>
              <p:cNvSpPr/>
              <p:nvPr/>
            </p:nvSpPr>
            <p:spPr>
              <a:xfrm>
                <a:off x="1651620" y="2686419"/>
                <a:ext cx="1294192" cy="38481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Gate In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 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&amp;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 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Out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endParaRPr>
              </a:p>
            </p:txBody>
          </p:sp>
          <p:sp>
            <p:nvSpPr>
              <p:cNvPr id="258" name="모서리가 둥근 직사각형 90">
                <a:extLst>
                  <a:ext uri="{FF2B5EF4-FFF2-40B4-BE49-F238E27FC236}">
                    <a16:creationId xmlns:a16="http://schemas.microsoft.com/office/drawing/2014/main" id="{B953B113-1C88-46F3-84B1-736ABD6A99F1}"/>
                  </a:ext>
                </a:extLst>
              </p:cNvPr>
              <p:cNvSpPr/>
              <p:nvPr/>
            </p:nvSpPr>
            <p:spPr>
              <a:xfrm>
                <a:off x="1651620" y="3122112"/>
                <a:ext cx="1294192" cy="38481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재고 관리</a:t>
                </a:r>
              </a:p>
            </p:txBody>
          </p:sp>
        </p:grpSp>
      </p:grpSp>
      <p:sp>
        <p:nvSpPr>
          <p:cNvPr id="276" name="양쪽 모서리가 둥근 사각형 97">
            <a:extLst>
              <a:ext uri="{FF2B5EF4-FFF2-40B4-BE49-F238E27FC236}">
                <a16:creationId xmlns:a16="http://schemas.microsoft.com/office/drawing/2014/main" id="{045BAA8F-1361-4D22-AA72-2FD56AC4942F}"/>
              </a:ext>
            </a:extLst>
          </p:cNvPr>
          <p:cNvSpPr/>
          <p:nvPr/>
        </p:nvSpPr>
        <p:spPr>
          <a:xfrm rot="10800000">
            <a:off x="5329664" y="3448999"/>
            <a:ext cx="1644680" cy="394557"/>
          </a:xfrm>
          <a:prstGeom prst="round2SameRect">
            <a:avLst>
              <a:gd name="adj1" fmla="val 17754"/>
              <a:gd name="adj2" fmla="val 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lIns="18000" tIns="0" rIns="18000" bIns="0" anchor="ctr"/>
          <a:lstStyle/>
          <a:p>
            <a:pPr marL="0" marR="0" lvl="0" indent="0" algn="l" defTabSz="8395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77" name="양쪽 모서리가 둥근 사각형 98">
            <a:extLst>
              <a:ext uri="{FF2B5EF4-FFF2-40B4-BE49-F238E27FC236}">
                <a16:creationId xmlns:a16="http://schemas.microsoft.com/office/drawing/2014/main" id="{984837A0-D253-4E51-8FB4-BB02AAF15EB0}"/>
              </a:ext>
            </a:extLst>
          </p:cNvPr>
          <p:cNvSpPr/>
          <p:nvPr/>
        </p:nvSpPr>
        <p:spPr>
          <a:xfrm rot="10800000">
            <a:off x="5329664" y="2287343"/>
            <a:ext cx="1644682" cy="1264769"/>
          </a:xfrm>
          <a:prstGeom prst="round2SameRect">
            <a:avLst>
              <a:gd name="adj1" fmla="val 5625"/>
              <a:gd name="adj2" fmla="val 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lIns="18000" tIns="0" rIns="18000" bIns="0" anchor="ctr"/>
          <a:lstStyle/>
          <a:p>
            <a:pPr marL="0" marR="0" lvl="0" indent="0" algn="l" defTabSz="8395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78" name="양쪽 모서리가 둥근 사각형 99">
            <a:extLst>
              <a:ext uri="{FF2B5EF4-FFF2-40B4-BE49-F238E27FC236}">
                <a16:creationId xmlns:a16="http://schemas.microsoft.com/office/drawing/2014/main" id="{A5636121-6B6E-4D28-9B47-86CCACA48648}"/>
              </a:ext>
            </a:extLst>
          </p:cNvPr>
          <p:cNvSpPr/>
          <p:nvPr/>
        </p:nvSpPr>
        <p:spPr>
          <a:xfrm>
            <a:off x="5329671" y="2113617"/>
            <a:ext cx="1644675" cy="329327"/>
          </a:xfrm>
          <a:prstGeom prst="round2SameRect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7" name="Text Box 10">
            <a:extLst>
              <a:ext uri="{FF2B5EF4-FFF2-40B4-BE49-F238E27FC236}">
                <a16:creationId xmlns:a16="http://schemas.microsoft.com/office/drawing/2014/main" id="{360ABE60-E084-466B-BD8A-B16152E3A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0169" y="2154809"/>
            <a:ext cx="355097" cy="22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82023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-27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 </a:t>
            </a:r>
          </a:p>
        </p:txBody>
      </p:sp>
      <p:sp>
        <p:nvSpPr>
          <p:cNvPr id="268" name="Text Box 10">
            <a:extLst>
              <a:ext uri="{FF2B5EF4-FFF2-40B4-BE49-F238E27FC236}">
                <a16:creationId xmlns:a16="http://schemas.microsoft.com/office/drawing/2014/main" id="{9668A775-253B-40D8-915B-44AF5CB62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7603" y="3539681"/>
            <a:ext cx="1473160" cy="19434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41993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서버</a:t>
            </a:r>
            <a:r>
              <a:rPr kumimoji="1" lang="en-US" altLang="ko-KR" sz="1200" b="1" i="0" u="none" strike="noStrike" kern="1200" cap="none" spc="0" normalizeH="0" baseline="0" noProof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(1</a:t>
            </a:r>
            <a:r>
              <a:rPr kumimoji="1" lang="ko-KR" altLang="en-US" sz="1200" b="1" i="0" u="none" strike="noStrike" kern="1200" cap="none" spc="0" normalizeH="0" baseline="0" noProof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식</a:t>
            </a:r>
            <a:r>
              <a:rPr kumimoji="1" lang="en-US" altLang="ko-KR" sz="1200" b="1" i="0" u="none" strike="noStrike" kern="1200" cap="none" spc="0" normalizeH="0" baseline="0" noProof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), </a:t>
            </a:r>
            <a:r>
              <a:rPr kumimoji="1" lang="ko-KR" altLang="en-US" sz="1200" b="1" i="0" u="none" strike="noStrike" kern="1200" cap="none" spc="0" normalizeH="0" baseline="0" noProof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상용</a:t>
            </a:r>
            <a:r>
              <a:rPr kumimoji="1" lang="en-US" altLang="ko-KR" sz="1200" b="1" i="0" u="none" strike="noStrike" kern="1200" cap="none" spc="0" normalizeH="0" baseline="0" noProof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SW(1</a:t>
            </a:r>
            <a:r>
              <a:rPr kumimoji="1" lang="ko-KR" altLang="en-US" sz="1200" b="1" i="0" u="none" strike="noStrike" kern="1200" cap="none" spc="0" normalizeH="0" baseline="0" noProof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식</a:t>
            </a:r>
            <a:r>
              <a:rPr kumimoji="1" lang="en-US" altLang="ko-KR" sz="1200" b="1" i="0" u="none" strike="noStrike" kern="1200" cap="none" spc="0" normalizeH="0" baseline="0" noProof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)</a:t>
            </a:r>
            <a:endParaRPr kumimoji="1" lang="en-US" altLang="ko-KR" sz="1200" b="1" i="0" u="none" strike="noStrike" kern="1200" cap="none" spc="0" normalizeH="0" baseline="0" noProof="0" dirty="0">
              <a:ln>
                <a:solidFill>
                  <a:srgbClr val="7F7F7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CC5FD9E3-B5B9-43D8-A2D0-3B19D0900CD1}"/>
              </a:ext>
            </a:extLst>
          </p:cNvPr>
          <p:cNvGrpSpPr/>
          <p:nvPr/>
        </p:nvGrpSpPr>
        <p:grpSpPr>
          <a:xfrm>
            <a:off x="5385183" y="2483363"/>
            <a:ext cx="1527390" cy="961990"/>
            <a:chOff x="1651620" y="2686419"/>
            <a:chExt cx="1294192" cy="820506"/>
          </a:xfrm>
          <a:solidFill>
            <a:schemeClr val="bg1">
              <a:lumMod val="95000"/>
            </a:schemeClr>
          </a:solidFill>
        </p:grpSpPr>
        <p:sp>
          <p:nvSpPr>
            <p:cNvPr id="272" name="모서리가 둥근 직사각형 89">
              <a:extLst>
                <a:ext uri="{FF2B5EF4-FFF2-40B4-BE49-F238E27FC236}">
                  <a16:creationId xmlns:a16="http://schemas.microsoft.com/office/drawing/2014/main" id="{997E1D87-D5E1-47EA-9404-9D0485CF7CBA}"/>
                </a:ext>
              </a:extLst>
            </p:cNvPr>
            <p:cNvSpPr/>
            <p:nvPr/>
          </p:nvSpPr>
          <p:spPr>
            <a:xfrm>
              <a:off x="1651620" y="2686419"/>
              <a:ext cx="1294192" cy="3848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Server 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구성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  <p:sp>
          <p:nvSpPr>
            <p:cNvPr id="273" name="모서리가 둥근 직사각형 90">
              <a:extLst>
                <a:ext uri="{FF2B5EF4-FFF2-40B4-BE49-F238E27FC236}">
                  <a16:creationId xmlns:a16="http://schemas.microsoft.com/office/drawing/2014/main" id="{2DBCA6A1-C689-4F62-AB61-C6A67E2A562B}"/>
                </a:ext>
              </a:extLst>
            </p:cNvPr>
            <p:cNvSpPr/>
            <p:nvPr/>
          </p:nvSpPr>
          <p:spPr>
            <a:xfrm>
              <a:off x="1651620" y="3122112"/>
              <a:ext cx="1294192" cy="3848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상용 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SW 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구성</a:t>
              </a:r>
              <a:endPara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(WAS, VM)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86" name="양쪽 모서리가 둥근 사각형 97">
            <a:extLst>
              <a:ext uri="{FF2B5EF4-FFF2-40B4-BE49-F238E27FC236}">
                <a16:creationId xmlns:a16="http://schemas.microsoft.com/office/drawing/2014/main" id="{5CA02846-34DB-4FFA-9DB4-F998DE4D33AE}"/>
              </a:ext>
            </a:extLst>
          </p:cNvPr>
          <p:cNvSpPr/>
          <p:nvPr/>
        </p:nvSpPr>
        <p:spPr>
          <a:xfrm rot="10800000">
            <a:off x="7403145" y="3450397"/>
            <a:ext cx="1644680" cy="394557"/>
          </a:xfrm>
          <a:prstGeom prst="round2SameRect">
            <a:avLst>
              <a:gd name="adj1" fmla="val 17754"/>
              <a:gd name="adj2" fmla="val 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lIns="18000" tIns="0" rIns="18000" bIns="0" anchor="ctr"/>
          <a:lstStyle/>
          <a:p>
            <a:pPr marL="0" marR="0" lvl="0" indent="0" algn="l" defTabSz="8395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87" name="양쪽 모서리가 둥근 사각형 98">
            <a:extLst>
              <a:ext uri="{FF2B5EF4-FFF2-40B4-BE49-F238E27FC236}">
                <a16:creationId xmlns:a16="http://schemas.microsoft.com/office/drawing/2014/main" id="{B98F643D-20B4-4FBC-9879-B67310BAAC05}"/>
              </a:ext>
            </a:extLst>
          </p:cNvPr>
          <p:cNvSpPr/>
          <p:nvPr/>
        </p:nvSpPr>
        <p:spPr>
          <a:xfrm rot="10800000">
            <a:off x="7403145" y="2288741"/>
            <a:ext cx="1644682" cy="1264769"/>
          </a:xfrm>
          <a:prstGeom prst="round2SameRect">
            <a:avLst>
              <a:gd name="adj1" fmla="val 5625"/>
              <a:gd name="adj2" fmla="val 0"/>
            </a:avLst>
          </a:prstGeom>
          <a:solidFill>
            <a:schemeClr val="bg1">
              <a:lumMod val="6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lIns="18000" tIns="0" rIns="18000" bIns="0" anchor="ctr"/>
          <a:lstStyle/>
          <a:p>
            <a:pPr marL="0" marR="0" lvl="0" indent="0" algn="l" defTabSz="8395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88" name="양쪽 모서리가 둥근 사각형 99">
            <a:extLst>
              <a:ext uri="{FF2B5EF4-FFF2-40B4-BE49-F238E27FC236}">
                <a16:creationId xmlns:a16="http://schemas.microsoft.com/office/drawing/2014/main" id="{8BFB20F2-C492-4C51-BBC9-C7F772DF759B}"/>
              </a:ext>
            </a:extLst>
          </p:cNvPr>
          <p:cNvSpPr/>
          <p:nvPr/>
        </p:nvSpPr>
        <p:spPr>
          <a:xfrm>
            <a:off x="7403152" y="2115015"/>
            <a:ext cx="1644675" cy="322289"/>
          </a:xfrm>
          <a:prstGeom prst="round2SameRect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1" name="Text Box 10">
            <a:extLst>
              <a:ext uri="{FF2B5EF4-FFF2-40B4-BE49-F238E27FC236}">
                <a16:creationId xmlns:a16="http://schemas.microsoft.com/office/drawing/2014/main" id="{4451A5BB-87AB-4EAE-8F25-C793F4FDA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7676" y="2156207"/>
            <a:ext cx="863826" cy="22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82023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-27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게이트 설비 </a:t>
            </a:r>
          </a:p>
        </p:txBody>
      </p:sp>
      <p:sp>
        <p:nvSpPr>
          <p:cNvPr id="282" name="Text Box 10">
            <a:extLst>
              <a:ext uri="{FF2B5EF4-FFF2-40B4-BE49-F238E27FC236}">
                <a16:creationId xmlns:a16="http://schemas.microsoft.com/office/drawing/2014/main" id="{68BB7375-DCE5-47AE-8CA2-F91041652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934" y="3541079"/>
            <a:ext cx="1403141" cy="19434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41993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ATM(3</a:t>
            </a:r>
            <a:r>
              <a:rPr kumimoji="1" lang="ko-KR" altLang="en-US" sz="1200" b="1" i="0" u="none" strike="noStrike" kern="1200" cap="none" spc="0" normalizeH="0" baseline="0" noProof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식</a:t>
            </a:r>
            <a:r>
              <a:rPr kumimoji="1" lang="en-US" altLang="ko-KR" sz="1200" b="1" i="0" u="none" strike="noStrike" kern="1200" cap="none" spc="0" normalizeH="0" baseline="0" noProof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), </a:t>
            </a:r>
            <a:r>
              <a:rPr kumimoji="1" lang="ko-KR" altLang="en-US" sz="1200" b="1" i="0" u="none" strike="noStrike" kern="1200" cap="none" spc="0" normalizeH="0" baseline="0" noProof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통제실</a:t>
            </a:r>
            <a:r>
              <a:rPr kumimoji="1" lang="en-US" altLang="ko-KR" sz="1200" b="1" i="0" u="none" strike="noStrike" kern="1200" cap="none" spc="0" normalizeH="0" baseline="0" noProof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(1</a:t>
            </a:r>
            <a:r>
              <a:rPr kumimoji="1" lang="ko-KR" altLang="en-US" sz="1200" b="1" i="0" u="none" strike="noStrike" kern="1200" cap="none" spc="0" normalizeH="0" baseline="0" noProof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식</a:t>
            </a:r>
            <a:r>
              <a:rPr kumimoji="1" lang="en-US" altLang="ko-KR" sz="1200" b="1" i="0" u="none" strike="noStrike" kern="1200" cap="none" spc="0" normalizeH="0" baseline="0" noProof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)</a:t>
            </a:r>
            <a:endParaRPr kumimoji="1" lang="en-US" altLang="ko-KR" sz="1200" b="1" i="0" u="none" strike="noStrike" kern="1200" cap="none" spc="0" normalizeH="0" baseline="0" noProof="0" dirty="0">
              <a:ln>
                <a:solidFill>
                  <a:srgbClr val="7F7F7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014F1803-07AD-47E1-AD7F-DDA590160291}"/>
              </a:ext>
            </a:extLst>
          </p:cNvPr>
          <p:cNvGrpSpPr/>
          <p:nvPr/>
        </p:nvGrpSpPr>
        <p:grpSpPr>
          <a:xfrm>
            <a:off x="7458664" y="2484761"/>
            <a:ext cx="1527390" cy="961990"/>
            <a:chOff x="1651620" y="2686419"/>
            <a:chExt cx="1294192" cy="820506"/>
          </a:xfrm>
          <a:solidFill>
            <a:schemeClr val="bg1">
              <a:lumMod val="95000"/>
            </a:schemeClr>
          </a:solidFill>
        </p:grpSpPr>
        <p:sp>
          <p:nvSpPr>
            <p:cNvPr id="284" name="모서리가 둥근 직사각형 89">
              <a:extLst>
                <a:ext uri="{FF2B5EF4-FFF2-40B4-BE49-F238E27FC236}">
                  <a16:creationId xmlns:a16="http://schemas.microsoft.com/office/drawing/2014/main" id="{0983C5D6-C6A2-4B17-8C9D-B510017B7443}"/>
                </a:ext>
              </a:extLst>
            </p:cNvPr>
            <p:cNvSpPr/>
            <p:nvPr/>
          </p:nvSpPr>
          <p:spPr>
            <a:xfrm>
              <a:off x="1651620" y="2686419"/>
              <a:ext cx="1294192" cy="3848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반입레인</a:t>
              </a:r>
              <a:r>
                <a:rPr kumimoji="0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, </a:t>
              </a:r>
              <a:r>
                <a: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예외차량관리소</a:t>
              </a:r>
              <a:endPara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ATM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시스템</a:t>
              </a:r>
            </a:p>
          </p:txBody>
        </p:sp>
        <p:sp>
          <p:nvSpPr>
            <p:cNvPr id="285" name="모서리가 둥근 직사각형 90">
              <a:extLst>
                <a:ext uri="{FF2B5EF4-FFF2-40B4-BE49-F238E27FC236}">
                  <a16:creationId xmlns:a16="http://schemas.microsoft.com/office/drawing/2014/main" id="{FE9D4D89-6171-4B04-A354-B2E9052E45F1}"/>
                </a:ext>
              </a:extLst>
            </p:cNvPr>
            <p:cNvSpPr/>
            <p:nvPr/>
          </p:nvSpPr>
          <p:spPr>
            <a:xfrm>
              <a:off x="1651620" y="3122112"/>
              <a:ext cx="1294192" cy="3848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게이트 통제실 구성</a:t>
              </a:r>
              <a:endPara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배관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/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배선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공사</a:t>
              </a:r>
            </a:p>
          </p:txBody>
        </p:sp>
      </p:grpSp>
      <p:sp>
        <p:nvSpPr>
          <p:cNvPr id="166" name="모서리가 둥근 직사각형 138">
            <a:extLst>
              <a:ext uri="{FF2B5EF4-FFF2-40B4-BE49-F238E27FC236}">
                <a16:creationId xmlns:a16="http://schemas.microsoft.com/office/drawing/2014/main" id="{8647567C-82E1-4F76-9201-9707EF28CC56}"/>
              </a:ext>
            </a:extLst>
          </p:cNvPr>
          <p:cNvSpPr/>
          <p:nvPr/>
        </p:nvSpPr>
        <p:spPr>
          <a:xfrm>
            <a:off x="1754527" y="4354336"/>
            <a:ext cx="7556706" cy="33429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ctr" defTabSz="910321"/>
            <a:endParaRPr lang="ko-KR" altLang="en-US" sz="1400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7" name="Text Box 567">
            <a:extLst>
              <a:ext uri="{FF2B5EF4-FFF2-40B4-BE49-F238E27FC236}">
                <a16:creationId xmlns:a16="http://schemas.microsoft.com/office/drawing/2014/main" id="{90997D4D-5725-4D49-8BE2-8D6B0529CDF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082424" y="4382985"/>
            <a:ext cx="4601902" cy="276999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0D95E9"/>
                  </a:outerShdw>
                </a:effectLst>
              </a14:hiddenEffects>
            </a:ext>
          </a:extLst>
        </p:spPr>
        <p:txBody>
          <a:bodyPr vert="horz" wrap="none" lIns="0" tIns="0" rIns="0" bIns="0" anchor="ctr" anchorCtr="0">
            <a:spAutoFit/>
          </a:bodyPr>
          <a:lstStyle>
            <a:defPPr>
              <a:defRPr lang="ko-KR"/>
            </a:defPPr>
            <a:lvl1pPr algn="ctr" latinLnBrk="0">
              <a:lnSpc>
                <a:spcPct val="120000"/>
              </a:lnSpc>
              <a:defRPr sz="1200">
                <a:solidFill>
                  <a:srgbClr val="1F497D"/>
                </a:solidFill>
                <a:latin typeface="Rix모던고딕 EB" pitchFamily="18" charset="-127"/>
                <a:ea typeface="Rix모던고딕 EB" pitchFamily="18" charset="-127"/>
              </a:defRPr>
            </a:lvl1pPr>
            <a:lvl2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2pPr>
            <a:lvl3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3pPr>
            <a:lvl4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4pPr>
            <a:lvl5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5pPr>
            <a:lvl6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6pPr>
            <a:lvl7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7pPr>
            <a:lvl8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8pPr>
            <a:lvl9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9pPr>
          </a:lstStyle>
          <a:p>
            <a:pPr marL="0" marR="0" lvl="0" indent="0" algn="ctr" defTabSz="8888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27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계약일로부터 </a:t>
            </a:r>
            <a:r>
              <a:rPr kumimoji="0" lang="en-US" altLang="ko-KR" sz="1600" b="0" i="0" u="none" strike="noStrike" kern="1200" cap="none" spc="-27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6.5</a:t>
            </a:r>
            <a:r>
              <a:rPr kumimoji="0" lang="ko-KR" altLang="en-US" sz="1600" b="0" i="0" u="none" strike="noStrike" kern="1200" cap="none" spc="-27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개월 사업으로</a:t>
            </a:r>
            <a:r>
              <a:rPr kumimoji="0" lang="en-US" altLang="ko-KR" sz="1600" b="0" i="0" u="none" strike="noStrike" kern="1200" cap="none" spc="-27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-27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47322"/>
                </a:solidFill>
                <a:effectLst>
                  <a:glow rad="63500">
                    <a:prstClr val="black">
                      <a:alpha val="40000"/>
                    </a:prstClr>
                  </a:glow>
                </a:effectLst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‘22.11.01 </a:t>
            </a: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47322"/>
                </a:solidFill>
                <a:effectLst>
                  <a:glow rad="63500">
                    <a:prstClr val="black">
                      <a:alpha val="40000"/>
                    </a:prstClr>
                  </a:glow>
                </a:effectLst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오픈 목표</a:t>
            </a: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F8A489F5-FD10-4F30-B420-1B5C8BD39715}"/>
              </a:ext>
            </a:extLst>
          </p:cNvPr>
          <p:cNvCxnSpPr/>
          <p:nvPr/>
        </p:nvCxnSpPr>
        <p:spPr>
          <a:xfrm>
            <a:off x="1919398" y="5246913"/>
            <a:ext cx="7208898" cy="0"/>
          </a:xfrm>
          <a:prstGeom prst="line">
            <a:avLst/>
          </a:prstGeom>
          <a:noFill/>
          <a:ln w="25400">
            <a:pattFill prst="dkUpDiag">
              <a:fgClr>
                <a:srgbClr val="C0C0C0"/>
              </a:fgClr>
              <a:bgClr>
                <a:srgbClr val="DDDDDD"/>
              </a:bgClr>
            </a:patt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9" name="오른쪽 대괄호 168">
            <a:extLst>
              <a:ext uri="{FF2B5EF4-FFF2-40B4-BE49-F238E27FC236}">
                <a16:creationId xmlns:a16="http://schemas.microsoft.com/office/drawing/2014/main" id="{FC844FDD-0688-48F5-9659-57EF9953245A}"/>
              </a:ext>
            </a:extLst>
          </p:cNvPr>
          <p:cNvSpPr/>
          <p:nvPr/>
        </p:nvSpPr>
        <p:spPr>
          <a:xfrm rot="16200000">
            <a:off x="2447456" y="4509832"/>
            <a:ext cx="208348" cy="1235571"/>
          </a:xfrm>
          <a:prstGeom prst="rightBracket">
            <a:avLst>
              <a:gd name="adj" fmla="val 63626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solidFill>
                  <a:srgbClr val="7F7F7F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70" name="TextBox 184">
            <a:extLst>
              <a:ext uri="{FF2B5EF4-FFF2-40B4-BE49-F238E27FC236}">
                <a16:creationId xmlns:a16="http://schemas.microsoft.com/office/drawing/2014/main" id="{9CFED6E5-B169-4BFB-8F0E-014AB3CAC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9611" y="4900725"/>
            <a:ext cx="420337" cy="246221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lIns="36000" tIns="0" rIns="36000" bIns="0" anchor="ctr" anchorCtr="0">
            <a:spAutoFit/>
          </a:bodyPr>
          <a:lstStyle>
            <a:defPPr>
              <a:defRPr lang="ko-KR"/>
            </a:defPPr>
            <a:lvl1pPr defTabSz="914400" latinLnBrk="0">
              <a:defRPr sz="1100">
                <a:solidFill>
                  <a:srgbClr val="1F497D"/>
                </a:solidFill>
                <a:latin typeface="Rix모던고딕 B" pitchFamily="18" charset="-127"/>
                <a:ea typeface="Rix모던고딕 B" pitchFamily="18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KoPub돋움체 Light" pitchFamily="2" charset="2"/>
              </a:rPr>
              <a:t>분석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7F7F7F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  <a:sym typeface="KoPub돋움체 Light" pitchFamily="2" charset="2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87A4F6B-D3D5-4E37-819E-BB930B29C31F}"/>
              </a:ext>
            </a:extLst>
          </p:cNvPr>
          <p:cNvSpPr txBox="1"/>
          <p:nvPr/>
        </p:nvSpPr>
        <p:spPr>
          <a:xfrm>
            <a:off x="1790864" y="5537819"/>
            <a:ext cx="262169" cy="184666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0D95E9"/>
                  </a:outerShdw>
                </a:effectLst>
              </a14:hiddenEffects>
            </a:ext>
          </a:extLst>
        </p:spPr>
        <p:txBody>
          <a:bodyPr vert="horz" wrap="none" lIns="0" tIns="0" rIns="0" bIns="0" anchor="ctr" anchorCtr="0">
            <a:spAutoFit/>
          </a:bodyPr>
          <a:lstStyle>
            <a:defPPr>
              <a:defRPr lang="ko-KR"/>
            </a:defPPr>
            <a:lvl1pPr algn="ctr" defTabSz="888837" latinLnBrk="0">
              <a:lnSpc>
                <a:spcPct val="100000"/>
              </a:lnSpc>
              <a:buNone/>
              <a:defRPr sz="1100" kern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33333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2pPr>
            <a:lvl3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3pPr>
            <a:lvl4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4pPr>
            <a:lvl5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5pPr>
            <a:lvl6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6pPr>
            <a:lvl7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7pPr>
            <a:lvl8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8pPr>
            <a:lvl9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9pPr>
          </a:lstStyle>
          <a:p>
            <a:pPr marL="0" marR="0" lvl="0" indent="0" algn="ctr" defTabSz="8888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착수</a:t>
            </a:r>
          </a:p>
        </p:txBody>
      </p: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D1705EB8-1431-4C61-8371-0E2FEF488436}"/>
              </a:ext>
            </a:extLst>
          </p:cNvPr>
          <p:cNvCxnSpPr/>
          <p:nvPr/>
        </p:nvCxnSpPr>
        <p:spPr>
          <a:xfrm flipH="1">
            <a:off x="1926507" y="5337299"/>
            <a:ext cx="0" cy="13813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타원 173">
            <a:extLst>
              <a:ext uri="{FF2B5EF4-FFF2-40B4-BE49-F238E27FC236}">
                <a16:creationId xmlns:a16="http://schemas.microsoft.com/office/drawing/2014/main" id="{F5E92D1F-2167-4F56-939A-BB30DFFE3359}"/>
              </a:ext>
            </a:extLst>
          </p:cNvPr>
          <p:cNvSpPr/>
          <p:nvPr/>
        </p:nvSpPr>
        <p:spPr>
          <a:xfrm>
            <a:off x="1880253" y="5196946"/>
            <a:ext cx="92507" cy="99934"/>
          </a:xfrm>
          <a:prstGeom prst="ellipse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580F6DB0-1C08-4227-9BED-88737E56AAFA}"/>
              </a:ext>
            </a:extLst>
          </p:cNvPr>
          <p:cNvCxnSpPr/>
          <p:nvPr/>
        </p:nvCxnSpPr>
        <p:spPr>
          <a:xfrm flipH="1">
            <a:off x="3169414" y="5337299"/>
            <a:ext cx="0" cy="13813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타원 178">
            <a:extLst>
              <a:ext uri="{FF2B5EF4-FFF2-40B4-BE49-F238E27FC236}">
                <a16:creationId xmlns:a16="http://schemas.microsoft.com/office/drawing/2014/main" id="{AD14D68A-8794-4727-B959-5E0AD71A8E0F}"/>
              </a:ext>
            </a:extLst>
          </p:cNvPr>
          <p:cNvSpPr/>
          <p:nvPr/>
        </p:nvSpPr>
        <p:spPr>
          <a:xfrm>
            <a:off x="3121220" y="5196946"/>
            <a:ext cx="92507" cy="99934"/>
          </a:xfrm>
          <a:prstGeom prst="ellipse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DF1CC8A-385F-46BF-AA4F-407D7168A6BF}"/>
              </a:ext>
            </a:extLst>
          </p:cNvPr>
          <p:cNvSpPr txBox="1"/>
          <p:nvPr/>
        </p:nvSpPr>
        <p:spPr>
          <a:xfrm>
            <a:off x="2140730" y="5276590"/>
            <a:ext cx="9007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요구사항 분석</a:t>
            </a:r>
          </a:p>
        </p:txBody>
      </p:sp>
      <p:sp>
        <p:nvSpPr>
          <p:cNvPr id="181" name="오른쪽 대괄호 180">
            <a:extLst>
              <a:ext uri="{FF2B5EF4-FFF2-40B4-BE49-F238E27FC236}">
                <a16:creationId xmlns:a16="http://schemas.microsoft.com/office/drawing/2014/main" id="{E49F8150-C233-4F5E-B49E-A51351B9358E}"/>
              </a:ext>
            </a:extLst>
          </p:cNvPr>
          <p:cNvSpPr/>
          <p:nvPr/>
        </p:nvSpPr>
        <p:spPr>
          <a:xfrm rot="16200000">
            <a:off x="3753177" y="4439680"/>
            <a:ext cx="208348" cy="1375873"/>
          </a:xfrm>
          <a:prstGeom prst="rightBracket">
            <a:avLst>
              <a:gd name="adj" fmla="val 63626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solidFill>
                  <a:srgbClr val="7F7F7F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EBDFB164-3CF6-41A5-9480-D4FA2D923381}"/>
              </a:ext>
            </a:extLst>
          </p:cNvPr>
          <p:cNvCxnSpPr/>
          <p:nvPr/>
        </p:nvCxnSpPr>
        <p:spPr>
          <a:xfrm flipH="1">
            <a:off x="4545285" y="5337299"/>
            <a:ext cx="0" cy="13813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8983EE5A-57D2-4F67-8156-06B5817B5993}"/>
              </a:ext>
            </a:extLst>
          </p:cNvPr>
          <p:cNvSpPr txBox="1"/>
          <p:nvPr/>
        </p:nvSpPr>
        <p:spPr>
          <a:xfrm>
            <a:off x="4207401" y="5537819"/>
            <a:ext cx="657232" cy="184666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0D95E9"/>
                  </a:outerShdw>
                </a:effectLst>
              </a14:hiddenEffects>
            </a:ext>
          </a:extLst>
        </p:spPr>
        <p:txBody>
          <a:bodyPr vert="horz" wrap="none" lIns="0" tIns="0" rIns="0" bIns="0" anchor="ctr" anchorCtr="0">
            <a:spAutoFit/>
          </a:bodyPr>
          <a:lstStyle>
            <a:defPPr>
              <a:defRPr lang="ko-KR"/>
            </a:defPPr>
            <a:lvl1pPr algn="ctr" defTabSz="888837" latinLnBrk="0">
              <a:lnSpc>
                <a:spcPct val="100000"/>
              </a:lnSpc>
              <a:buNone/>
              <a:defRPr sz="1100" kern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33333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2pPr>
            <a:lvl3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3pPr>
            <a:lvl4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4pPr>
            <a:lvl5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5pPr>
            <a:lvl6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6pPr>
            <a:lvl7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7pPr>
            <a:lvl8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8pPr>
            <a:lvl9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9pPr>
          </a:lstStyle>
          <a:p>
            <a:pPr marL="0" marR="0" lvl="0" indent="0" algn="ctr" defTabSz="8888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‘22.06.30</a:t>
            </a:r>
            <a:endParaRPr kumimoji="0" lang="ko-KR" altLang="en-US" sz="1200" b="0" i="0" u="none" strike="noStrike" kern="0" cap="none" spc="0" normalizeH="0" baseline="0" noProof="0" dirty="0">
              <a:ln>
                <a:solidFill>
                  <a:srgbClr val="7F7F7F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20BCDD16-8F7C-4D34-B85F-BA39325F0B98}"/>
              </a:ext>
            </a:extLst>
          </p:cNvPr>
          <p:cNvSpPr/>
          <p:nvPr/>
        </p:nvSpPr>
        <p:spPr>
          <a:xfrm>
            <a:off x="4497091" y="5196946"/>
            <a:ext cx="92507" cy="99934"/>
          </a:xfrm>
          <a:prstGeom prst="ellipse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6735145-7DDD-4969-B94D-7208828AF8DF}"/>
              </a:ext>
            </a:extLst>
          </p:cNvPr>
          <p:cNvSpPr txBox="1"/>
          <p:nvPr/>
        </p:nvSpPr>
        <p:spPr>
          <a:xfrm>
            <a:off x="3481450" y="5276590"/>
            <a:ext cx="7868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시스템</a:t>
            </a:r>
            <a: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</a:t>
            </a: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설계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88" name="TextBox 184">
            <a:extLst>
              <a:ext uri="{FF2B5EF4-FFF2-40B4-BE49-F238E27FC236}">
                <a16:creationId xmlns:a16="http://schemas.microsoft.com/office/drawing/2014/main" id="{58341FA5-E38C-4C27-B27D-C22E4EAA2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4692" y="4900725"/>
            <a:ext cx="420337" cy="246221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lIns="36000" tIns="0" rIns="36000" bIns="0" anchor="ctr" anchorCtr="0">
            <a:spAutoFit/>
          </a:bodyPr>
          <a:lstStyle>
            <a:defPPr>
              <a:defRPr lang="ko-KR"/>
            </a:defPPr>
            <a:lvl1pPr defTabSz="914400" latinLnBrk="0">
              <a:defRPr sz="1100">
                <a:solidFill>
                  <a:srgbClr val="1F497D"/>
                </a:solidFill>
                <a:latin typeface="Rix모던고딕 B" pitchFamily="18" charset="-127"/>
                <a:ea typeface="Rix모던고딕 B" pitchFamily="18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KoPub돋움체 Light" pitchFamily="2" charset="2"/>
              </a:rPr>
              <a:t>설계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7F7F7F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  <a:sym typeface="KoPub돋움체 Light" pitchFamily="2" charset="2"/>
            </a:endParaRPr>
          </a:p>
        </p:txBody>
      </p:sp>
      <p:sp>
        <p:nvSpPr>
          <p:cNvPr id="189" name="오른쪽 대괄호 188">
            <a:extLst>
              <a:ext uri="{FF2B5EF4-FFF2-40B4-BE49-F238E27FC236}">
                <a16:creationId xmlns:a16="http://schemas.microsoft.com/office/drawing/2014/main" id="{F2D0CAF5-7771-4A01-AF03-42D701E72A8F}"/>
              </a:ext>
            </a:extLst>
          </p:cNvPr>
          <p:cNvSpPr/>
          <p:nvPr/>
        </p:nvSpPr>
        <p:spPr>
          <a:xfrm rot="16200000">
            <a:off x="5475090" y="4093642"/>
            <a:ext cx="208348" cy="2067951"/>
          </a:xfrm>
          <a:prstGeom prst="rightBracket">
            <a:avLst>
              <a:gd name="adj" fmla="val 63626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solidFill>
                  <a:srgbClr val="7F7F7F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4741487-7A7B-40FD-AC07-3A7E88C31656}"/>
              </a:ext>
            </a:extLst>
          </p:cNvPr>
          <p:cNvSpPr txBox="1"/>
          <p:nvPr/>
        </p:nvSpPr>
        <p:spPr>
          <a:xfrm>
            <a:off x="5198904" y="5276590"/>
            <a:ext cx="7868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시스템 구현</a:t>
            </a:r>
          </a:p>
        </p:txBody>
      </p:sp>
      <p:sp>
        <p:nvSpPr>
          <p:cNvPr id="191" name="TextBox 184">
            <a:extLst>
              <a:ext uri="{FF2B5EF4-FFF2-40B4-BE49-F238E27FC236}">
                <a16:creationId xmlns:a16="http://schemas.microsoft.com/office/drawing/2014/main" id="{B75EDCD4-4684-49BA-8770-AFB412C51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0520" y="4900725"/>
            <a:ext cx="420337" cy="246221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lIns="36000" tIns="0" rIns="36000" bIns="0" anchor="ctr" anchorCtr="0">
            <a:spAutoFit/>
          </a:bodyPr>
          <a:lstStyle>
            <a:defPPr>
              <a:defRPr lang="ko-KR"/>
            </a:defPPr>
            <a:lvl1pPr defTabSz="914400" latinLnBrk="0">
              <a:defRPr sz="1100">
                <a:solidFill>
                  <a:srgbClr val="1F497D"/>
                </a:solidFill>
                <a:latin typeface="Rix모던고딕 B" pitchFamily="18" charset="-127"/>
                <a:ea typeface="Rix모던고딕 B" pitchFamily="18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KoPub돋움체 Light" pitchFamily="2" charset="2"/>
              </a:rPr>
              <a:t>구현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7F7F7F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  <a:sym typeface="KoPub돋움체 Light" pitchFamily="2" charset="2"/>
            </a:endParaRPr>
          </a:p>
        </p:txBody>
      </p:sp>
      <p:sp>
        <p:nvSpPr>
          <p:cNvPr id="192" name="오른쪽 대괄호 191">
            <a:extLst>
              <a:ext uri="{FF2B5EF4-FFF2-40B4-BE49-F238E27FC236}">
                <a16:creationId xmlns:a16="http://schemas.microsoft.com/office/drawing/2014/main" id="{D1A86806-1101-4BB8-B6B2-B357532AC6F0}"/>
              </a:ext>
            </a:extLst>
          </p:cNvPr>
          <p:cNvSpPr/>
          <p:nvPr/>
        </p:nvSpPr>
        <p:spPr>
          <a:xfrm rot="16200000">
            <a:off x="8532472" y="4681464"/>
            <a:ext cx="208348" cy="892305"/>
          </a:xfrm>
          <a:prstGeom prst="rightBracket">
            <a:avLst>
              <a:gd name="adj" fmla="val 41682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solidFill>
                  <a:srgbClr val="7F7F7F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A77B4159-7FB6-4684-9756-886CD19CCE67}"/>
              </a:ext>
            </a:extLst>
          </p:cNvPr>
          <p:cNvCxnSpPr/>
          <p:nvPr/>
        </p:nvCxnSpPr>
        <p:spPr>
          <a:xfrm flipH="1">
            <a:off x="9082798" y="5337299"/>
            <a:ext cx="0" cy="13813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065E6776-6041-4051-9D7E-F678FF619DDC}"/>
              </a:ext>
            </a:extLst>
          </p:cNvPr>
          <p:cNvSpPr txBox="1"/>
          <p:nvPr/>
        </p:nvSpPr>
        <p:spPr>
          <a:xfrm>
            <a:off x="8675021" y="5537819"/>
            <a:ext cx="657232" cy="184666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0D95E9"/>
                  </a:outerShdw>
                </a:effectLst>
              </a14:hiddenEffects>
            </a:ext>
          </a:extLst>
        </p:spPr>
        <p:txBody>
          <a:bodyPr vert="horz" wrap="none" lIns="0" tIns="0" rIns="0" bIns="0" anchor="ctr" anchorCtr="0">
            <a:spAutoFit/>
          </a:bodyPr>
          <a:lstStyle>
            <a:defPPr>
              <a:defRPr lang="ko-KR"/>
            </a:defPPr>
            <a:lvl1pPr algn="ctr" defTabSz="888837" latinLnBrk="0">
              <a:lnSpc>
                <a:spcPct val="100000"/>
              </a:lnSpc>
              <a:buNone/>
              <a:defRPr sz="1100" kern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33333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2pPr>
            <a:lvl3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3pPr>
            <a:lvl4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4pPr>
            <a:lvl5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5pPr>
            <a:lvl6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6pPr>
            <a:lvl7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7pPr>
            <a:lvl8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8pPr>
            <a:lvl9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9pPr>
          </a:lstStyle>
          <a:p>
            <a:pPr marL="0" marR="0" lvl="0" indent="0" algn="ctr" defTabSz="8888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‘22.11.30</a:t>
            </a:r>
            <a:endParaRPr kumimoji="0" lang="ko-KR" altLang="en-US" sz="1200" b="0" i="0" u="none" strike="noStrike" kern="0" cap="none" spc="0" normalizeH="0" baseline="0" noProof="0" dirty="0">
              <a:ln>
                <a:solidFill>
                  <a:srgbClr val="7F7F7F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D0E0FF37-1A3C-4D60-BE09-B5FFEB577676}"/>
              </a:ext>
            </a:extLst>
          </p:cNvPr>
          <p:cNvSpPr/>
          <p:nvPr/>
        </p:nvSpPr>
        <p:spPr>
          <a:xfrm>
            <a:off x="9034604" y="5196946"/>
            <a:ext cx="92507" cy="99934"/>
          </a:xfrm>
          <a:prstGeom prst="ellipse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8" name="TextBox 184">
            <a:extLst>
              <a:ext uri="{FF2B5EF4-FFF2-40B4-BE49-F238E27FC236}">
                <a16:creationId xmlns:a16="http://schemas.microsoft.com/office/drawing/2014/main" id="{BAEE4343-DAA2-40E0-A46A-4EA3DD41B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3061" y="4900725"/>
            <a:ext cx="595116" cy="246221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lIns="36000" tIns="0" rIns="36000" bIns="0" anchor="ctr" anchorCtr="0">
            <a:spAutoFit/>
          </a:bodyPr>
          <a:lstStyle>
            <a:defPPr>
              <a:defRPr lang="ko-KR"/>
            </a:defPPr>
            <a:lvl1pPr defTabSz="914400" latinLnBrk="0">
              <a:defRPr sz="1100">
                <a:solidFill>
                  <a:srgbClr val="1F497D"/>
                </a:solidFill>
                <a:latin typeface="Rix모던고딕 B" pitchFamily="18" charset="-127"/>
                <a:ea typeface="Rix모던고딕 B" pitchFamily="18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KoPub돋움체 Light" pitchFamily="2" charset="2"/>
              </a:rPr>
              <a:t>안정화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7F7F7F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  <a:sym typeface="KoPub돋움체 Light" pitchFamily="2" charset="2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0ED9D4A-7866-4C36-A199-C3B6253585A5}"/>
              </a:ext>
            </a:extLst>
          </p:cNvPr>
          <p:cNvSpPr txBox="1"/>
          <p:nvPr/>
        </p:nvSpPr>
        <p:spPr>
          <a:xfrm>
            <a:off x="8435103" y="5276590"/>
            <a:ext cx="4076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운영</a:t>
            </a:r>
          </a:p>
        </p:txBody>
      </p:sp>
      <p:sp>
        <p:nvSpPr>
          <p:cNvPr id="200" name="오른쪽 대괄호 199">
            <a:extLst>
              <a:ext uri="{FF2B5EF4-FFF2-40B4-BE49-F238E27FC236}">
                <a16:creationId xmlns:a16="http://schemas.microsoft.com/office/drawing/2014/main" id="{912BB24F-09FF-455B-8CBC-0AB64F60FC27}"/>
              </a:ext>
            </a:extLst>
          </p:cNvPr>
          <p:cNvSpPr/>
          <p:nvPr/>
        </p:nvSpPr>
        <p:spPr>
          <a:xfrm rot="16200000">
            <a:off x="7297695" y="4345917"/>
            <a:ext cx="208348" cy="1577253"/>
          </a:xfrm>
          <a:prstGeom prst="rightBracket">
            <a:avLst>
              <a:gd name="adj" fmla="val 3391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solidFill>
                  <a:srgbClr val="7F7F7F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01" name="TextBox 184">
            <a:extLst>
              <a:ext uri="{FF2B5EF4-FFF2-40B4-BE49-F238E27FC236}">
                <a16:creationId xmlns:a16="http://schemas.microsoft.com/office/drawing/2014/main" id="{111498F8-3181-4A9D-912F-FE389A434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1045" y="4900725"/>
            <a:ext cx="595116" cy="246221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lIns="36000" tIns="0" rIns="36000" bIns="0" anchor="ctr" anchorCtr="0">
            <a:spAutoFit/>
          </a:bodyPr>
          <a:lstStyle>
            <a:defPPr>
              <a:defRPr lang="ko-KR"/>
            </a:defPPr>
            <a:lvl1pPr defTabSz="914400" latinLnBrk="0">
              <a:defRPr sz="1100">
                <a:solidFill>
                  <a:srgbClr val="1F497D"/>
                </a:solidFill>
                <a:latin typeface="Rix모던고딕 B" pitchFamily="18" charset="-127"/>
                <a:ea typeface="Rix모던고딕 B" pitchFamily="18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  <a:sym typeface="KoPub돋움체 Light" pitchFamily="2" charset="2"/>
              </a:rPr>
              <a:t>테스트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7F7F7F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  <a:sym typeface="KoPub돋움체 Light" pitchFamily="2" charset="2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02B1246-6B13-4B21-A13A-763C85F79517}"/>
              </a:ext>
            </a:extLst>
          </p:cNvPr>
          <p:cNvSpPr txBox="1"/>
          <p:nvPr/>
        </p:nvSpPr>
        <p:spPr>
          <a:xfrm>
            <a:off x="7007918" y="5269663"/>
            <a:ext cx="7697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통합테스트</a:t>
            </a:r>
          </a:p>
        </p:txBody>
      </p: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C5F1CF10-7BEB-4511-9ED6-EA2E0A029494}"/>
              </a:ext>
            </a:extLst>
          </p:cNvPr>
          <p:cNvCxnSpPr/>
          <p:nvPr/>
        </p:nvCxnSpPr>
        <p:spPr>
          <a:xfrm flipH="1">
            <a:off x="8190493" y="5337299"/>
            <a:ext cx="0" cy="13813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77ECE2CB-3C25-471A-BCCA-EAEE3F821867}"/>
              </a:ext>
            </a:extLst>
          </p:cNvPr>
          <p:cNvSpPr txBox="1"/>
          <p:nvPr/>
        </p:nvSpPr>
        <p:spPr>
          <a:xfrm>
            <a:off x="7852605" y="5537819"/>
            <a:ext cx="657232" cy="184666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0D95E9"/>
                  </a:outerShdw>
                </a:effectLst>
              </a14:hiddenEffects>
            </a:ext>
          </a:extLst>
        </p:spPr>
        <p:txBody>
          <a:bodyPr vert="horz" wrap="none" lIns="0" tIns="0" rIns="0" bIns="0" anchor="ctr" anchorCtr="0">
            <a:spAutoFit/>
          </a:bodyPr>
          <a:lstStyle>
            <a:defPPr>
              <a:defRPr lang="ko-KR"/>
            </a:defPPr>
            <a:lvl1pPr algn="ctr" defTabSz="888837" latinLnBrk="0">
              <a:lnSpc>
                <a:spcPct val="100000"/>
              </a:lnSpc>
              <a:buNone/>
              <a:defRPr sz="1100" kern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33333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2pPr>
            <a:lvl3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3pPr>
            <a:lvl4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4pPr>
            <a:lvl5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5pPr>
            <a:lvl6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6pPr>
            <a:lvl7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7pPr>
            <a:lvl8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8pPr>
            <a:lvl9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9pPr>
          </a:lstStyle>
          <a:p>
            <a:pPr marL="0" marR="0" lvl="0" indent="0" algn="ctr" defTabSz="8888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‘22.10.30</a:t>
            </a:r>
            <a:endParaRPr kumimoji="0" lang="ko-KR" altLang="en-US" sz="1200" b="0" i="0" u="none" strike="noStrike" kern="0" cap="none" spc="0" normalizeH="0" baseline="0" noProof="0" dirty="0">
              <a:ln>
                <a:solidFill>
                  <a:srgbClr val="7F7F7F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90244CBC-CBCF-4890-AF25-A625C0C69F43}"/>
              </a:ext>
            </a:extLst>
          </p:cNvPr>
          <p:cNvSpPr/>
          <p:nvPr/>
        </p:nvSpPr>
        <p:spPr>
          <a:xfrm>
            <a:off x="8142299" y="5196946"/>
            <a:ext cx="92507" cy="99934"/>
          </a:xfrm>
          <a:prstGeom prst="ellipse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18EA4F47-4B48-4453-BBE5-D793E096C017}"/>
              </a:ext>
            </a:extLst>
          </p:cNvPr>
          <p:cNvCxnSpPr/>
          <p:nvPr/>
        </p:nvCxnSpPr>
        <p:spPr>
          <a:xfrm flipH="1">
            <a:off x="6613240" y="5337299"/>
            <a:ext cx="0" cy="13813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151CD892-E561-4CAB-AA05-00A811A3BA59}"/>
              </a:ext>
            </a:extLst>
          </p:cNvPr>
          <p:cNvSpPr txBox="1"/>
          <p:nvPr/>
        </p:nvSpPr>
        <p:spPr>
          <a:xfrm>
            <a:off x="6275352" y="5537819"/>
            <a:ext cx="657232" cy="184666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0D95E9"/>
                  </a:outerShdw>
                </a:effectLst>
              </a14:hiddenEffects>
            </a:ext>
          </a:extLst>
        </p:spPr>
        <p:txBody>
          <a:bodyPr vert="horz" wrap="none" lIns="0" tIns="0" rIns="0" bIns="0" anchor="ctr" anchorCtr="0">
            <a:spAutoFit/>
          </a:bodyPr>
          <a:lstStyle>
            <a:defPPr>
              <a:defRPr lang="ko-KR"/>
            </a:defPPr>
            <a:lvl1pPr algn="ctr" defTabSz="888837" latinLnBrk="0">
              <a:lnSpc>
                <a:spcPct val="100000"/>
              </a:lnSpc>
              <a:buNone/>
              <a:defRPr sz="1100" kern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33333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2pPr>
            <a:lvl3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3pPr>
            <a:lvl4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4pPr>
            <a:lvl5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5pPr>
            <a:lvl6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6pPr>
            <a:lvl7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7pPr>
            <a:lvl8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8pPr>
            <a:lvl9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9pPr>
          </a:lstStyle>
          <a:p>
            <a:pPr marL="0" marR="0" lvl="0" indent="0" algn="ctr" defTabSz="8888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‘22.10.15</a:t>
            </a:r>
            <a:endParaRPr kumimoji="0" lang="ko-KR" altLang="en-US" sz="1200" b="0" i="0" u="none" strike="noStrike" kern="0" cap="none" spc="0" normalizeH="0" baseline="0" noProof="0" dirty="0">
              <a:ln>
                <a:solidFill>
                  <a:srgbClr val="7F7F7F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B5908C7-A824-4096-A37B-C5FDCABF7E50}"/>
              </a:ext>
            </a:extLst>
          </p:cNvPr>
          <p:cNvSpPr/>
          <p:nvPr/>
        </p:nvSpPr>
        <p:spPr>
          <a:xfrm>
            <a:off x="6565046" y="5196946"/>
            <a:ext cx="92507" cy="99934"/>
          </a:xfrm>
          <a:prstGeom prst="ellipse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87AEC6-8F5F-4388-844A-BB2F97C06815}"/>
              </a:ext>
            </a:extLst>
          </p:cNvPr>
          <p:cNvSpPr txBox="1"/>
          <p:nvPr/>
        </p:nvSpPr>
        <p:spPr>
          <a:xfrm>
            <a:off x="2088623" y="5569993"/>
            <a:ext cx="501740" cy="123111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0D95E9"/>
                  </a:outerShdw>
                </a:effectLst>
              </a14:hiddenEffects>
            </a:ext>
          </a:extLst>
        </p:spPr>
        <p:txBody>
          <a:bodyPr vert="horz" wrap="none" lIns="0" tIns="0" rIns="0" bIns="0" anchor="ctr" anchorCtr="0">
            <a:spAutoFit/>
          </a:bodyPr>
          <a:lstStyle>
            <a:defPPr>
              <a:defRPr lang="ko-KR"/>
            </a:defPPr>
            <a:lvl1pPr algn="ctr" defTabSz="888837" latinLnBrk="0">
              <a:lnSpc>
                <a:spcPct val="100000"/>
              </a:lnSpc>
              <a:buNone/>
              <a:defRPr sz="1100" kern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33333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2pPr>
            <a:lvl3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3pPr>
            <a:lvl4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4pPr>
            <a:lvl5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5pPr>
            <a:lvl6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6pPr>
            <a:lvl7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7pPr>
            <a:lvl8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8pPr>
            <a:lvl9pPr>
              <a:defRPr sz="800">
                <a:solidFill>
                  <a:srgbClr val="699FD1"/>
                </a:solidFill>
                <a:latin typeface="나눔고딕 ExtraBold" pitchFamily="50" charset="-127"/>
              </a:defRPr>
            </a:lvl9pPr>
          </a:lstStyle>
          <a:p>
            <a:pPr marL="0" marR="0" lvl="0" indent="0" algn="ctr" defTabSz="8888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‘22.05 </a:t>
            </a:r>
            <a:r>
              <a:rPr kumimoji="0" lang="ko-KR" altLang="en-US" sz="800" b="0" i="0" u="none" strike="noStrike" kern="0" cap="none" spc="0" normalizeH="0" baseline="0" noProof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중순</a:t>
            </a:r>
            <a:endParaRPr kumimoji="0" lang="ko-KR" altLang="en-US" sz="800" b="0" i="0" u="none" strike="noStrike" kern="0" cap="none" spc="0" normalizeH="0" baseline="0" noProof="0" dirty="0">
              <a:ln>
                <a:solidFill>
                  <a:srgbClr val="7F7F7F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A5AC29-E757-4477-8990-D6631A845E8D}"/>
              </a:ext>
            </a:extLst>
          </p:cNvPr>
          <p:cNvGrpSpPr/>
          <p:nvPr/>
        </p:nvGrpSpPr>
        <p:grpSpPr>
          <a:xfrm>
            <a:off x="1505189" y="1054139"/>
            <a:ext cx="7057645" cy="317343"/>
            <a:chOff x="1505189" y="1054139"/>
            <a:chExt cx="7057645" cy="317343"/>
          </a:xfrm>
        </p:grpSpPr>
        <p:sp>
          <p:nvSpPr>
            <p:cNvPr id="104" name="TextBox 151">
              <a:extLst>
                <a:ext uri="{FF2B5EF4-FFF2-40B4-BE49-F238E27FC236}">
                  <a16:creationId xmlns:a16="http://schemas.microsoft.com/office/drawing/2014/main" id="{702DB50D-28A8-452A-AAC0-6011AFA627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5189" y="1125261"/>
              <a:ext cx="23083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r" defTabSz="83951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F7F7F"/>
                </a:buClr>
                <a:buSzPct val="80000"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C83CC"/>
                  </a:solidFill>
                  <a:effectLst/>
                  <a:uLnTx/>
                  <a:uFillTx/>
                  <a:latin typeface="KoPub돋움체 Bold"/>
                  <a:ea typeface="KoPub돋움체 Bold" pitchFamily="18" charset="-127"/>
                  <a:cs typeface="+mn-cs"/>
                </a:rPr>
                <a:t>01</a:t>
              </a:r>
              <a:endPara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C83CC"/>
                </a:solidFill>
                <a:effectLst/>
                <a:uLnTx/>
                <a:uFillTx/>
                <a:latin typeface="KoPub돋움체 Bold"/>
                <a:ea typeface="KoPub돋움체 Bold" pitchFamily="18" charset="-127"/>
                <a:cs typeface="+mn-cs"/>
              </a:endParaRPr>
            </a:p>
          </p:txBody>
        </p:sp>
        <p:grpSp>
          <p:nvGrpSpPr>
            <p:cNvPr id="106" name="Group 605">
              <a:extLst>
                <a:ext uri="{FF2B5EF4-FFF2-40B4-BE49-F238E27FC236}">
                  <a16:creationId xmlns:a16="http://schemas.microsoft.com/office/drawing/2014/main" id="{12878BC0-03B2-4529-AACC-60619B6CC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1011" y="1210944"/>
              <a:ext cx="342600" cy="105087"/>
              <a:chOff x="6456" y="1427"/>
              <a:chExt cx="233" cy="73"/>
            </a:xfrm>
          </p:grpSpPr>
          <p:sp>
            <p:nvSpPr>
              <p:cNvPr id="107" name="AutoShape 383">
                <a:extLst>
                  <a:ext uri="{FF2B5EF4-FFF2-40B4-BE49-F238E27FC236}">
                    <a16:creationId xmlns:a16="http://schemas.microsoft.com/office/drawing/2014/main" id="{A642261B-FE5E-463F-B3C9-F42896D63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49" y="1434"/>
                <a:ext cx="73" cy="59"/>
              </a:xfrm>
              <a:prstGeom prst="triangle">
                <a:avLst>
                  <a:gd name="adj" fmla="val 50000"/>
                </a:avLst>
              </a:prstGeom>
              <a:solidFill>
                <a:srgbClr val="94B5E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rot="10800000" vert="eaVert" lIns="18000" tIns="0" rIns="18000" bIns="0" anchor="ctr"/>
              <a:lstStyle/>
              <a:p>
                <a:pPr marL="0" marR="0" lvl="0" indent="0" algn="l" defTabSz="8395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oPub돋움체 Bold"/>
                  <a:ea typeface="굴림" charset="-127"/>
                  <a:cs typeface="+mn-cs"/>
                </a:endParaRPr>
              </a:p>
            </p:txBody>
          </p:sp>
          <p:sp>
            <p:nvSpPr>
              <p:cNvPr id="108" name="AutoShape 384">
                <a:extLst>
                  <a:ext uri="{FF2B5EF4-FFF2-40B4-BE49-F238E27FC236}">
                    <a16:creationId xmlns:a16="http://schemas.microsoft.com/office/drawing/2014/main" id="{AA64BE93-181C-4F06-AB13-8BF2D01CE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536" y="1434"/>
                <a:ext cx="73" cy="59"/>
              </a:xfrm>
              <a:prstGeom prst="triangle">
                <a:avLst>
                  <a:gd name="adj" fmla="val 50000"/>
                </a:avLst>
              </a:prstGeom>
              <a:solidFill>
                <a:srgbClr val="A4BFE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rot="10800000" vert="eaVert" lIns="18000" tIns="0" rIns="18000" bIns="0" anchor="ctr"/>
              <a:lstStyle/>
              <a:p>
                <a:pPr marL="0" marR="0" lvl="0" indent="0" algn="l" defTabSz="8395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oPub돋움체 Bold"/>
                  <a:ea typeface="굴림" charset="-127"/>
                  <a:cs typeface="+mn-cs"/>
                </a:endParaRPr>
              </a:p>
            </p:txBody>
          </p:sp>
          <p:sp>
            <p:nvSpPr>
              <p:cNvPr id="109" name="AutoShape 385">
                <a:extLst>
                  <a:ext uri="{FF2B5EF4-FFF2-40B4-BE49-F238E27FC236}">
                    <a16:creationId xmlns:a16="http://schemas.microsoft.com/office/drawing/2014/main" id="{52161B2F-0524-4B41-95F7-EA8FC7D57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623" y="1434"/>
                <a:ext cx="73" cy="59"/>
              </a:xfrm>
              <a:prstGeom prst="triangle">
                <a:avLst>
                  <a:gd name="adj" fmla="val 50000"/>
                </a:avLst>
              </a:prstGeom>
              <a:solidFill>
                <a:srgbClr val="CBDAED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rot="10800000" vert="eaVert" lIns="18000" tIns="0" rIns="18000" bIns="0" anchor="ctr"/>
              <a:lstStyle/>
              <a:p>
                <a:pPr marL="0" marR="0" lvl="0" indent="0" algn="l" defTabSz="8395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oPub돋움체 Bold"/>
                  <a:ea typeface="굴림" charset="-127"/>
                  <a:cs typeface="+mn-cs"/>
                </a:endParaRPr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C27A088-94CB-416A-ADD2-8DF6583927DF}"/>
                </a:ext>
              </a:extLst>
            </p:cNvPr>
            <p:cNvSpPr/>
            <p:nvPr/>
          </p:nvSpPr>
          <p:spPr>
            <a:xfrm>
              <a:off x="2103260" y="1054139"/>
              <a:ext cx="645957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57257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Lucida Sans Unicode" pitchFamily="34" charset="0"/>
                </a:rPr>
                <a:t>인천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Lucida Sans Unicode" pitchFamily="34" charset="0"/>
                </a:rPr>
                <a:t>,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Lucida Sans Unicode" pitchFamily="34" charset="0"/>
                </a:rPr>
                <a:t>부산 항만에서 검증된 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Lucida Sans Unicode" pitchFamily="34" charset="0"/>
                </a:rPr>
                <a:t>TOS 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Lucida Sans Unicode" pitchFamily="34" charset="0"/>
                </a:rPr>
                <a:t>솔루션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Lucida Sans Unicode" pitchFamily="34" charset="0"/>
                </a:rPr>
                <a:t>(Hi-TOPS) 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Lucida Sans Unicode" pitchFamily="34" charset="0"/>
                </a:rPr>
                <a:t>적용을 통한 완성도와 확장성 확보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9CEA58D-8311-42B6-AD06-F46D081DF9D4}"/>
              </a:ext>
            </a:extLst>
          </p:cNvPr>
          <p:cNvGrpSpPr/>
          <p:nvPr/>
        </p:nvGrpSpPr>
        <p:grpSpPr>
          <a:xfrm>
            <a:off x="1506587" y="1307207"/>
            <a:ext cx="7057645" cy="317343"/>
            <a:chOff x="1505189" y="1062528"/>
            <a:chExt cx="7057645" cy="317343"/>
          </a:xfrm>
        </p:grpSpPr>
        <p:sp>
          <p:nvSpPr>
            <p:cNvPr id="126" name="TextBox 151">
              <a:extLst>
                <a:ext uri="{FF2B5EF4-FFF2-40B4-BE49-F238E27FC236}">
                  <a16:creationId xmlns:a16="http://schemas.microsoft.com/office/drawing/2014/main" id="{EFAB0C59-B453-4703-94CA-7FD4A47451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5189" y="1133650"/>
              <a:ext cx="23083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r" defTabSz="83951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F7F7F"/>
                </a:buClr>
                <a:buSzPct val="80000"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C83CC"/>
                  </a:solidFill>
                  <a:effectLst/>
                  <a:uLnTx/>
                  <a:uFillTx/>
                  <a:latin typeface="KoPub돋움체 Bold"/>
                  <a:ea typeface="KoPub돋움체 Bold" pitchFamily="18" charset="-127"/>
                  <a:cs typeface="+mn-cs"/>
                </a:rPr>
                <a:t>02</a:t>
              </a:r>
              <a:endPara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C83CC"/>
                </a:solidFill>
                <a:effectLst/>
                <a:uLnTx/>
                <a:uFillTx/>
                <a:latin typeface="KoPub돋움체 Bold"/>
                <a:ea typeface="KoPub돋움체 Bold" pitchFamily="18" charset="-127"/>
                <a:cs typeface="+mn-cs"/>
              </a:endParaRPr>
            </a:p>
          </p:txBody>
        </p:sp>
        <p:grpSp>
          <p:nvGrpSpPr>
            <p:cNvPr id="127" name="Group 605">
              <a:extLst>
                <a:ext uri="{FF2B5EF4-FFF2-40B4-BE49-F238E27FC236}">
                  <a16:creationId xmlns:a16="http://schemas.microsoft.com/office/drawing/2014/main" id="{75EE1618-E89E-4688-B6AB-68088FA40B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1011" y="1210939"/>
              <a:ext cx="342600" cy="113724"/>
              <a:chOff x="6456" y="1427"/>
              <a:chExt cx="233" cy="79"/>
            </a:xfrm>
          </p:grpSpPr>
          <p:sp>
            <p:nvSpPr>
              <p:cNvPr id="129" name="AutoShape 383">
                <a:extLst>
                  <a:ext uri="{FF2B5EF4-FFF2-40B4-BE49-F238E27FC236}">
                    <a16:creationId xmlns:a16="http://schemas.microsoft.com/office/drawing/2014/main" id="{E4371261-4E9D-40B5-98CF-2319E59558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49" y="1440"/>
                <a:ext cx="73" cy="59"/>
              </a:xfrm>
              <a:prstGeom prst="triangle">
                <a:avLst>
                  <a:gd name="adj" fmla="val 50000"/>
                </a:avLst>
              </a:prstGeom>
              <a:solidFill>
                <a:srgbClr val="94B5E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rot="10800000" vert="eaVert" lIns="18000" tIns="0" rIns="18000" bIns="0" anchor="ctr"/>
              <a:lstStyle/>
              <a:p>
                <a:pPr marL="0" marR="0" lvl="0" indent="0" algn="l" defTabSz="8395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oPub돋움체 Bold"/>
                  <a:ea typeface="굴림" charset="-127"/>
                  <a:cs typeface="+mn-cs"/>
                </a:endParaRPr>
              </a:p>
            </p:txBody>
          </p:sp>
          <p:sp>
            <p:nvSpPr>
              <p:cNvPr id="130" name="AutoShape 384">
                <a:extLst>
                  <a:ext uri="{FF2B5EF4-FFF2-40B4-BE49-F238E27FC236}">
                    <a16:creationId xmlns:a16="http://schemas.microsoft.com/office/drawing/2014/main" id="{248994A8-6828-4268-80BA-FF0492CA3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536" y="1434"/>
                <a:ext cx="73" cy="59"/>
              </a:xfrm>
              <a:prstGeom prst="triangle">
                <a:avLst>
                  <a:gd name="adj" fmla="val 50000"/>
                </a:avLst>
              </a:prstGeom>
              <a:solidFill>
                <a:srgbClr val="A4BFE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rot="10800000" vert="eaVert" lIns="18000" tIns="0" rIns="18000" bIns="0" anchor="ctr"/>
              <a:lstStyle/>
              <a:p>
                <a:pPr marL="0" marR="0" lvl="0" indent="0" algn="l" defTabSz="8395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oPub돋움체 Bold"/>
                  <a:ea typeface="굴림" charset="-127"/>
                  <a:cs typeface="+mn-cs"/>
                </a:endParaRPr>
              </a:p>
            </p:txBody>
          </p:sp>
          <p:sp>
            <p:nvSpPr>
              <p:cNvPr id="131" name="AutoShape 385">
                <a:extLst>
                  <a:ext uri="{FF2B5EF4-FFF2-40B4-BE49-F238E27FC236}">
                    <a16:creationId xmlns:a16="http://schemas.microsoft.com/office/drawing/2014/main" id="{35B102C5-6EE2-4C87-947E-2A81FA412C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623" y="1434"/>
                <a:ext cx="73" cy="59"/>
              </a:xfrm>
              <a:prstGeom prst="triangle">
                <a:avLst>
                  <a:gd name="adj" fmla="val 50000"/>
                </a:avLst>
              </a:prstGeom>
              <a:solidFill>
                <a:srgbClr val="CBDAED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rot="10800000" vert="eaVert" lIns="18000" tIns="0" rIns="18000" bIns="0" anchor="ctr"/>
              <a:lstStyle/>
              <a:p>
                <a:pPr marL="0" marR="0" lvl="0" indent="0" algn="l" defTabSz="8395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oPub돋움체 Bold"/>
                  <a:ea typeface="굴림" charset="-127"/>
                  <a:cs typeface="+mn-cs"/>
                </a:endParaRPr>
              </a:p>
            </p:txBody>
          </p:sp>
        </p:grp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3C78E5C-A94A-456F-8E86-90A1795EEA27}"/>
                </a:ext>
              </a:extLst>
            </p:cNvPr>
            <p:cNvSpPr/>
            <p:nvPr/>
          </p:nvSpPr>
          <p:spPr>
            <a:xfrm>
              <a:off x="2103260" y="1062528"/>
              <a:ext cx="645957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57257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Lucida Sans Unicode" pitchFamily="34" charset="0"/>
                </a:rPr>
                <a:t>야드 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Lucida Sans Unicode" pitchFamily="34" charset="0"/>
                </a:rPr>
                <a:t>Layout 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Lucida Sans Unicode" pitchFamily="34" charset="0"/>
                </a:rPr>
                <a:t>관리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Lucida Sans Unicode" pitchFamily="34" charset="0"/>
                </a:rPr>
                <a:t>, 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Lucida Sans Unicode" pitchFamily="34" charset="0"/>
                </a:rPr>
                <a:t>반출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Lucida Sans Unicode" pitchFamily="34" charset="0"/>
                </a:rPr>
                <a:t>/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Lucida Sans Unicode" pitchFamily="34" charset="0"/>
                </a:rPr>
                <a:t>반입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Lucida Sans Unicode" pitchFamily="34" charset="0"/>
                </a:rPr>
                <a:t>, 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Lucida Sans Unicode" pitchFamily="34" charset="0"/>
                </a:rPr>
                <a:t>상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Lucida Sans Unicode" pitchFamily="34" charset="0"/>
                </a:rPr>
                <a:t>/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Lucida Sans Unicode" pitchFamily="34" charset="0"/>
                </a:rPr>
                <a:t>하차 작업 처리 표준 프로세스 도입하여 가시성을 확보 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12D24B74-EB23-4C70-8FA0-1C84F9CEFB54}"/>
              </a:ext>
            </a:extLst>
          </p:cNvPr>
          <p:cNvGrpSpPr/>
          <p:nvPr/>
        </p:nvGrpSpPr>
        <p:grpSpPr>
          <a:xfrm>
            <a:off x="1506587" y="1592433"/>
            <a:ext cx="7920293" cy="317343"/>
            <a:chOff x="1505189" y="1054139"/>
            <a:chExt cx="7920293" cy="317343"/>
          </a:xfrm>
        </p:grpSpPr>
        <p:sp>
          <p:nvSpPr>
            <p:cNvPr id="133" name="TextBox 151">
              <a:extLst>
                <a:ext uri="{FF2B5EF4-FFF2-40B4-BE49-F238E27FC236}">
                  <a16:creationId xmlns:a16="http://schemas.microsoft.com/office/drawing/2014/main" id="{BC0C1047-5AA4-404F-95C3-A28F134AFE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5189" y="1125261"/>
              <a:ext cx="23083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r" defTabSz="83951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F7F7F"/>
                </a:buClr>
                <a:buSzPct val="80000"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C83CC"/>
                  </a:solidFill>
                  <a:effectLst/>
                  <a:uLnTx/>
                  <a:uFillTx/>
                  <a:latin typeface="KoPub돋움체 Bold"/>
                  <a:ea typeface="KoPub돋움체 Bold" pitchFamily="18" charset="-127"/>
                  <a:cs typeface="+mn-cs"/>
                </a:rPr>
                <a:t>03</a:t>
              </a:r>
              <a:endPara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C83CC"/>
                </a:solidFill>
                <a:effectLst/>
                <a:uLnTx/>
                <a:uFillTx/>
                <a:latin typeface="KoPub돋움체 Bold"/>
                <a:ea typeface="KoPub돋움체 Bold" pitchFamily="18" charset="-127"/>
                <a:cs typeface="+mn-cs"/>
              </a:endParaRPr>
            </a:p>
          </p:txBody>
        </p:sp>
        <p:grpSp>
          <p:nvGrpSpPr>
            <p:cNvPr id="134" name="Group 605">
              <a:extLst>
                <a:ext uri="{FF2B5EF4-FFF2-40B4-BE49-F238E27FC236}">
                  <a16:creationId xmlns:a16="http://schemas.microsoft.com/office/drawing/2014/main" id="{65470A15-D1FD-4FEA-9D25-420D08DFEF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1011" y="1210944"/>
              <a:ext cx="342600" cy="105087"/>
              <a:chOff x="6456" y="1427"/>
              <a:chExt cx="233" cy="73"/>
            </a:xfrm>
          </p:grpSpPr>
          <p:sp>
            <p:nvSpPr>
              <p:cNvPr id="136" name="AutoShape 383">
                <a:extLst>
                  <a:ext uri="{FF2B5EF4-FFF2-40B4-BE49-F238E27FC236}">
                    <a16:creationId xmlns:a16="http://schemas.microsoft.com/office/drawing/2014/main" id="{A90FAE59-9DBE-4A86-A6B7-4B15C1414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49" y="1434"/>
                <a:ext cx="73" cy="59"/>
              </a:xfrm>
              <a:prstGeom prst="triangle">
                <a:avLst>
                  <a:gd name="adj" fmla="val 50000"/>
                </a:avLst>
              </a:prstGeom>
              <a:solidFill>
                <a:srgbClr val="94B5E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rot="10800000" vert="eaVert" lIns="18000" tIns="0" rIns="18000" bIns="0" anchor="ctr"/>
              <a:lstStyle/>
              <a:p>
                <a:pPr marL="0" marR="0" lvl="0" indent="0" algn="l" defTabSz="8395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oPub돋움체 Bold"/>
                  <a:ea typeface="굴림" charset="-127"/>
                  <a:cs typeface="+mn-cs"/>
                </a:endParaRPr>
              </a:p>
            </p:txBody>
          </p:sp>
          <p:sp>
            <p:nvSpPr>
              <p:cNvPr id="137" name="AutoShape 384">
                <a:extLst>
                  <a:ext uri="{FF2B5EF4-FFF2-40B4-BE49-F238E27FC236}">
                    <a16:creationId xmlns:a16="http://schemas.microsoft.com/office/drawing/2014/main" id="{633C590D-CED7-4949-8228-B038C21A1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536" y="1434"/>
                <a:ext cx="73" cy="59"/>
              </a:xfrm>
              <a:prstGeom prst="triangle">
                <a:avLst>
                  <a:gd name="adj" fmla="val 50000"/>
                </a:avLst>
              </a:prstGeom>
              <a:solidFill>
                <a:srgbClr val="A4BFE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rot="10800000" vert="eaVert" lIns="18000" tIns="0" rIns="18000" bIns="0" anchor="ctr"/>
              <a:lstStyle/>
              <a:p>
                <a:pPr marL="0" marR="0" lvl="0" indent="0" algn="l" defTabSz="8395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oPub돋움체 Bold"/>
                  <a:ea typeface="굴림" charset="-127"/>
                  <a:cs typeface="+mn-cs"/>
                </a:endParaRPr>
              </a:p>
            </p:txBody>
          </p:sp>
          <p:sp>
            <p:nvSpPr>
              <p:cNvPr id="138" name="AutoShape 385">
                <a:extLst>
                  <a:ext uri="{FF2B5EF4-FFF2-40B4-BE49-F238E27FC236}">
                    <a16:creationId xmlns:a16="http://schemas.microsoft.com/office/drawing/2014/main" id="{E1C31774-24D5-4117-B679-DF15641D5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623" y="1434"/>
                <a:ext cx="73" cy="59"/>
              </a:xfrm>
              <a:prstGeom prst="triangle">
                <a:avLst>
                  <a:gd name="adj" fmla="val 50000"/>
                </a:avLst>
              </a:prstGeom>
              <a:solidFill>
                <a:srgbClr val="CBDAED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rot="10800000" vert="eaVert" lIns="18000" tIns="0" rIns="18000" bIns="0" anchor="ctr"/>
              <a:lstStyle/>
              <a:p>
                <a:pPr marL="0" marR="0" lvl="0" indent="0" algn="l" defTabSz="8395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oPub돋움체 Bold"/>
                  <a:ea typeface="굴림" charset="-127"/>
                  <a:cs typeface="+mn-cs"/>
                </a:endParaRPr>
              </a:p>
            </p:txBody>
          </p:sp>
        </p:grp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2B99AEC-26CB-4780-BA41-2CBD9AC8CAFB}"/>
                </a:ext>
              </a:extLst>
            </p:cNvPr>
            <p:cNvSpPr/>
            <p:nvPr/>
          </p:nvSpPr>
          <p:spPr>
            <a:xfrm>
              <a:off x="2103259" y="1054139"/>
              <a:ext cx="732222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57257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 panose="02020603020101020101" pitchFamily="18" charset="-127"/>
                  <a:cs typeface="Lucida Sans Unicode" pitchFamily="34" charset="0"/>
                </a:rPr>
                <a:t>전문분야 경험이 필요하므로 사업 성공에 필요한 인력 투입하여 안정성을 확보 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 panose="02020603020101020101" pitchFamily="18" charset="-127"/>
                  <a:cs typeface="Lucida Sans Unicode" pitchFamily="34" charset="0"/>
                </a:rPr>
                <a:t>(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 panose="02020603020101020101" pitchFamily="18" charset="-127"/>
                  <a:cs typeface="Lucida Sans Unicode" pitchFamily="34" charset="0"/>
                </a:rPr>
                <a:t>서버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 panose="02020603020101020101" pitchFamily="18" charset="-127"/>
                  <a:cs typeface="Lucida Sans Unicode" pitchFamily="34" charset="0"/>
                </a:rPr>
                <a:t>, 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 panose="02020603020101020101" pitchFamily="18" charset="-127"/>
                  <a:cs typeface="Lucida Sans Unicode" pitchFamily="34" charset="0"/>
                </a:rPr>
                <a:t>게이트 설비 구성 및 개발인력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KoPub돋움체 Bold"/>
                  <a:ea typeface="KoPub돋움체 Bold" panose="02020603020101020101" pitchFamily="18" charset="-127"/>
                  <a:cs typeface="Lucida Sans Unicode" pitchFamily="34" charset="0"/>
                </a:rPr>
                <a:t>)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KoPub돋움체 Bold"/>
                <a:ea typeface="KoPub돋움체 Bold" panose="02020603020101020101" pitchFamily="18" charset="-127"/>
                <a:cs typeface="Lucida Sans Unicode" pitchFamily="34" charset="0"/>
              </a:endParaRPr>
            </a:p>
          </p:txBody>
        </p:sp>
      </p:grpSp>
      <p:sp>
        <p:nvSpPr>
          <p:cNvPr id="140" name="텍스트 개체 틀 4">
            <a:extLst>
              <a:ext uri="{FF2B5EF4-FFF2-40B4-BE49-F238E27FC236}">
                <a16:creationId xmlns:a16="http://schemas.microsoft.com/office/drawing/2014/main" id="{31E66515-F9C8-4264-BBC9-521465E031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277" y="128592"/>
            <a:ext cx="428707" cy="507831"/>
          </a:xfrm>
        </p:spPr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41" name="Text Box 207">
            <a:extLst>
              <a:ext uri="{FF2B5EF4-FFF2-40B4-BE49-F238E27FC236}">
                <a16:creationId xmlns:a16="http://schemas.microsoft.com/office/drawing/2014/main" id="{988290BC-F419-4A77-B40E-8E27D5F142C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720494" y="6157094"/>
            <a:ext cx="1742465" cy="123111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kern="0" cap="none" spc="0" normalizeH="0" baseline="0">
                <a:ln w="0" cmpd="sng">
                  <a:noFill/>
                  <a:prstDash val="solid"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itchFamily="18" charset="-127"/>
                <a:ea typeface="Rix모던고딕 L" pitchFamily="18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※ </a:t>
            </a:r>
            <a:r>
              <a:rPr kumimoji="0" lang="ko-KR" altLang="en-US" sz="800" b="0" i="0" u="none" strike="noStrike" kern="0" cap="none" spc="0" normalizeH="0" baseline="0" noProof="0" dirty="0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고객과의 </a:t>
            </a:r>
            <a:r>
              <a:rPr kumimoji="0" lang="ko-KR" altLang="en-US" sz="800" b="0" i="0" u="none" strike="noStrike" kern="0" cap="none" spc="0" normalizeH="0" baseline="0" noProof="0" dirty="0" err="1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협의하에</a:t>
            </a:r>
            <a:r>
              <a:rPr kumimoji="0" lang="en-US" altLang="ko-KR" sz="800" b="0" i="0" u="none" strike="noStrike" kern="0" cap="none" spc="0" normalizeH="0" baseline="0" noProof="0" dirty="0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, </a:t>
            </a:r>
            <a:r>
              <a:rPr kumimoji="0" lang="ko-KR" altLang="en-US" sz="800" b="0" i="0" u="none" strike="noStrike" kern="0" cap="none" spc="0" normalizeH="0" baseline="0" noProof="0" dirty="0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조정될 수 있습니다</a:t>
            </a:r>
            <a:r>
              <a:rPr kumimoji="0" lang="en-US" altLang="ko-KR" sz="800" b="0" i="0" u="none" strike="noStrike" kern="0" cap="none" spc="0" normalizeH="0" baseline="0" noProof="0" dirty="0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.</a:t>
            </a:r>
            <a:endParaRPr kumimoji="0" lang="ko-KR" altLang="en-US" sz="800" b="0" i="0" u="none" strike="noStrike" kern="0" cap="none" spc="0" normalizeH="0" baseline="0" noProof="0" dirty="0">
              <a:ln w="0" cmpd="sng">
                <a:solidFill>
                  <a:prstClr val="white">
                    <a:lumMod val="50000"/>
                    <a:alpha val="0"/>
                  </a:prstClr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463DB2E-6D8F-47DA-BFD1-FDEE79AA4991}"/>
              </a:ext>
            </a:extLst>
          </p:cNvPr>
          <p:cNvSpPr/>
          <p:nvPr/>
        </p:nvSpPr>
        <p:spPr>
          <a:xfrm rot="16200000">
            <a:off x="42921" y="2488413"/>
            <a:ext cx="1845532" cy="962111"/>
          </a:xfrm>
          <a:prstGeom prst="rect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856E01E5-EF7D-4A2C-A723-B634CB3309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44" y="3368543"/>
            <a:ext cx="822364" cy="382113"/>
          </a:xfrm>
          <a:prstGeom prst="rect">
            <a:avLst/>
          </a:prstGeom>
        </p:spPr>
      </p:pic>
      <p:sp>
        <p:nvSpPr>
          <p:cNvPr id="143" name="이등변 삼각형 142">
            <a:extLst>
              <a:ext uri="{FF2B5EF4-FFF2-40B4-BE49-F238E27FC236}">
                <a16:creationId xmlns:a16="http://schemas.microsoft.com/office/drawing/2014/main" id="{F413F513-AFBB-45A0-B3F2-D5E74DF54E5B}"/>
              </a:ext>
            </a:extLst>
          </p:cNvPr>
          <p:cNvSpPr/>
          <p:nvPr/>
        </p:nvSpPr>
        <p:spPr>
          <a:xfrm rot="5400000">
            <a:off x="1347729" y="2919890"/>
            <a:ext cx="264540" cy="99158"/>
          </a:xfrm>
          <a:prstGeom prst="triangle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C625729-8407-4E42-8C7C-3846DC34024D}"/>
              </a:ext>
            </a:extLst>
          </p:cNvPr>
          <p:cNvSpPr/>
          <p:nvPr/>
        </p:nvSpPr>
        <p:spPr bwMode="auto">
          <a:xfrm>
            <a:off x="696379" y="2784802"/>
            <a:ext cx="538609" cy="36933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1" indent="0" algn="ctr" defTabSz="4199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5F5F5F"/>
              </a:buClr>
              <a:buSzPct val="100000"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itchFamily="50" charset="-127"/>
              </a:rPr>
              <a:t>프로젝트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굴림" pitchFamily="50" charset="-127"/>
            </a:endParaRPr>
          </a:p>
          <a:p>
            <a:pPr marL="0" marR="0" lvl="1" indent="0" algn="ctr" defTabSz="4199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5F5F5F"/>
              </a:buClr>
              <a:buSzPct val="100000"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itchFamily="50" charset="-127"/>
              </a:rPr>
              <a:t>범위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ED68F39-EB50-48C3-A943-4DCA3AB495FC}"/>
              </a:ext>
            </a:extLst>
          </p:cNvPr>
          <p:cNvSpPr/>
          <p:nvPr/>
        </p:nvSpPr>
        <p:spPr>
          <a:xfrm rot="16200000">
            <a:off x="-70724" y="4584475"/>
            <a:ext cx="2072819" cy="962112"/>
          </a:xfrm>
          <a:prstGeom prst="rect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0DA093A1-E864-4834-93A7-6D063E3D9369}"/>
              </a:ext>
            </a:extLst>
          </p:cNvPr>
          <p:cNvSpPr/>
          <p:nvPr/>
        </p:nvSpPr>
        <p:spPr bwMode="auto">
          <a:xfrm>
            <a:off x="831031" y="4880865"/>
            <a:ext cx="269304" cy="36933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1" indent="-180939" algn="ctr" defTabSz="935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ct val="100000"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추진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1" indent="-180939" algn="ctr" defTabSz="935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ct val="100000"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일정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C6EF2FA0-C14E-4511-AAC4-88A468270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99"/>
          <a:stretch/>
        </p:blipFill>
        <p:spPr>
          <a:xfrm>
            <a:off x="577936" y="5441680"/>
            <a:ext cx="741596" cy="57063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이등변 삼각형 147">
            <a:extLst>
              <a:ext uri="{FF2B5EF4-FFF2-40B4-BE49-F238E27FC236}">
                <a16:creationId xmlns:a16="http://schemas.microsoft.com/office/drawing/2014/main" id="{2F4C23A5-9541-4D24-AADC-36FCF8E23D8C}"/>
              </a:ext>
            </a:extLst>
          </p:cNvPr>
          <p:cNvSpPr/>
          <p:nvPr/>
        </p:nvSpPr>
        <p:spPr>
          <a:xfrm rot="5400000">
            <a:off x="1347729" y="5292057"/>
            <a:ext cx="264540" cy="99158"/>
          </a:xfrm>
          <a:prstGeom prst="triangle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9" name="자유형 397">
            <a:extLst>
              <a:ext uri="{FF2B5EF4-FFF2-40B4-BE49-F238E27FC236}">
                <a16:creationId xmlns:a16="http://schemas.microsoft.com/office/drawing/2014/main" id="{98C77D31-3F3A-4749-984A-502A84E7278F}"/>
              </a:ext>
            </a:extLst>
          </p:cNvPr>
          <p:cNvSpPr/>
          <p:nvPr/>
        </p:nvSpPr>
        <p:spPr>
          <a:xfrm>
            <a:off x="476250" y="1007736"/>
            <a:ext cx="8942412" cy="315627"/>
          </a:xfrm>
          <a:custGeom>
            <a:avLst/>
            <a:gdLst>
              <a:gd name="connsiteX0" fmla="*/ 3200400 w 3200400"/>
              <a:gd name="connsiteY0" fmla="*/ 0 h 289560"/>
              <a:gd name="connsiteX1" fmla="*/ 0 w 3200400"/>
              <a:gd name="connsiteY1" fmla="*/ 0 h 289560"/>
              <a:gd name="connsiteX2" fmla="*/ 0 w 3200400"/>
              <a:gd name="connsiteY2" fmla="*/ 289560 h 289560"/>
              <a:gd name="connsiteX3" fmla="*/ 182880 w 3200400"/>
              <a:gd name="connsiteY3" fmla="*/ 289560 h 289560"/>
              <a:gd name="connsiteX0" fmla="*/ 3200400 w 3200400"/>
              <a:gd name="connsiteY0" fmla="*/ 0 h 289560"/>
              <a:gd name="connsiteX1" fmla="*/ 0 w 3200400"/>
              <a:gd name="connsiteY1" fmla="*/ 0 h 289560"/>
              <a:gd name="connsiteX2" fmla="*/ 0 w 3200400"/>
              <a:gd name="connsiteY2" fmla="*/ 289560 h 289560"/>
              <a:gd name="connsiteX3" fmla="*/ 106630 w 3200400"/>
              <a:gd name="connsiteY3" fmla="*/ 286942 h 289560"/>
              <a:gd name="connsiteX0" fmla="*/ 3200400 w 3200400"/>
              <a:gd name="connsiteY0" fmla="*/ 0 h 289560"/>
              <a:gd name="connsiteX1" fmla="*/ 0 w 3200400"/>
              <a:gd name="connsiteY1" fmla="*/ 0 h 289560"/>
              <a:gd name="connsiteX2" fmla="*/ 0 w 3200400"/>
              <a:gd name="connsiteY2" fmla="*/ 289560 h 289560"/>
              <a:gd name="connsiteX3" fmla="*/ 99699 w 3200400"/>
              <a:gd name="connsiteY3" fmla="*/ 289560 h 2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289560">
                <a:moveTo>
                  <a:pt x="3200400" y="0"/>
                </a:moveTo>
                <a:lnTo>
                  <a:pt x="0" y="0"/>
                </a:lnTo>
                <a:lnTo>
                  <a:pt x="0" y="289560"/>
                </a:lnTo>
                <a:lnTo>
                  <a:pt x="99699" y="289560"/>
                </a:lnTo>
              </a:path>
            </a:pathLst>
          </a:custGeom>
          <a:noFill/>
          <a:ln w="15875" algn="ctr">
            <a:solidFill>
              <a:srgbClr val="0440C9"/>
            </a:solidFill>
            <a:miter lim="800000"/>
            <a:headEnd type="triangle"/>
            <a:tailEnd type="none" w="med" len="sm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/>
          </a:bodyPr>
          <a:lstStyle/>
          <a:p>
            <a:pPr marL="0" marR="0" lvl="0" indent="0" algn="r" defTabSz="936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굴림" charset="-127"/>
              <a:ea typeface="굴림" charset="-127"/>
              <a:cs typeface="+mn-cs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DCB4FBC-38A0-4706-9738-55640751582A}"/>
              </a:ext>
            </a:extLst>
          </p:cNvPr>
          <p:cNvSpPr/>
          <p:nvPr/>
        </p:nvSpPr>
        <p:spPr bwMode="auto">
          <a:xfrm>
            <a:off x="792742" y="1208248"/>
            <a:ext cx="258823" cy="259200"/>
          </a:xfrm>
          <a:prstGeom prst="ellipse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r>
              <a:rPr lang="ko-KR" altLang="en-US" sz="1400" kern="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</a:t>
            </a: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AB891F24-FD0F-4019-8913-E8C080211C4F}"/>
              </a:ext>
            </a:extLst>
          </p:cNvPr>
          <p:cNvSpPr/>
          <p:nvPr/>
        </p:nvSpPr>
        <p:spPr bwMode="auto">
          <a:xfrm>
            <a:off x="1108569" y="1208248"/>
            <a:ext cx="258823" cy="259200"/>
          </a:xfrm>
          <a:prstGeom prst="ellipse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r>
              <a:rPr lang="ko-KR" altLang="en-US" sz="1400" kern="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략</a:t>
            </a:r>
          </a:p>
        </p:txBody>
      </p:sp>
    </p:spTree>
    <p:extLst>
      <p:ext uri="{BB962C8B-B14F-4D97-AF65-F5344CB8AC3E}">
        <p14:creationId xmlns:p14="http://schemas.microsoft.com/office/powerpoint/2010/main" val="2231141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E63D3B8-911B-4E9D-8E44-A2C355B80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특장점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8A0631-A6E9-4335-9F61-287E804A1B6E}"/>
              </a:ext>
            </a:extLst>
          </p:cNvPr>
          <p:cNvSpPr/>
          <p:nvPr/>
        </p:nvSpPr>
        <p:spPr>
          <a:xfrm>
            <a:off x="804414" y="5980679"/>
            <a:ext cx="439915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1993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solidFill>
                    <a:srgbClr val="2E3192">
                      <a:shade val="50000"/>
                      <a:alpha val="0"/>
                    </a:srgbClr>
                  </a:solidFill>
                </a:ln>
                <a:solidFill>
                  <a:srgbClr val="0440C9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Arial Unicode MS" panose="020B0604020202020204" pitchFamily="50" charset="-127"/>
              </a:rPr>
              <a:t>“ All-in-One Terminal Operating Solution ” </a:t>
            </a:r>
            <a:endParaRPr kumimoji="0" lang="ko-KR" altLang="en-US" sz="1700" b="1" i="0" u="none" strike="noStrike" kern="1200" cap="none" spc="0" normalizeH="0" baseline="0" noProof="0" dirty="0">
              <a:ln>
                <a:solidFill>
                  <a:srgbClr val="2E3192">
                    <a:shade val="50000"/>
                    <a:alpha val="0"/>
                  </a:srgbClr>
                </a:solidFill>
              </a:ln>
              <a:solidFill>
                <a:srgbClr val="0440C9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Arial Unicode MS" panose="020B06040202020202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2A42D7B-FEE9-4397-91F8-10AB8D7F6894}"/>
              </a:ext>
            </a:extLst>
          </p:cNvPr>
          <p:cNvGrpSpPr/>
          <p:nvPr/>
        </p:nvGrpSpPr>
        <p:grpSpPr>
          <a:xfrm>
            <a:off x="967111" y="4891382"/>
            <a:ext cx="3882265" cy="1014065"/>
            <a:chOff x="5604312" y="784920"/>
            <a:chExt cx="4076772" cy="208488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A16CAB4-B58F-49DF-B731-5B6A90F67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4312" y="784920"/>
              <a:ext cx="4076772" cy="208488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55D01D6-1F10-42C9-A162-834193100FD6}"/>
                </a:ext>
              </a:extLst>
            </p:cNvPr>
            <p:cNvSpPr/>
            <p:nvPr/>
          </p:nvSpPr>
          <p:spPr>
            <a:xfrm>
              <a:off x="5961063" y="1199626"/>
              <a:ext cx="506849" cy="2898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DC164A2-B5CE-4655-A631-697D0E72D43A}"/>
              </a:ext>
            </a:extLst>
          </p:cNvPr>
          <p:cNvSpPr/>
          <p:nvPr/>
        </p:nvSpPr>
        <p:spPr>
          <a:xfrm>
            <a:off x="5928447" y="2070338"/>
            <a:ext cx="3555131" cy="1236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19938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국내 자동화 터미널 구축 사례 최다 보유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(3.5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/7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  <a:p>
            <a:pPr marL="0" marR="0" lvl="0" indent="0" algn="l" defTabSz="419938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자동화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Gate /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재고 관리 시스템 구축 및 운영 사례 다수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0" indent="0" algn="l" defTabSz="419938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자동화 이송 장비 구축 사례 다수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(AGV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 물류로봇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</a:p>
          <a:p>
            <a:pPr marL="0" marR="0" lvl="0" indent="0" algn="l" defTabSz="419938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자율주행기반 서비스 로봇 및 관제 플랫폼 보유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80755E8-257C-4B5F-B20E-E54450F7742A}"/>
              </a:ext>
            </a:extLst>
          </p:cNvPr>
          <p:cNvSpPr/>
          <p:nvPr/>
        </p:nvSpPr>
        <p:spPr>
          <a:xfrm>
            <a:off x="5935566" y="3805277"/>
            <a:ext cx="3370550" cy="941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19938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납기 지연 사례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Zero 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 중심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당사 역량 집중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  <a:p>
            <a:pPr marL="0" marR="0" lvl="0" indent="0" algn="l" defTabSz="419938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TOS +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/NW/IT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인프라 통합 구축 사업 위주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0" indent="0" algn="l" defTabSz="419938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 만족도 ↑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합리적인 가격 제안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E6E63C1-9A2B-4C63-B5FD-E24D8D221012}"/>
              </a:ext>
            </a:extLst>
          </p:cNvPr>
          <p:cNvSpPr/>
          <p:nvPr/>
        </p:nvSpPr>
        <p:spPr>
          <a:xfrm>
            <a:off x="5934138" y="5333707"/>
            <a:ext cx="3370550" cy="64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19938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 제공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자체 유지보수 가능 → 확장성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0" indent="0" algn="l" defTabSz="419938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프레임워크 자체 보유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uniFramework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A970BA4-5BF7-471E-8DAB-14143B6DF032}"/>
              </a:ext>
            </a:extLst>
          </p:cNvPr>
          <p:cNvGrpSpPr/>
          <p:nvPr/>
        </p:nvGrpSpPr>
        <p:grpSpPr>
          <a:xfrm>
            <a:off x="1034223" y="1594271"/>
            <a:ext cx="3747501" cy="3249834"/>
            <a:chOff x="1447800" y="1895899"/>
            <a:chExt cx="2956973" cy="2713688"/>
          </a:xfrm>
        </p:grpSpPr>
        <p:grpSp>
          <p:nvGrpSpPr>
            <p:cNvPr id="6" name="Group 53">
              <a:extLst>
                <a:ext uri="{FF2B5EF4-FFF2-40B4-BE49-F238E27FC236}">
                  <a16:creationId xmlns:a16="http://schemas.microsoft.com/office/drawing/2014/main" id="{57F98277-95C4-450D-AF5C-B947ABA01DAE}"/>
                </a:ext>
              </a:extLst>
            </p:cNvPr>
            <p:cNvGrpSpPr/>
            <p:nvPr/>
          </p:nvGrpSpPr>
          <p:grpSpPr>
            <a:xfrm>
              <a:off x="1447800" y="1895899"/>
              <a:ext cx="2920672" cy="2713688"/>
              <a:chOff x="0" y="-2"/>
              <a:chExt cx="6369484" cy="6012891"/>
            </a:xfrm>
          </p:grpSpPr>
          <p:sp>
            <p:nvSpPr>
              <p:cNvPr id="7" name="Shape 20">
                <a:extLst>
                  <a:ext uri="{FF2B5EF4-FFF2-40B4-BE49-F238E27FC236}">
                    <a16:creationId xmlns:a16="http://schemas.microsoft.com/office/drawing/2014/main" id="{0F8B540A-670D-42FF-957F-04F65A47C5E5}"/>
                  </a:ext>
                </a:extLst>
              </p:cNvPr>
              <p:cNvSpPr/>
              <p:nvPr/>
            </p:nvSpPr>
            <p:spPr>
              <a:xfrm>
                <a:off x="686771" y="509540"/>
                <a:ext cx="4980925" cy="4980946"/>
              </a:xfrm>
              <a:prstGeom prst="ellipse">
                <a:avLst/>
              </a:prstGeom>
              <a:noFill/>
              <a:ln w="635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l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kumimoji="0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anose="020B0604020202020204" pitchFamily="34" charset="0"/>
                  <a:sym typeface="KoPub돋움체 Light"/>
                </a:endParaRPr>
              </a:p>
            </p:txBody>
          </p:sp>
          <p:grpSp>
            <p:nvGrpSpPr>
              <p:cNvPr id="8" name="Group 52">
                <a:extLst>
                  <a:ext uri="{FF2B5EF4-FFF2-40B4-BE49-F238E27FC236}">
                    <a16:creationId xmlns:a16="http://schemas.microsoft.com/office/drawing/2014/main" id="{61F0B4EC-4419-4F2D-B8D3-57F8F180CEFB}"/>
                  </a:ext>
                </a:extLst>
              </p:cNvPr>
              <p:cNvGrpSpPr/>
              <p:nvPr/>
            </p:nvGrpSpPr>
            <p:grpSpPr>
              <a:xfrm>
                <a:off x="0" y="-2"/>
                <a:ext cx="6369484" cy="6012891"/>
                <a:chOff x="0" y="-1"/>
                <a:chExt cx="6369483" cy="6012890"/>
              </a:xfrm>
            </p:grpSpPr>
            <p:sp>
              <p:nvSpPr>
                <p:cNvPr id="9" name="Shape 21">
                  <a:extLst>
                    <a:ext uri="{FF2B5EF4-FFF2-40B4-BE49-F238E27FC236}">
                      <a16:creationId xmlns:a16="http://schemas.microsoft.com/office/drawing/2014/main" id="{763C9D03-532E-4B6A-9D23-94228AA9404D}"/>
                    </a:ext>
                  </a:extLst>
                </p:cNvPr>
                <p:cNvSpPr/>
                <p:nvPr/>
              </p:nvSpPr>
              <p:spPr>
                <a:xfrm>
                  <a:off x="2161343" y="1829629"/>
                  <a:ext cx="2027314" cy="23536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6200"/>
                      </a:moveTo>
                      <a:lnTo>
                        <a:pt x="10800" y="21600"/>
                      </a:lnTo>
                      <a:lnTo>
                        <a:pt x="0" y="16200"/>
                      </a:lnTo>
                      <a:lnTo>
                        <a:pt x="0" y="5400"/>
                      </a:lnTo>
                      <a:lnTo>
                        <a:pt x="10800" y="0"/>
                      </a:lnTo>
                      <a:lnTo>
                        <a:pt x="21600" y="5400"/>
                      </a:lnTo>
                      <a:cubicBezTo>
                        <a:pt x="21600" y="5400"/>
                        <a:pt x="21600" y="16200"/>
                        <a:pt x="21600" y="1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9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9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marL="63500" marR="63500" defTabSz="584200">
                    <a:lnSpc>
                      <a:spcPct val="110000"/>
                    </a:lnSpc>
                    <a:spcBef>
                      <a:spcPts val="3000"/>
                    </a:spcBef>
                    <a:defRPr sz="2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63500" marR="63500" lvl="0" indent="0" algn="ctr" defTabSz="584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440C9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Arial" panose="020B0604020202020204" pitchFamily="34" charset="0"/>
                      <a:sym typeface="Arial"/>
                    </a:rPr>
                    <a:t>HiTOPS</a:t>
                  </a: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40C9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Arial" panose="020B0604020202020204" pitchFamily="34" charset="0"/>
                    <a:sym typeface="Arial"/>
                  </a:endParaRPr>
                </a:p>
                <a:p>
                  <a:pPr marL="63500" marR="63500" lvl="0" indent="0" algn="ctr" defTabSz="584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40C9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Arial" panose="020B0604020202020204" pitchFamily="34" charset="0"/>
                    <a:sym typeface="Arial"/>
                  </a:endParaRPr>
                </a:p>
              </p:txBody>
            </p:sp>
            <p:sp>
              <p:nvSpPr>
                <p:cNvPr id="10" name="Shape 22">
                  <a:extLst>
                    <a:ext uri="{FF2B5EF4-FFF2-40B4-BE49-F238E27FC236}">
                      <a16:creationId xmlns:a16="http://schemas.microsoft.com/office/drawing/2014/main" id="{D5C9AC4E-CA91-41B9-B401-9A02D62A74BA}"/>
                    </a:ext>
                  </a:extLst>
                </p:cNvPr>
                <p:cNvSpPr/>
                <p:nvPr/>
              </p:nvSpPr>
              <p:spPr>
                <a:xfrm>
                  <a:off x="1129850" y="3899091"/>
                  <a:ext cx="1830600" cy="21137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21600" y="5400"/>
                      </a:lnTo>
                      <a:lnTo>
                        <a:pt x="21600" y="16200"/>
                      </a:lnTo>
                      <a:lnTo>
                        <a:pt x="10800" y="21600"/>
                      </a:lnTo>
                      <a:lnTo>
                        <a:pt x="0" y="16200"/>
                      </a:lnTo>
                      <a:lnTo>
                        <a:pt x="0" y="5400"/>
                      </a:lnTo>
                      <a:cubicBezTo>
                        <a:pt x="0" y="5400"/>
                        <a:pt x="10800" y="0"/>
                        <a:pt x="108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8900000" scaled="1"/>
                  <a:tileRect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marL="63500" marR="63500" lvl="0" indent="0" algn="l" defTabSz="584200" rtl="0" eaLnBrk="1" fontAlgn="auto" latinLnBrk="0" hangingPunct="1">
                    <a:lnSpc>
                      <a:spcPct val="12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>
                      <a:solidFill>
                        <a:srgbClr val="FFFFFF"/>
                      </a:solidFill>
                      <a:latin typeface="KoPub돋움체 Light"/>
                      <a:ea typeface="KoPub돋움체 Light"/>
                      <a:cs typeface="KoPub돋움체 Light"/>
                      <a:sym typeface="KoPub돋움체 Light"/>
                    </a:defRPr>
                  </a:pPr>
                  <a:endParaRPr kumimoji="0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Arial" panose="020B0604020202020204" pitchFamily="34" charset="0"/>
                    <a:sym typeface="KoPub돋움체 Light"/>
                  </a:endParaRPr>
                </a:p>
              </p:txBody>
            </p:sp>
            <p:sp>
              <p:nvSpPr>
                <p:cNvPr id="11" name="Shape 27">
                  <a:extLst>
                    <a:ext uri="{FF2B5EF4-FFF2-40B4-BE49-F238E27FC236}">
                      <a16:creationId xmlns:a16="http://schemas.microsoft.com/office/drawing/2014/main" id="{CF55C283-2E8D-4E25-B125-50DF54D9FB12}"/>
                    </a:ext>
                  </a:extLst>
                </p:cNvPr>
                <p:cNvSpPr/>
                <p:nvPr/>
              </p:nvSpPr>
              <p:spPr>
                <a:xfrm>
                  <a:off x="3389550" y="3899091"/>
                  <a:ext cx="1830602" cy="21137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10800" y="0"/>
                      </a:lnTo>
                      <a:lnTo>
                        <a:pt x="21600" y="5400"/>
                      </a:lnTo>
                      <a:lnTo>
                        <a:pt x="21600" y="16200"/>
                      </a:lnTo>
                      <a:lnTo>
                        <a:pt x="10800" y="21600"/>
                      </a:lnTo>
                      <a:lnTo>
                        <a:pt x="0" y="16200"/>
                      </a:lnTo>
                      <a:cubicBezTo>
                        <a:pt x="0" y="16200"/>
                        <a:pt x="0" y="5400"/>
                        <a:pt x="0" y="54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marL="0" marR="0" lvl="0" indent="0" algn="l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Shape 32">
                  <a:extLst>
                    <a:ext uri="{FF2B5EF4-FFF2-40B4-BE49-F238E27FC236}">
                      <a16:creationId xmlns:a16="http://schemas.microsoft.com/office/drawing/2014/main" id="{D6774557-5824-4379-BE85-30E41C6B7042}"/>
                    </a:ext>
                  </a:extLst>
                </p:cNvPr>
                <p:cNvSpPr/>
                <p:nvPr/>
              </p:nvSpPr>
              <p:spPr>
                <a:xfrm>
                  <a:off x="1129852" y="-1"/>
                  <a:ext cx="1830600" cy="21137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6200"/>
                      </a:moveTo>
                      <a:lnTo>
                        <a:pt x="10800" y="21600"/>
                      </a:lnTo>
                      <a:lnTo>
                        <a:pt x="0" y="16200"/>
                      </a:lnTo>
                      <a:lnTo>
                        <a:pt x="0" y="5400"/>
                      </a:lnTo>
                      <a:lnTo>
                        <a:pt x="10800" y="0"/>
                      </a:lnTo>
                      <a:lnTo>
                        <a:pt x="21600" y="5400"/>
                      </a:lnTo>
                      <a:cubicBezTo>
                        <a:pt x="21600" y="5400"/>
                        <a:pt x="21600" y="16200"/>
                        <a:pt x="21600" y="1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marL="63500" marR="63500" lvl="0" indent="0" algn="l" defTabSz="584200" rtl="0" eaLnBrk="1" fontAlgn="auto" latinLnBrk="0" hangingPunct="1">
                    <a:lnSpc>
                      <a:spcPct val="12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>
                      <a:solidFill>
                        <a:srgbClr val="FFFFFF"/>
                      </a:solidFill>
                      <a:latin typeface="KoPub돋움체 Light"/>
                      <a:ea typeface="KoPub돋움체 Light"/>
                      <a:cs typeface="KoPub돋움체 Light"/>
                      <a:sym typeface="KoPub돋움체 Light"/>
                    </a:defRPr>
                  </a:pPr>
                  <a:endParaRPr kumimoji="0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Arial" panose="020B0604020202020204" pitchFamily="34" charset="0"/>
                    <a:sym typeface="KoPub돋움체 Light"/>
                  </a:endParaRPr>
                </a:p>
              </p:txBody>
            </p:sp>
            <p:sp>
              <p:nvSpPr>
                <p:cNvPr id="13" name="Shape 37">
                  <a:extLst>
                    <a:ext uri="{FF2B5EF4-FFF2-40B4-BE49-F238E27FC236}">
                      <a16:creationId xmlns:a16="http://schemas.microsoft.com/office/drawing/2014/main" id="{64E81C30-6215-4ADC-A9FD-6D08F1339652}"/>
                    </a:ext>
                  </a:extLst>
                </p:cNvPr>
                <p:cNvSpPr/>
                <p:nvPr/>
              </p:nvSpPr>
              <p:spPr>
                <a:xfrm>
                  <a:off x="3389550" y="-1"/>
                  <a:ext cx="1830622" cy="21137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lnTo>
                        <a:pt x="0" y="16200"/>
                      </a:lnTo>
                      <a:lnTo>
                        <a:pt x="0" y="5400"/>
                      </a:lnTo>
                      <a:lnTo>
                        <a:pt x="10800" y="0"/>
                      </a:lnTo>
                      <a:lnTo>
                        <a:pt x="21600" y="5400"/>
                      </a:lnTo>
                      <a:lnTo>
                        <a:pt x="21599" y="16200"/>
                      </a:lnTo>
                      <a:cubicBezTo>
                        <a:pt x="21599" y="16200"/>
                        <a:pt x="10800" y="21600"/>
                        <a:pt x="10800" y="216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8100000" scaled="1"/>
                  <a:tileRect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marL="0" marR="0" lvl="0" indent="0" algn="l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Shape 42">
                  <a:extLst>
                    <a:ext uri="{FF2B5EF4-FFF2-40B4-BE49-F238E27FC236}">
                      <a16:creationId xmlns:a16="http://schemas.microsoft.com/office/drawing/2014/main" id="{FE8B3E11-194B-4DAB-A17F-59B82BB46914}"/>
                    </a:ext>
                  </a:extLst>
                </p:cNvPr>
                <p:cNvSpPr/>
                <p:nvPr/>
              </p:nvSpPr>
              <p:spPr>
                <a:xfrm>
                  <a:off x="0" y="1952341"/>
                  <a:ext cx="1830600" cy="21137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5400"/>
                      </a:moveTo>
                      <a:lnTo>
                        <a:pt x="21600" y="16200"/>
                      </a:lnTo>
                      <a:lnTo>
                        <a:pt x="10800" y="21600"/>
                      </a:lnTo>
                      <a:lnTo>
                        <a:pt x="0" y="16200"/>
                      </a:lnTo>
                      <a:lnTo>
                        <a:pt x="0" y="5400"/>
                      </a:lnTo>
                      <a:lnTo>
                        <a:pt x="10800" y="0"/>
                      </a:lnTo>
                      <a:cubicBezTo>
                        <a:pt x="10800" y="0"/>
                        <a:pt x="21600" y="5400"/>
                        <a:pt x="21600" y="54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0" scaled="1"/>
                  <a:tileRect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marL="63500" marR="63500" lvl="0" indent="0" algn="l" defTabSz="584200" rtl="0" eaLnBrk="1" fontAlgn="auto" latinLnBrk="0" hangingPunct="1">
                    <a:lnSpc>
                      <a:spcPct val="12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>
                      <a:solidFill>
                        <a:srgbClr val="FFFFFF"/>
                      </a:solidFill>
                      <a:latin typeface="KoPub돋움체 Light"/>
                      <a:ea typeface="KoPub돋움체 Light"/>
                      <a:cs typeface="KoPub돋움체 Light"/>
                      <a:sym typeface="KoPub돋움체 Light"/>
                    </a:defRPr>
                  </a:pPr>
                  <a:endParaRPr kumimoji="0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Arial" panose="020B0604020202020204" pitchFamily="34" charset="0"/>
                    <a:sym typeface="KoPub돋움체 Light"/>
                  </a:endParaRPr>
                </a:p>
              </p:txBody>
            </p:sp>
            <p:sp>
              <p:nvSpPr>
                <p:cNvPr id="15" name="Shape 47">
                  <a:extLst>
                    <a:ext uri="{FF2B5EF4-FFF2-40B4-BE49-F238E27FC236}">
                      <a16:creationId xmlns:a16="http://schemas.microsoft.com/office/drawing/2014/main" id="{C8DD6BD4-0E98-440A-812A-7A8CE05147B9}"/>
                    </a:ext>
                  </a:extLst>
                </p:cNvPr>
                <p:cNvSpPr/>
                <p:nvPr/>
              </p:nvSpPr>
              <p:spPr>
                <a:xfrm>
                  <a:off x="4538881" y="1952346"/>
                  <a:ext cx="1830602" cy="21137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6200"/>
                      </a:moveTo>
                      <a:lnTo>
                        <a:pt x="0" y="5400"/>
                      </a:lnTo>
                      <a:lnTo>
                        <a:pt x="10800" y="0"/>
                      </a:lnTo>
                      <a:lnTo>
                        <a:pt x="21600" y="5400"/>
                      </a:lnTo>
                      <a:lnTo>
                        <a:pt x="21600" y="16200"/>
                      </a:lnTo>
                      <a:lnTo>
                        <a:pt x="10800" y="21600"/>
                      </a:lnTo>
                      <a:cubicBezTo>
                        <a:pt x="10800" y="21600"/>
                        <a:pt x="0" y="16200"/>
                        <a:pt x="0" y="1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marL="0" marR="0" lvl="0" indent="0" algn="l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67" name="Shape 44">
              <a:extLst>
                <a:ext uri="{FF2B5EF4-FFF2-40B4-BE49-F238E27FC236}">
                  <a16:creationId xmlns:a16="http://schemas.microsoft.com/office/drawing/2014/main" id="{3F13B346-B8EA-4087-B25E-8B2FE5ACDBAD}"/>
                </a:ext>
              </a:extLst>
            </p:cNvPr>
            <p:cNvSpPr/>
            <p:nvPr/>
          </p:nvSpPr>
          <p:spPr>
            <a:xfrm>
              <a:off x="2005960" y="2181825"/>
              <a:ext cx="756640" cy="372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22" y="0"/>
                  </a:moveTo>
                  <a:lnTo>
                    <a:pt x="19167" y="274"/>
                  </a:lnTo>
                  <a:lnTo>
                    <a:pt x="21600" y="2748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2489"/>
                  </a:lnTo>
                  <a:lnTo>
                    <a:pt x="2722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5842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anose="020B0604020202020204" pitchFamily="34" charset="0"/>
                  <a:sym typeface="Arial"/>
                </a:rPr>
                <a:t>Configuration</a:t>
              </a:r>
              <a:r>
                <a:rPr kumimoji="0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anose="020B0604020202020204" pitchFamily="34" charset="0"/>
                  <a:sym typeface="Arial"/>
                </a:rPr>
                <a:t> &amp;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anose="020B0604020202020204" pitchFamily="34" charset="0"/>
                  <a:sym typeface="Arial"/>
                </a:rPr>
                <a:t> </a:t>
              </a:r>
            </a:p>
            <a:p>
              <a:pPr marL="0" marR="0" lvl="0" indent="0" algn="ctr" defTabSz="584200" rtl="0" eaLnBrk="1" fontAlgn="auto" latinLnBrk="0" hangingPunct="1">
                <a:lnSpc>
                  <a:spcPct val="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anose="020B0604020202020204" pitchFamily="34" charset="0"/>
                  <a:sym typeface="Arial"/>
                </a:rPr>
                <a:t>Statistics</a:t>
              </a:r>
            </a:p>
          </p:txBody>
        </p:sp>
        <p:sp>
          <p:nvSpPr>
            <p:cNvPr id="68" name="Shape 24">
              <a:extLst>
                <a:ext uri="{FF2B5EF4-FFF2-40B4-BE49-F238E27FC236}">
                  <a16:creationId xmlns:a16="http://schemas.microsoft.com/office/drawing/2014/main" id="{273A5EE1-B34F-4C19-9654-4538CC2B69B4}"/>
                </a:ext>
              </a:extLst>
            </p:cNvPr>
            <p:cNvSpPr/>
            <p:nvPr/>
          </p:nvSpPr>
          <p:spPr>
            <a:xfrm>
              <a:off x="1477283" y="3088350"/>
              <a:ext cx="756641" cy="372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22" y="0"/>
                  </a:moveTo>
                  <a:lnTo>
                    <a:pt x="19167" y="274"/>
                  </a:lnTo>
                  <a:lnTo>
                    <a:pt x="21600" y="2748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2489"/>
                  </a:lnTo>
                  <a:lnTo>
                    <a:pt x="2722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584200" rtl="0" eaLnBrk="1" fontAlgn="auto" latinLnBrk="0" hangingPunct="1">
                <a:lnSpc>
                  <a:spcPct val="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anose="020B0604020202020204" pitchFamily="34" charset="0"/>
                  <a:sym typeface="Arial"/>
                </a:rPr>
                <a:t>EDI &amp;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  <a:sym typeface="Arial"/>
              </a:endParaRPr>
            </a:p>
            <a:p>
              <a:pPr marL="0" marR="0" lvl="0" indent="0" algn="ctr" defTabSz="584200" rtl="0" eaLnBrk="1" fontAlgn="auto" latinLnBrk="0" hangingPunct="1">
                <a:lnSpc>
                  <a:spcPct val="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anose="020B0604020202020204" pitchFamily="34" charset="0"/>
                  <a:sym typeface="Arial"/>
                </a:rPr>
                <a:t>Document</a:t>
              </a:r>
            </a:p>
          </p:txBody>
        </p:sp>
        <p:sp>
          <p:nvSpPr>
            <p:cNvPr id="69" name="Shape 34">
              <a:extLst>
                <a:ext uri="{FF2B5EF4-FFF2-40B4-BE49-F238E27FC236}">
                  <a16:creationId xmlns:a16="http://schemas.microsoft.com/office/drawing/2014/main" id="{68489EB1-0F85-442C-AC66-4892F8A9427B}"/>
                </a:ext>
              </a:extLst>
            </p:cNvPr>
            <p:cNvSpPr/>
            <p:nvPr/>
          </p:nvSpPr>
          <p:spPr>
            <a:xfrm>
              <a:off x="2007266" y="3910120"/>
              <a:ext cx="756641" cy="372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22" y="0"/>
                  </a:moveTo>
                  <a:lnTo>
                    <a:pt x="19167" y="274"/>
                  </a:lnTo>
                  <a:lnTo>
                    <a:pt x="21600" y="2748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2489"/>
                  </a:lnTo>
                  <a:lnTo>
                    <a:pt x="2722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10000"/>
                </a:lnSpc>
                <a:spcBef>
                  <a:spcPts val="1000"/>
                </a:spcBef>
                <a:defRPr sz="1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0" marR="0" lvl="0" indent="0" algn="ctr" defTabSz="5842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anose="020B0604020202020204" pitchFamily="34" charset="0"/>
                  <a:sym typeface="Arial"/>
                </a:rPr>
                <a:t>Planning</a:t>
              </a:r>
            </a:p>
          </p:txBody>
        </p:sp>
        <p:sp>
          <p:nvSpPr>
            <p:cNvPr id="70" name="Shape 49">
              <a:extLst>
                <a:ext uri="{FF2B5EF4-FFF2-40B4-BE49-F238E27FC236}">
                  <a16:creationId xmlns:a16="http://schemas.microsoft.com/office/drawing/2014/main" id="{81FF09AE-4379-40CE-9C8B-0A18D871A67E}"/>
                </a:ext>
              </a:extLst>
            </p:cNvPr>
            <p:cNvSpPr/>
            <p:nvPr/>
          </p:nvSpPr>
          <p:spPr>
            <a:xfrm>
              <a:off x="3006350" y="3954463"/>
              <a:ext cx="839417" cy="372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22" y="0"/>
                  </a:moveTo>
                  <a:lnTo>
                    <a:pt x="19167" y="274"/>
                  </a:lnTo>
                  <a:lnTo>
                    <a:pt x="21600" y="2748"/>
                  </a:lnTo>
                  <a:lnTo>
                    <a:pt x="21600" y="21600"/>
                  </a:lnTo>
                  <a:lnTo>
                    <a:pt x="10800" y="21600"/>
                  </a:lnTo>
                  <a:lnTo>
                    <a:pt x="0" y="21600"/>
                  </a:lnTo>
                  <a:lnTo>
                    <a:pt x="0" y="2489"/>
                  </a:lnTo>
                  <a:lnTo>
                    <a:pt x="2722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5842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anose="020B0604020202020204" pitchFamily="34" charset="0"/>
                  <a:sym typeface="Arial"/>
                </a:rPr>
                <a:t>Monitoring &amp; Control</a:t>
              </a:r>
            </a:p>
          </p:txBody>
        </p:sp>
        <p:sp>
          <p:nvSpPr>
            <p:cNvPr id="71" name="Shape 29">
              <a:extLst>
                <a:ext uri="{FF2B5EF4-FFF2-40B4-BE49-F238E27FC236}">
                  <a16:creationId xmlns:a16="http://schemas.microsoft.com/office/drawing/2014/main" id="{155A7FA7-D120-463E-AE80-D670F88B3AD0}"/>
                </a:ext>
              </a:extLst>
            </p:cNvPr>
            <p:cNvSpPr/>
            <p:nvPr/>
          </p:nvSpPr>
          <p:spPr>
            <a:xfrm>
              <a:off x="3492762" y="3079854"/>
              <a:ext cx="912011" cy="372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22" y="0"/>
                  </a:moveTo>
                  <a:lnTo>
                    <a:pt x="19167" y="274"/>
                  </a:lnTo>
                  <a:lnTo>
                    <a:pt x="21600" y="2748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2489"/>
                  </a:lnTo>
                  <a:lnTo>
                    <a:pt x="2722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584200" rtl="0" eaLnBrk="1" fontAlgn="auto" latinLnBrk="0" hangingPunct="1">
                <a:lnSpc>
                  <a:spcPct val="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anose="020B0604020202020204" pitchFamily="34" charset="0"/>
                  <a:sym typeface="Arial"/>
                </a:rPr>
                <a:t>HAM</a:t>
              </a:r>
            </a:p>
            <a:p>
              <a:pPr marL="0" marR="0" lvl="0" indent="0" algn="ctr" defTabSz="584200" rtl="0" eaLnBrk="1" fontAlgn="auto" latinLnBrk="0" hangingPunct="1">
                <a:lnSpc>
                  <a:spcPct val="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anose="020B0604020202020204" pitchFamily="34" charset="0"/>
                  <a:sym typeface="Arial"/>
                </a:rPr>
                <a:t>Automation</a:t>
              </a:r>
            </a:p>
          </p:txBody>
        </p:sp>
        <p:sp>
          <p:nvSpPr>
            <p:cNvPr id="72" name="Shape 39">
              <a:extLst>
                <a:ext uri="{FF2B5EF4-FFF2-40B4-BE49-F238E27FC236}">
                  <a16:creationId xmlns:a16="http://schemas.microsoft.com/office/drawing/2014/main" id="{9A15E0A6-F032-4F53-B711-D58589883EE5}"/>
                </a:ext>
              </a:extLst>
            </p:cNvPr>
            <p:cNvSpPr/>
            <p:nvPr/>
          </p:nvSpPr>
          <p:spPr>
            <a:xfrm>
              <a:off x="3046542" y="2156730"/>
              <a:ext cx="756641" cy="370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22" y="0"/>
                  </a:moveTo>
                  <a:lnTo>
                    <a:pt x="19167" y="274"/>
                  </a:lnTo>
                  <a:lnTo>
                    <a:pt x="21600" y="2748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2489"/>
                  </a:lnTo>
                  <a:lnTo>
                    <a:pt x="2722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10000"/>
                </a:lnSpc>
                <a:spcBef>
                  <a:spcPts val="1000"/>
                </a:spcBef>
                <a:defRPr sz="1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0" marR="0" lvl="0" indent="0" algn="ctr" defTabSz="5842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anose="020B0604020202020204" pitchFamily="34" charset="0"/>
                  <a:sym typeface="Arial"/>
                </a:rPr>
                <a:t>Operation</a:t>
              </a:r>
            </a:p>
          </p:txBody>
        </p:sp>
      </p:grpSp>
      <p:sp>
        <p:nvSpPr>
          <p:cNvPr id="74" name="직사각형 100">
            <a:extLst>
              <a:ext uri="{FF2B5EF4-FFF2-40B4-BE49-F238E27FC236}">
                <a16:creationId xmlns:a16="http://schemas.microsoft.com/office/drawing/2014/main" id="{9E20E7AE-68AC-4844-9940-12A0DB0EB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506" y="1089630"/>
            <a:ext cx="7956550" cy="356251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algn="ctr" defTabSz="893942" rtl="0" eaLnBrk="1" fontAlgn="auto" latinLnBrk="0" hangingPunct="1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Clr>
                <a:srgbClr val="808080"/>
              </a:buClr>
              <a:buSzPct val="80000"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40" normalizeH="0" baseline="0" noProof="0" dirty="0">
                <a:ln>
                  <a:solidFill>
                    <a:srgbClr val="2E3192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국내 최고 </a:t>
            </a:r>
            <a:r>
              <a:rPr kumimoji="0" lang="en-US" altLang="ko-KR" sz="2200" b="0" i="0" u="none" strike="noStrike" kern="1200" cap="none" spc="-40" normalizeH="0" baseline="0" noProof="0" dirty="0">
                <a:ln>
                  <a:solidFill>
                    <a:srgbClr val="2E3192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TOS</a:t>
            </a:r>
            <a:r>
              <a:rPr kumimoji="0" lang="ko-KR" altLang="en-US" sz="2200" b="0" i="0" u="none" strike="noStrike" kern="1200" cap="none" spc="-40" normalizeH="0" baseline="0" noProof="0" dirty="0">
                <a:ln>
                  <a:solidFill>
                    <a:srgbClr val="2E3192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솔루션 </a:t>
            </a:r>
            <a:r>
              <a:rPr kumimoji="0" lang="en-US" altLang="ko-KR" sz="2200" b="0" i="0" u="none" strike="noStrike" kern="1200" cap="none" spc="-40" normalizeH="0" baseline="0" noProof="0" dirty="0" err="1">
                <a:ln w="11430">
                  <a:solidFill>
                    <a:srgbClr val="2E3192">
                      <a:alpha val="0"/>
                    </a:srgbClr>
                  </a:solidFill>
                </a:ln>
                <a:solidFill>
                  <a:srgbClr val="EF613F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HiTOPS</a:t>
            </a:r>
            <a:r>
              <a:rPr kumimoji="0" lang="ko-KR" altLang="en-US" sz="2200" b="0" i="0" u="none" strike="noStrike" kern="1200" cap="none" spc="-40" normalizeH="0" baseline="0" noProof="0" dirty="0">
                <a:ln w="11430">
                  <a:solidFill>
                    <a:srgbClr val="2E3192">
                      <a:alpha val="0"/>
                    </a:srgbClr>
                  </a:solidFill>
                </a:ln>
                <a:solidFill>
                  <a:srgbClr val="EF613F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 적용</a:t>
            </a:r>
            <a:r>
              <a:rPr kumimoji="0" lang="en-US" altLang="ko-KR" sz="2200" b="0" i="0" u="none" strike="noStrike" kern="1200" cap="none" spc="-40" normalizeH="0" baseline="0" noProof="0" dirty="0">
                <a:ln w="11430">
                  <a:solidFill>
                    <a:srgbClr val="2E3192">
                      <a:alpha val="0"/>
                    </a:srgbClr>
                  </a:solidFill>
                </a:ln>
                <a:solidFill>
                  <a:srgbClr val="EF613F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,  Customizing</a:t>
            </a:r>
            <a:endParaRPr kumimoji="0" lang="ko-KR" altLang="en-US" sz="2200" b="0" i="0" u="none" strike="noStrike" kern="1200" cap="none" spc="-40" normalizeH="0" baseline="0" noProof="0" dirty="0">
              <a:ln w="11430">
                <a:solidFill>
                  <a:srgbClr val="2E3192">
                    <a:alpha val="0"/>
                  </a:srgbClr>
                </a:solidFill>
              </a:ln>
              <a:solidFill>
                <a:srgbClr val="EF613F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Arial" pitchFamily="34" charset="0"/>
            </a:endParaRPr>
          </a:p>
        </p:txBody>
      </p:sp>
      <p:sp>
        <p:nvSpPr>
          <p:cNvPr id="75" name="Freeform 27">
            <a:extLst>
              <a:ext uri="{FF2B5EF4-FFF2-40B4-BE49-F238E27FC236}">
                <a16:creationId xmlns:a16="http://schemas.microsoft.com/office/drawing/2014/main" id="{1E8A8DB6-C515-4783-BB22-156A7EFCF2CF}"/>
              </a:ext>
            </a:extLst>
          </p:cNvPr>
          <p:cNvSpPr>
            <a:spLocks noEditPoints="1"/>
          </p:cNvSpPr>
          <p:nvPr/>
        </p:nvSpPr>
        <p:spPr bwMode="auto">
          <a:xfrm>
            <a:off x="1928890" y="1090618"/>
            <a:ext cx="239799" cy="176825"/>
          </a:xfrm>
          <a:custGeom>
            <a:avLst/>
            <a:gdLst>
              <a:gd name="T0" fmla="*/ 74 w 208"/>
              <a:gd name="T1" fmla="*/ 152 h 160"/>
              <a:gd name="T2" fmla="*/ 50 w 208"/>
              <a:gd name="T3" fmla="*/ 160 h 160"/>
              <a:gd name="T4" fmla="*/ 32 w 208"/>
              <a:gd name="T5" fmla="*/ 156 h 160"/>
              <a:gd name="T6" fmla="*/ 18 w 208"/>
              <a:gd name="T7" fmla="*/ 148 h 160"/>
              <a:gd name="T8" fmla="*/ 4 w 208"/>
              <a:gd name="T9" fmla="*/ 128 h 160"/>
              <a:gd name="T10" fmla="*/ 0 w 208"/>
              <a:gd name="T11" fmla="*/ 104 h 160"/>
              <a:gd name="T12" fmla="*/ 8 w 208"/>
              <a:gd name="T13" fmla="*/ 64 h 160"/>
              <a:gd name="T14" fmla="*/ 30 w 208"/>
              <a:gd name="T15" fmla="*/ 30 h 160"/>
              <a:gd name="T16" fmla="*/ 56 w 208"/>
              <a:gd name="T17" fmla="*/ 8 h 160"/>
              <a:gd name="T18" fmla="*/ 76 w 208"/>
              <a:gd name="T19" fmla="*/ 0 h 160"/>
              <a:gd name="T20" fmla="*/ 78 w 208"/>
              <a:gd name="T21" fmla="*/ 8 h 160"/>
              <a:gd name="T22" fmla="*/ 62 w 208"/>
              <a:gd name="T23" fmla="*/ 22 h 160"/>
              <a:gd name="T24" fmla="*/ 48 w 208"/>
              <a:gd name="T25" fmla="*/ 38 h 160"/>
              <a:gd name="T26" fmla="*/ 38 w 208"/>
              <a:gd name="T27" fmla="*/ 54 h 160"/>
              <a:gd name="T28" fmla="*/ 32 w 208"/>
              <a:gd name="T29" fmla="*/ 74 h 160"/>
              <a:gd name="T30" fmla="*/ 50 w 208"/>
              <a:gd name="T31" fmla="*/ 68 h 160"/>
              <a:gd name="T32" fmla="*/ 70 w 208"/>
              <a:gd name="T33" fmla="*/ 72 h 160"/>
              <a:gd name="T34" fmla="*/ 86 w 208"/>
              <a:gd name="T35" fmla="*/ 84 h 160"/>
              <a:gd name="T36" fmla="*/ 94 w 208"/>
              <a:gd name="T37" fmla="*/ 102 h 160"/>
              <a:gd name="T38" fmla="*/ 94 w 208"/>
              <a:gd name="T39" fmla="*/ 122 h 160"/>
              <a:gd name="T40" fmla="*/ 82 w 208"/>
              <a:gd name="T41" fmla="*/ 146 h 160"/>
              <a:gd name="T42" fmla="*/ 194 w 208"/>
              <a:gd name="T43" fmla="*/ 146 h 160"/>
              <a:gd name="T44" fmla="*/ 170 w 208"/>
              <a:gd name="T45" fmla="*/ 158 h 160"/>
              <a:gd name="T46" fmla="*/ 154 w 208"/>
              <a:gd name="T47" fmla="*/ 158 h 160"/>
              <a:gd name="T48" fmla="*/ 130 w 208"/>
              <a:gd name="T49" fmla="*/ 148 h 160"/>
              <a:gd name="T50" fmla="*/ 120 w 208"/>
              <a:gd name="T51" fmla="*/ 136 h 160"/>
              <a:gd name="T52" fmla="*/ 114 w 208"/>
              <a:gd name="T53" fmla="*/ 120 h 160"/>
              <a:gd name="T54" fmla="*/ 114 w 208"/>
              <a:gd name="T55" fmla="*/ 84 h 160"/>
              <a:gd name="T56" fmla="*/ 130 w 208"/>
              <a:gd name="T57" fmla="*/ 46 h 160"/>
              <a:gd name="T58" fmla="*/ 156 w 208"/>
              <a:gd name="T59" fmla="*/ 18 h 160"/>
              <a:gd name="T60" fmla="*/ 182 w 208"/>
              <a:gd name="T61" fmla="*/ 2 h 160"/>
              <a:gd name="T62" fmla="*/ 192 w 208"/>
              <a:gd name="T63" fmla="*/ 4 h 160"/>
              <a:gd name="T64" fmla="*/ 188 w 208"/>
              <a:gd name="T65" fmla="*/ 12 h 160"/>
              <a:gd name="T66" fmla="*/ 160 w 208"/>
              <a:gd name="T67" fmla="*/ 38 h 160"/>
              <a:gd name="T68" fmla="*/ 150 w 208"/>
              <a:gd name="T69" fmla="*/ 54 h 160"/>
              <a:gd name="T70" fmla="*/ 144 w 208"/>
              <a:gd name="T71" fmla="*/ 74 h 160"/>
              <a:gd name="T72" fmla="*/ 156 w 208"/>
              <a:gd name="T73" fmla="*/ 68 h 160"/>
              <a:gd name="T74" fmla="*/ 170 w 208"/>
              <a:gd name="T75" fmla="*/ 68 h 160"/>
              <a:gd name="T76" fmla="*/ 192 w 208"/>
              <a:gd name="T77" fmla="*/ 78 h 160"/>
              <a:gd name="T78" fmla="*/ 202 w 208"/>
              <a:gd name="T79" fmla="*/ 92 h 160"/>
              <a:gd name="T80" fmla="*/ 208 w 208"/>
              <a:gd name="T81" fmla="*/ 114 h 160"/>
              <a:gd name="T82" fmla="*/ 200 w 208"/>
              <a:gd name="T83" fmla="*/ 138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8" h="160">
                <a:moveTo>
                  <a:pt x="82" y="146"/>
                </a:moveTo>
                <a:lnTo>
                  <a:pt x="82" y="146"/>
                </a:lnTo>
                <a:lnTo>
                  <a:pt x="74" y="152"/>
                </a:lnTo>
                <a:lnTo>
                  <a:pt x="66" y="156"/>
                </a:lnTo>
                <a:lnTo>
                  <a:pt x="58" y="158"/>
                </a:lnTo>
                <a:lnTo>
                  <a:pt x="50" y="160"/>
                </a:lnTo>
                <a:lnTo>
                  <a:pt x="50" y="160"/>
                </a:lnTo>
                <a:lnTo>
                  <a:pt x="40" y="158"/>
                </a:lnTo>
                <a:lnTo>
                  <a:pt x="32" y="156"/>
                </a:lnTo>
                <a:lnTo>
                  <a:pt x="26" y="154"/>
                </a:lnTo>
                <a:lnTo>
                  <a:pt x="18" y="148"/>
                </a:lnTo>
                <a:lnTo>
                  <a:pt x="18" y="148"/>
                </a:lnTo>
                <a:lnTo>
                  <a:pt x="12" y="142"/>
                </a:lnTo>
                <a:lnTo>
                  <a:pt x="8" y="136"/>
                </a:lnTo>
                <a:lnTo>
                  <a:pt x="4" y="128"/>
                </a:lnTo>
                <a:lnTo>
                  <a:pt x="0" y="120"/>
                </a:lnTo>
                <a:lnTo>
                  <a:pt x="0" y="120"/>
                </a:lnTo>
                <a:lnTo>
                  <a:pt x="0" y="104"/>
                </a:lnTo>
                <a:lnTo>
                  <a:pt x="2" y="84"/>
                </a:lnTo>
                <a:lnTo>
                  <a:pt x="2" y="84"/>
                </a:lnTo>
                <a:lnTo>
                  <a:pt x="8" y="64"/>
                </a:lnTo>
                <a:lnTo>
                  <a:pt x="18" y="46"/>
                </a:lnTo>
                <a:lnTo>
                  <a:pt x="18" y="46"/>
                </a:lnTo>
                <a:lnTo>
                  <a:pt x="30" y="30"/>
                </a:lnTo>
                <a:lnTo>
                  <a:pt x="42" y="18"/>
                </a:lnTo>
                <a:lnTo>
                  <a:pt x="42" y="18"/>
                </a:lnTo>
                <a:lnTo>
                  <a:pt x="56" y="8"/>
                </a:lnTo>
                <a:lnTo>
                  <a:pt x="68" y="2"/>
                </a:lnTo>
                <a:lnTo>
                  <a:pt x="68" y="2"/>
                </a:lnTo>
                <a:lnTo>
                  <a:pt x="76" y="0"/>
                </a:lnTo>
                <a:lnTo>
                  <a:pt x="78" y="4"/>
                </a:lnTo>
                <a:lnTo>
                  <a:pt x="78" y="4"/>
                </a:lnTo>
                <a:lnTo>
                  <a:pt x="78" y="8"/>
                </a:lnTo>
                <a:lnTo>
                  <a:pt x="76" y="12"/>
                </a:lnTo>
                <a:lnTo>
                  <a:pt x="76" y="12"/>
                </a:lnTo>
                <a:lnTo>
                  <a:pt x="62" y="22"/>
                </a:lnTo>
                <a:lnTo>
                  <a:pt x="62" y="22"/>
                </a:lnTo>
                <a:lnTo>
                  <a:pt x="48" y="38"/>
                </a:lnTo>
                <a:lnTo>
                  <a:pt x="48" y="38"/>
                </a:lnTo>
                <a:lnTo>
                  <a:pt x="44" y="46"/>
                </a:lnTo>
                <a:lnTo>
                  <a:pt x="38" y="54"/>
                </a:lnTo>
                <a:lnTo>
                  <a:pt x="38" y="54"/>
                </a:lnTo>
                <a:lnTo>
                  <a:pt x="34" y="64"/>
                </a:lnTo>
                <a:lnTo>
                  <a:pt x="32" y="74"/>
                </a:lnTo>
                <a:lnTo>
                  <a:pt x="32" y="74"/>
                </a:lnTo>
                <a:lnTo>
                  <a:pt x="38" y="70"/>
                </a:lnTo>
                <a:lnTo>
                  <a:pt x="44" y="68"/>
                </a:lnTo>
                <a:lnTo>
                  <a:pt x="50" y="68"/>
                </a:lnTo>
                <a:lnTo>
                  <a:pt x="58" y="68"/>
                </a:lnTo>
                <a:lnTo>
                  <a:pt x="58" y="68"/>
                </a:lnTo>
                <a:lnTo>
                  <a:pt x="70" y="72"/>
                </a:lnTo>
                <a:lnTo>
                  <a:pt x="78" y="78"/>
                </a:lnTo>
                <a:lnTo>
                  <a:pt x="78" y="78"/>
                </a:lnTo>
                <a:lnTo>
                  <a:pt x="86" y="84"/>
                </a:lnTo>
                <a:lnTo>
                  <a:pt x="90" y="92"/>
                </a:lnTo>
                <a:lnTo>
                  <a:pt x="90" y="92"/>
                </a:lnTo>
                <a:lnTo>
                  <a:pt x="94" y="102"/>
                </a:lnTo>
                <a:lnTo>
                  <a:pt x="94" y="114"/>
                </a:lnTo>
                <a:lnTo>
                  <a:pt x="94" y="114"/>
                </a:lnTo>
                <a:lnTo>
                  <a:pt x="94" y="122"/>
                </a:lnTo>
                <a:lnTo>
                  <a:pt x="92" y="130"/>
                </a:lnTo>
                <a:lnTo>
                  <a:pt x="88" y="138"/>
                </a:lnTo>
                <a:lnTo>
                  <a:pt x="82" y="146"/>
                </a:lnTo>
                <a:lnTo>
                  <a:pt x="82" y="146"/>
                </a:lnTo>
                <a:close/>
                <a:moveTo>
                  <a:pt x="194" y="146"/>
                </a:moveTo>
                <a:lnTo>
                  <a:pt x="194" y="146"/>
                </a:lnTo>
                <a:lnTo>
                  <a:pt x="186" y="152"/>
                </a:lnTo>
                <a:lnTo>
                  <a:pt x="180" y="156"/>
                </a:lnTo>
                <a:lnTo>
                  <a:pt x="170" y="158"/>
                </a:lnTo>
                <a:lnTo>
                  <a:pt x="162" y="160"/>
                </a:lnTo>
                <a:lnTo>
                  <a:pt x="162" y="160"/>
                </a:lnTo>
                <a:lnTo>
                  <a:pt x="154" y="158"/>
                </a:lnTo>
                <a:lnTo>
                  <a:pt x="146" y="156"/>
                </a:lnTo>
                <a:lnTo>
                  <a:pt x="138" y="154"/>
                </a:lnTo>
                <a:lnTo>
                  <a:pt x="130" y="148"/>
                </a:lnTo>
                <a:lnTo>
                  <a:pt x="130" y="148"/>
                </a:lnTo>
                <a:lnTo>
                  <a:pt x="124" y="142"/>
                </a:lnTo>
                <a:lnTo>
                  <a:pt x="120" y="136"/>
                </a:lnTo>
                <a:lnTo>
                  <a:pt x="116" y="128"/>
                </a:lnTo>
                <a:lnTo>
                  <a:pt x="114" y="120"/>
                </a:lnTo>
                <a:lnTo>
                  <a:pt x="114" y="120"/>
                </a:lnTo>
                <a:lnTo>
                  <a:pt x="112" y="104"/>
                </a:lnTo>
                <a:lnTo>
                  <a:pt x="114" y="84"/>
                </a:lnTo>
                <a:lnTo>
                  <a:pt x="114" y="84"/>
                </a:lnTo>
                <a:lnTo>
                  <a:pt x="120" y="64"/>
                </a:lnTo>
                <a:lnTo>
                  <a:pt x="130" y="46"/>
                </a:lnTo>
                <a:lnTo>
                  <a:pt x="130" y="46"/>
                </a:lnTo>
                <a:lnTo>
                  <a:pt x="142" y="30"/>
                </a:lnTo>
                <a:lnTo>
                  <a:pt x="156" y="18"/>
                </a:lnTo>
                <a:lnTo>
                  <a:pt x="156" y="18"/>
                </a:lnTo>
                <a:lnTo>
                  <a:pt x="168" y="8"/>
                </a:lnTo>
                <a:lnTo>
                  <a:pt x="182" y="2"/>
                </a:lnTo>
                <a:lnTo>
                  <a:pt x="182" y="2"/>
                </a:lnTo>
                <a:lnTo>
                  <a:pt x="188" y="0"/>
                </a:lnTo>
                <a:lnTo>
                  <a:pt x="192" y="4"/>
                </a:lnTo>
                <a:lnTo>
                  <a:pt x="192" y="4"/>
                </a:lnTo>
                <a:lnTo>
                  <a:pt x="192" y="8"/>
                </a:lnTo>
                <a:lnTo>
                  <a:pt x="188" y="12"/>
                </a:lnTo>
                <a:lnTo>
                  <a:pt x="188" y="12"/>
                </a:lnTo>
                <a:lnTo>
                  <a:pt x="174" y="22"/>
                </a:lnTo>
                <a:lnTo>
                  <a:pt x="174" y="22"/>
                </a:lnTo>
                <a:lnTo>
                  <a:pt x="160" y="38"/>
                </a:lnTo>
                <a:lnTo>
                  <a:pt x="160" y="38"/>
                </a:lnTo>
                <a:lnTo>
                  <a:pt x="156" y="46"/>
                </a:lnTo>
                <a:lnTo>
                  <a:pt x="150" y="54"/>
                </a:lnTo>
                <a:lnTo>
                  <a:pt x="150" y="54"/>
                </a:lnTo>
                <a:lnTo>
                  <a:pt x="146" y="64"/>
                </a:lnTo>
                <a:lnTo>
                  <a:pt x="144" y="74"/>
                </a:lnTo>
                <a:lnTo>
                  <a:pt x="144" y="74"/>
                </a:lnTo>
                <a:lnTo>
                  <a:pt x="150" y="70"/>
                </a:lnTo>
                <a:lnTo>
                  <a:pt x="156" y="68"/>
                </a:lnTo>
                <a:lnTo>
                  <a:pt x="162" y="68"/>
                </a:lnTo>
                <a:lnTo>
                  <a:pt x="170" y="68"/>
                </a:lnTo>
                <a:lnTo>
                  <a:pt x="170" y="68"/>
                </a:lnTo>
                <a:lnTo>
                  <a:pt x="182" y="72"/>
                </a:lnTo>
                <a:lnTo>
                  <a:pt x="192" y="78"/>
                </a:lnTo>
                <a:lnTo>
                  <a:pt x="192" y="78"/>
                </a:lnTo>
                <a:lnTo>
                  <a:pt x="198" y="84"/>
                </a:lnTo>
                <a:lnTo>
                  <a:pt x="202" y="92"/>
                </a:lnTo>
                <a:lnTo>
                  <a:pt x="202" y="92"/>
                </a:lnTo>
                <a:lnTo>
                  <a:pt x="206" y="102"/>
                </a:lnTo>
                <a:lnTo>
                  <a:pt x="208" y="114"/>
                </a:lnTo>
                <a:lnTo>
                  <a:pt x="208" y="114"/>
                </a:lnTo>
                <a:lnTo>
                  <a:pt x="206" y="122"/>
                </a:lnTo>
                <a:lnTo>
                  <a:pt x="204" y="130"/>
                </a:lnTo>
                <a:lnTo>
                  <a:pt x="200" y="138"/>
                </a:lnTo>
                <a:lnTo>
                  <a:pt x="194" y="146"/>
                </a:lnTo>
                <a:lnTo>
                  <a:pt x="194" y="14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l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6" name="Freeform 27">
            <a:extLst>
              <a:ext uri="{FF2B5EF4-FFF2-40B4-BE49-F238E27FC236}">
                <a16:creationId xmlns:a16="http://schemas.microsoft.com/office/drawing/2014/main" id="{6E09E8DA-F0E1-4AD8-A04F-CF438C7DD63A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8080211" y="1090618"/>
            <a:ext cx="239799" cy="176825"/>
          </a:xfrm>
          <a:custGeom>
            <a:avLst/>
            <a:gdLst>
              <a:gd name="T0" fmla="*/ 74 w 208"/>
              <a:gd name="T1" fmla="*/ 152 h 160"/>
              <a:gd name="T2" fmla="*/ 50 w 208"/>
              <a:gd name="T3" fmla="*/ 160 h 160"/>
              <a:gd name="T4" fmla="*/ 32 w 208"/>
              <a:gd name="T5" fmla="*/ 156 h 160"/>
              <a:gd name="T6" fmla="*/ 18 w 208"/>
              <a:gd name="T7" fmla="*/ 148 h 160"/>
              <a:gd name="T8" fmla="*/ 4 w 208"/>
              <a:gd name="T9" fmla="*/ 128 h 160"/>
              <a:gd name="T10" fmla="*/ 0 w 208"/>
              <a:gd name="T11" fmla="*/ 104 h 160"/>
              <a:gd name="T12" fmla="*/ 8 w 208"/>
              <a:gd name="T13" fmla="*/ 64 h 160"/>
              <a:gd name="T14" fmla="*/ 30 w 208"/>
              <a:gd name="T15" fmla="*/ 30 h 160"/>
              <a:gd name="T16" fmla="*/ 56 w 208"/>
              <a:gd name="T17" fmla="*/ 8 h 160"/>
              <a:gd name="T18" fmla="*/ 76 w 208"/>
              <a:gd name="T19" fmla="*/ 0 h 160"/>
              <a:gd name="T20" fmla="*/ 78 w 208"/>
              <a:gd name="T21" fmla="*/ 8 h 160"/>
              <a:gd name="T22" fmla="*/ 62 w 208"/>
              <a:gd name="T23" fmla="*/ 22 h 160"/>
              <a:gd name="T24" fmla="*/ 48 w 208"/>
              <a:gd name="T25" fmla="*/ 38 h 160"/>
              <a:gd name="T26" fmla="*/ 38 w 208"/>
              <a:gd name="T27" fmla="*/ 54 h 160"/>
              <a:gd name="T28" fmla="*/ 32 w 208"/>
              <a:gd name="T29" fmla="*/ 74 h 160"/>
              <a:gd name="T30" fmla="*/ 50 w 208"/>
              <a:gd name="T31" fmla="*/ 68 h 160"/>
              <a:gd name="T32" fmla="*/ 70 w 208"/>
              <a:gd name="T33" fmla="*/ 72 h 160"/>
              <a:gd name="T34" fmla="*/ 86 w 208"/>
              <a:gd name="T35" fmla="*/ 84 h 160"/>
              <a:gd name="T36" fmla="*/ 94 w 208"/>
              <a:gd name="T37" fmla="*/ 102 h 160"/>
              <a:gd name="T38" fmla="*/ 94 w 208"/>
              <a:gd name="T39" fmla="*/ 122 h 160"/>
              <a:gd name="T40" fmla="*/ 82 w 208"/>
              <a:gd name="T41" fmla="*/ 146 h 160"/>
              <a:gd name="T42" fmla="*/ 194 w 208"/>
              <a:gd name="T43" fmla="*/ 146 h 160"/>
              <a:gd name="T44" fmla="*/ 170 w 208"/>
              <a:gd name="T45" fmla="*/ 158 h 160"/>
              <a:gd name="T46" fmla="*/ 154 w 208"/>
              <a:gd name="T47" fmla="*/ 158 h 160"/>
              <a:gd name="T48" fmla="*/ 130 w 208"/>
              <a:gd name="T49" fmla="*/ 148 h 160"/>
              <a:gd name="T50" fmla="*/ 120 w 208"/>
              <a:gd name="T51" fmla="*/ 136 h 160"/>
              <a:gd name="T52" fmla="*/ 114 w 208"/>
              <a:gd name="T53" fmla="*/ 120 h 160"/>
              <a:gd name="T54" fmla="*/ 114 w 208"/>
              <a:gd name="T55" fmla="*/ 84 h 160"/>
              <a:gd name="T56" fmla="*/ 130 w 208"/>
              <a:gd name="T57" fmla="*/ 46 h 160"/>
              <a:gd name="T58" fmla="*/ 156 w 208"/>
              <a:gd name="T59" fmla="*/ 18 h 160"/>
              <a:gd name="T60" fmla="*/ 182 w 208"/>
              <a:gd name="T61" fmla="*/ 2 h 160"/>
              <a:gd name="T62" fmla="*/ 192 w 208"/>
              <a:gd name="T63" fmla="*/ 4 h 160"/>
              <a:gd name="T64" fmla="*/ 188 w 208"/>
              <a:gd name="T65" fmla="*/ 12 h 160"/>
              <a:gd name="T66" fmla="*/ 160 w 208"/>
              <a:gd name="T67" fmla="*/ 38 h 160"/>
              <a:gd name="T68" fmla="*/ 150 w 208"/>
              <a:gd name="T69" fmla="*/ 54 h 160"/>
              <a:gd name="T70" fmla="*/ 144 w 208"/>
              <a:gd name="T71" fmla="*/ 74 h 160"/>
              <a:gd name="T72" fmla="*/ 156 w 208"/>
              <a:gd name="T73" fmla="*/ 68 h 160"/>
              <a:gd name="T74" fmla="*/ 170 w 208"/>
              <a:gd name="T75" fmla="*/ 68 h 160"/>
              <a:gd name="T76" fmla="*/ 192 w 208"/>
              <a:gd name="T77" fmla="*/ 78 h 160"/>
              <a:gd name="T78" fmla="*/ 202 w 208"/>
              <a:gd name="T79" fmla="*/ 92 h 160"/>
              <a:gd name="T80" fmla="*/ 208 w 208"/>
              <a:gd name="T81" fmla="*/ 114 h 160"/>
              <a:gd name="T82" fmla="*/ 200 w 208"/>
              <a:gd name="T83" fmla="*/ 138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8" h="160">
                <a:moveTo>
                  <a:pt x="82" y="146"/>
                </a:moveTo>
                <a:lnTo>
                  <a:pt x="82" y="146"/>
                </a:lnTo>
                <a:lnTo>
                  <a:pt x="74" y="152"/>
                </a:lnTo>
                <a:lnTo>
                  <a:pt x="66" y="156"/>
                </a:lnTo>
                <a:lnTo>
                  <a:pt x="58" y="158"/>
                </a:lnTo>
                <a:lnTo>
                  <a:pt x="50" y="160"/>
                </a:lnTo>
                <a:lnTo>
                  <a:pt x="50" y="160"/>
                </a:lnTo>
                <a:lnTo>
                  <a:pt x="40" y="158"/>
                </a:lnTo>
                <a:lnTo>
                  <a:pt x="32" y="156"/>
                </a:lnTo>
                <a:lnTo>
                  <a:pt x="26" y="154"/>
                </a:lnTo>
                <a:lnTo>
                  <a:pt x="18" y="148"/>
                </a:lnTo>
                <a:lnTo>
                  <a:pt x="18" y="148"/>
                </a:lnTo>
                <a:lnTo>
                  <a:pt x="12" y="142"/>
                </a:lnTo>
                <a:lnTo>
                  <a:pt x="8" y="136"/>
                </a:lnTo>
                <a:lnTo>
                  <a:pt x="4" y="128"/>
                </a:lnTo>
                <a:lnTo>
                  <a:pt x="0" y="120"/>
                </a:lnTo>
                <a:lnTo>
                  <a:pt x="0" y="120"/>
                </a:lnTo>
                <a:lnTo>
                  <a:pt x="0" y="104"/>
                </a:lnTo>
                <a:lnTo>
                  <a:pt x="2" y="84"/>
                </a:lnTo>
                <a:lnTo>
                  <a:pt x="2" y="84"/>
                </a:lnTo>
                <a:lnTo>
                  <a:pt x="8" y="64"/>
                </a:lnTo>
                <a:lnTo>
                  <a:pt x="18" y="46"/>
                </a:lnTo>
                <a:lnTo>
                  <a:pt x="18" y="46"/>
                </a:lnTo>
                <a:lnTo>
                  <a:pt x="30" y="30"/>
                </a:lnTo>
                <a:lnTo>
                  <a:pt x="42" y="18"/>
                </a:lnTo>
                <a:lnTo>
                  <a:pt x="42" y="18"/>
                </a:lnTo>
                <a:lnTo>
                  <a:pt x="56" y="8"/>
                </a:lnTo>
                <a:lnTo>
                  <a:pt x="68" y="2"/>
                </a:lnTo>
                <a:lnTo>
                  <a:pt x="68" y="2"/>
                </a:lnTo>
                <a:lnTo>
                  <a:pt x="76" y="0"/>
                </a:lnTo>
                <a:lnTo>
                  <a:pt x="78" y="4"/>
                </a:lnTo>
                <a:lnTo>
                  <a:pt x="78" y="4"/>
                </a:lnTo>
                <a:lnTo>
                  <a:pt x="78" y="8"/>
                </a:lnTo>
                <a:lnTo>
                  <a:pt x="76" y="12"/>
                </a:lnTo>
                <a:lnTo>
                  <a:pt x="76" y="12"/>
                </a:lnTo>
                <a:lnTo>
                  <a:pt x="62" y="22"/>
                </a:lnTo>
                <a:lnTo>
                  <a:pt x="62" y="22"/>
                </a:lnTo>
                <a:lnTo>
                  <a:pt x="48" y="38"/>
                </a:lnTo>
                <a:lnTo>
                  <a:pt x="48" y="38"/>
                </a:lnTo>
                <a:lnTo>
                  <a:pt x="44" y="46"/>
                </a:lnTo>
                <a:lnTo>
                  <a:pt x="38" y="54"/>
                </a:lnTo>
                <a:lnTo>
                  <a:pt x="38" y="54"/>
                </a:lnTo>
                <a:lnTo>
                  <a:pt x="34" y="64"/>
                </a:lnTo>
                <a:lnTo>
                  <a:pt x="32" y="74"/>
                </a:lnTo>
                <a:lnTo>
                  <a:pt x="32" y="74"/>
                </a:lnTo>
                <a:lnTo>
                  <a:pt x="38" y="70"/>
                </a:lnTo>
                <a:lnTo>
                  <a:pt x="44" y="68"/>
                </a:lnTo>
                <a:lnTo>
                  <a:pt x="50" y="68"/>
                </a:lnTo>
                <a:lnTo>
                  <a:pt x="58" y="68"/>
                </a:lnTo>
                <a:lnTo>
                  <a:pt x="58" y="68"/>
                </a:lnTo>
                <a:lnTo>
                  <a:pt x="70" y="72"/>
                </a:lnTo>
                <a:lnTo>
                  <a:pt x="78" y="78"/>
                </a:lnTo>
                <a:lnTo>
                  <a:pt x="78" y="78"/>
                </a:lnTo>
                <a:lnTo>
                  <a:pt x="86" y="84"/>
                </a:lnTo>
                <a:lnTo>
                  <a:pt x="90" y="92"/>
                </a:lnTo>
                <a:lnTo>
                  <a:pt x="90" y="92"/>
                </a:lnTo>
                <a:lnTo>
                  <a:pt x="94" y="102"/>
                </a:lnTo>
                <a:lnTo>
                  <a:pt x="94" y="114"/>
                </a:lnTo>
                <a:lnTo>
                  <a:pt x="94" y="114"/>
                </a:lnTo>
                <a:lnTo>
                  <a:pt x="94" y="122"/>
                </a:lnTo>
                <a:lnTo>
                  <a:pt x="92" y="130"/>
                </a:lnTo>
                <a:lnTo>
                  <a:pt x="88" y="138"/>
                </a:lnTo>
                <a:lnTo>
                  <a:pt x="82" y="146"/>
                </a:lnTo>
                <a:lnTo>
                  <a:pt x="82" y="146"/>
                </a:lnTo>
                <a:close/>
                <a:moveTo>
                  <a:pt x="194" y="146"/>
                </a:moveTo>
                <a:lnTo>
                  <a:pt x="194" y="146"/>
                </a:lnTo>
                <a:lnTo>
                  <a:pt x="186" y="152"/>
                </a:lnTo>
                <a:lnTo>
                  <a:pt x="180" y="156"/>
                </a:lnTo>
                <a:lnTo>
                  <a:pt x="170" y="158"/>
                </a:lnTo>
                <a:lnTo>
                  <a:pt x="162" y="160"/>
                </a:lnTo>
                <a:lnTo>
                  <a:pt x="162" y="160"/>
                </a:lnTo>
                <a:lnTo>
                  <a:pt x="154" y="158"/>
                </a:lnTo>
                <a:lnTo>
                  <a:pt x="146" y="156"/>
                </a:lnTo>
                <a:lnTo>
                  <a:pt x="138" y="154"/>
                </a:lnTo>
                <a:lnTo>
                  <a:pt x="130" y="148"/>
                </a:lnTo>
                <a:lnTo>
                  <a:pt x="130" y="148"/>
                </a:lnTo>
                <a:lnTo>
                  <a:pt x="124" y="142"/>
                </a:lnTo>
                <a:lnTo>
                  <a:pt x="120" y="136"/>
                </a:lnTo>
                <a:lnTo>
                  <a:pt x="116" y="128"/>
                </a:lnTo>
                <a:lnTo>
                  <a:pt x="114" y="120"/>
                </a:lnTo>
                <a:lnTo>
                  <a:pt x="114" y="120"/>
                </a:lnTo>
                <a:lnTo>
                  <a:pt x="112" y="104"/>
                </a:lnTo>
                <a:lnTo>
                  <a:pt x="114" y="84"/>
                </a:lnTo>
                <a:lnTo>
                  <a:pt x="114" y="84"/>
                </a:lnTo>
                <a:lnTo>
                  <a:pt x="120" y="64"/>
                </a:lnTo>
                <a:lnTo>
                  <a:pt x="130" y="46"/>
                </a:lnTo>
                <a:lnTo>
                  <a:pt x="130" y="46"/>
                </a:lnTo>
                <a:lnTo>
                  <a:pt x="142" y="30"/>
                </a:lnTo>
                <a:lnTo>
                  <a:pt x="156" y="18"/>
                </a:lnTo>
                <a:lnTo>
                  <a:pt x="156" y="18"/>
                </a:lnTo>
                <a:lnTo>
                  <a:pt x="168" y="8"/>
                </a:lnTo>
                <a:lnTo>
                  <a:pt x="182" y="2"/>
                </a:lnTo>
                <a:lnTo>
                  <a:pt x="182" y="2"/>
                </a:lnTo>
                <a:lnTo>
                  <a:pt x="188" y="0"/>
                </a:lnTo>
                <a:lnTo>
                  <a:pt x="192" y="4"/>
                </a:lnTo>
                <a:lnTo>
                  <a:pt x="192" y="4"/>
                </a:lnTo>
                <a:lnTo>
                  <a:pt x="192" y="8"/>
                </a:lnTo>
                <a:lnTo>
                  <a:pt x="188" y="12"/>
                </a:lnTo>
                <a:lnTo>
                  <a:pt x="188" y="12"/>
                </a:lnTo>
                <a:lnTo>
                  <a:pt x="174" y="22"/>
                </a:lnTo>
                <a:lnTo>
                  <a:pt x="174" y="22"/>
                </a:lnTo>
                <a:lnTo>
                  <a:pt x="160" y="38"/>
                </a:lnTo>
                <a:lnTo>
                  <a:pt x="160" y="38"/>
                </a:lnTo>
                <a:lnTo>
                  <a:pt x="156" y="46"/>
                </a:lnTo>
                <a:lnTo>
                  <a:pt x="150" y="54"/>
                </a:lnTo>
                <a:lnTo>
                  <a:pt x="150" y="54"/>
                </a:lnTo>
                <a:lnTo>
                  <a:pt x="146" y="64"/>
                </a:lnTo>
                <a:lnTo>
                  <a:pt x="144" y="74"/>
                </a:lnTo>
                <a:lnTo>
                  <a:pt x="144" y="74"/>
                </a:lnTo>
                <a:lnTo>
                  <a:pt x="150" y="70"/>
                </a:lnTo>
                <a:lnTo>
                  <a:pt x="156" y="68"/>
                </a:lnTo>
                <a:lnTo>
                  <a:pt x="162" y="68"/>
                </a:lnTo>
                <a:lnTo>
                  <a:pt x="170" y="68"/>
                </a:lnTo>
                <a:lnTo>
                  <a:pt x="170" y="68"/>
                </a:lnTo>
                <a:lnTo>
                  <a:pt x="182" y="72"/>
                </a:lnTo>
                <a:lnTo>
                  <a:pt x="192" y="78"/>
                </a:lnTo>
                <a:lnTo>
                  <a:pt x="192" y="78"/>
                </a:lnTo>
                <a:lnTo>
                  <a:pt x="198" y="84"/>
                </a:lnTo>
                <a:lnTo>
                  <a:pt x="202" y="92"/>
                </a:lnTo>
                <a:lnTo>
                  <a:pt x="202" y="92"/>
                </a:lnTo>
                <a:lnTo>
                  <a:pt x="206" y="102"/>
                </a:lnTo>
                <a:lnTo>
                  <a:pt x="208" y="114"/>
                </a:lnTo>
                <a:lnTo>
                  <a:pt x="208" y="114"/>
                </a:lnTo>
                <a:lnTo>
                  <a:pt x="206" y="122"/>
                </a:lnTo>
                <a:lnTo>
                  <a:pt x="204" y="130"/>
                </a:lnTo>
                <a:lnTo>
                  <a:pt x="200" y="138"/>
                </a:lnTo>
                <a:lnTo>
                  <a:pt x="194" y="146"/>
                </a:lnTo>
                <a:lnTo>
                  <a:pt x="194" y="14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l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7" name="텍스트 개체 틀 4">
            <a:extLst>
              <a:ext uri="{FF2B5EF4-FFF2-40B4-BE49-F238E27FC236}">
                <a16:creationId xmlns:a16="http://schemas.microsoft.com/office/drawing/2014/main" id="{ED77748C-0096-475A-A8BC-7B113964C4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277" y="128592"/>
            <a:ext cx="428707" cy="507831"/>
          </a:xfrm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C6A5870-F139-449A-8034-F50167C41371}"/>
              </a:ext>
            </a:extLst>
          </p:cNvPr>
          <p:cNvGrpSpPr/>
          <p:nvPr/>
        </p:nvGrpSpPr>
        <p:grpSpPr>
          <a:xfrm>
            <a:off x="5737189" y="1704644"/>
            <a:ext cx="3567500" cy="343784"/>
            <a:chOff x="6175586" y="2951278"/>
            <a:chExt cx="3294941" cy="328888"/>
          </a:xfrm>
        </p:grpSpPr>
        <p:sp>
          <p:nvSpPr>
            <p:cNvPr id="81" name="모서리가 둥근 직사각형 279">
              <a:extLst>
                <a:ext uri="{FF2B5EF4-FFF2-40B4-BE49-F238E27FC236}">
                  <a16:creationId xmlns:a16="http://schemas.microsoft.com/office/drawing/2014/main" id="{6CA38449-7B96-45CB-9672-92F067476C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5586" y="2951278"/>
              <a:ext cx="3294941" cy="3288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271463" defTabSz="910321"/>
              <a:r>
                <a:rPr lang="ko-KR" altLang="en-US" sz="1400" kern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신뢰성</a:t>
              </a:r>
              <a:endParaRPr lang="ko-KR" altLang="en-US" sz="1400" kern="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B35B120-60B1-44E0-8546-D48776E003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1110" y="2985786"/>
              <a:ext cx="268279" cy="2682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839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7F7F7F">
                        <a:alpha val="0"/>
                      </a:srgbClr>
                    </a:solidFill>
                  </a:ln>
                  <a:solidFill>
                    <a:schemeClr val="tx1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</a:t>
              </a:r>
              <a:endParaRPr kumimoji="0" lang="ko-KR" altLang="en-US" sz="1200" b="0" i="0" u="none" strike="noStrike" kern="1200" cap="none" spc="0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970E975-AD5E-49B6-AFA3-5F2B95049F06}"/>
              </a:ext>
            </a:extLst>
          </p:cNvPr>
          <p:cNvGrpSpPr/>
          <p:nvPr/>
        </p:nvGrpSpPr>
        <p:grpSpPr>
          <a:xfrm>
            <a:off x="5737189" y="3430905"/>
            <a:ext cx="3567500" cy="343784"/>
            <a:chOff x="6175586" y="2951278"/>
            <a:chExt cx="3294941" cy="328888"/>
          </a:xfrm>
        </p:grpSpPr>
        <p:sp>
          <p:nvSpPr>
            <p:cNvPr id="84" name="모서리가 둥근 직사각형 279">
              <a:extLst>
                <a:ext uri="{FF2B5EF4-FFF2-40B4-BE49-F238E27FC236}">
                  <a16:creationId xmlns:a16="http://schemas.microsoft.com/office/drawing/2014/main" id="{71D1FAD6-EE0A-4DE9-ADB4-535F46DED2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5586" y="2951278"/>
              <a:ext cx="3294941" cy="3288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271463" defTabSz="910321"/>
              <a:r>
                <a:rPr lang="ko-KR" altLang="en-US" sz="1400" kern="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만족도</a:t>
              </a: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2B8A5234-E31E-4907-B360-AA5A34687F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1110" y="2985786"/>
              <a:ext cx="268279" cy="2682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839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7F7F7F">
                        <a:alpha val="0"/>
                      </a:srgbClr>
                    </a:solidFill>
                  </a:ln>
                  <a:solidFill>
                    <a:schemeClr val="tx1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Ⅱ</a:t>
              </a:r>
              <a:endParaRPr kumimoji="0" lang="ko-KR" altLang="en-US" sz="1200" b="0" i="0" u="none" strike="noStrike" kern="1200" cap="none" spc="0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8258264-D3B8-4170-886E-27B803297780}"/>
              </a:ext>
            </a:extLst>
          </p:cNvPr>
          <p:cNvGrpSpPr/>
          <p:nvPr/>
        </p:nvGrpSpPr>
        <p:grpSpPr>
          <a:xfrm>
            <a:off x="5737189" y="4985189"/>
            <a:ext cx="3567500" cy="343784"/>
            <a:chOff x="6175586" y="2951278"/>
            <a:chExt cx="3294941" cy="328888"/>
          </a:xfrm>
        </p:grpSpPr>
        <p:sp>
          <p:nvSpPr>
            <p:cNvPr id="87" name="모서리가 둥근 직사각형 279">
              <a:extLst>
                <a:ext uri="{FF2B5EF4-FFF2-40B4-BE49-F238E27FC236}">
                  <a16:creationId xmlns:a16="http://schemas.microsoft.com/office/drawing/2014/main" id="{4C095319-930B-4558-ADF9-AD8326BD72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5586" y="2951278"/>
              <a:ext cx="3294941" cy="3288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271463" defTabSz="910321"/>
              <a:r>
                <a:rPr lang="ko-KR" altLang="en-US" sz="1400" kern="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고도화 기반</a:t>
              </a: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1B84BBF-A3A7-4626-BC52-C6E93784A4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1110" y="2985786"/>
              <a:ext cx="268279" cy="2682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839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ln>
                    <a:solidFill>
                      <a:srgbClr val="7F7F7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Ⅲ</a:t>
              </a:r>
              <a:endParaRPr kumimoji="0" lang="ko-KR" altLang="en-US" sz="1200" b="0" i="0" u="none" strike="noStrike" kern="1200" cap="none" spc="0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3856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F4014AD-E6E6-4D30-9AA4-47ED5B4C1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98" y="215532"/>
            <a:ext cx="2469715" cy="369332"/>
          </a:xfrm>
        </p:spPr>
        <p:txBody>
          <a:bodyPr/>
          <a:lstStyle/>
          <a:p>
            <a:r>
              <a:rPr lang="ko-KR" altLang="en-US" dirty="0"/>
              <a:t>구성도 </a:t>
            </a:r>
            <a:r>
              <a:rPr lang="en-US" altLang="ko-KR" dirty="0"/>
              <a:t>- Application</a:t>
            </a:r>
            <a:endParaRPr lang="ko-KR" altLang="en-US" dirty="0"/>
          </a:p>
        </p:txBody>
      </p:sp>
      <p:sp>
        <p:nvSpPr>
          <p:cNvPr id="312" name="텍스트 개체 틀 4">
            <a:extLst>
              <a:ext uri="{FF2B5EF4-FFF2-40B4-BE49-F238E27FC236}">
                <a16:creationId xmlns:a16="http://schemas.microsoft.com/office/drawing/2014/main" id="{D05E1A9A-0F6F-47FE-A786-96D22120B4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277" y="128592"/>
            <a:ext cx="428707" cy="507831"/>
          </a:xfrm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108B4E-36A3-4599-AE5F-514DE6B842B6}"/>
              </a:ext>
            </a:extLst>
          </p:cNvPr>
          <p:cNvGrpSpPr/>
          <p:nvPr/>
        </p:nvGrpSpPr>
        <p:grpSpPr>
          <a:xfrm>
            <a:off x="474966" y="1070058"/>
            <a:ext cx="9059256" cy="5307406"/>
            <a:chOff x="474966" y="1070058"/>
            <a:chExt cx="9059256" cy="5307406"/>
          </a:xfrm>
        </p:grpSpPr>
        <p:sp>
          <p:nvSpPr>
            <p:cNvPr id="205" name="모서리가 둥근 직사각형 17">
              <a:extLst>
                <a:ext uri="{FF2B5EF4-FFF2-40B4-BE49-F238E27FC236}">
                  <a16:creationId xmlns:a16="http://schemas.microsoft.com/office/drawing/2014/main" id="{A1F8E16E-8DC6-4F71-A2C3-DAA7A66BC31F}"/>
                </a:ext>
              </a:extLst>
            </p:cNvPr>
            <p:cNvSpPr/>
            <p:nvPr/>
          </p:nvSpPr>
          <p:spPr>
            <a:xfrm>
              <a:off x="475016" y="1151228"/>
              <a:ext cx="4001492" cy="5226236"/>
            </a:xfrm>
            <a:prstGeom prst="roundRect">
              <a:avLst>
                <a:gd name="adj" fmla="val 2889"/>
              </a:avLst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solidFill>
                <a:srgbClr val="3C6EE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089DF97A-1136-4B00-A89D-521061C0FAAE}"/>
                </a:ext>
              </a:extLst>
            </p:cNvPr>
            <p:cNvGrpSpPr/>
            <p:nvPr/>
          </p:nvGrpSpPr>
          <p:grpSpPr>
            <a:xfrm>
              <a:off x="474966" y="1070058"/>
              <a:ext cx="2837208" cy="373708"/>
              <a:chOff x="682810" y="1670755"/>
              <a:chExt cx="3731465" cy="373708"/>
            </a:xfrm>
          </p:grpSpPr>
          <p:sp>
            <p:nvSpPr>
              <p:cNvPr id="207" name="한쪽 모서리가 둥근 사각형 232">
                <a:extLst>
                  <a:ext uri="{FF2B5EF4-FFF2-40B4-BE49-F238E27FC236}">
                    <a16:creationId xmlns:a16="http://schemas.microsoft.com/office/drawing/2014/main" id="{1E563541-9C7D-42CA-B445-5030A7284605}"/>
                  </a:ext>
                </a:extLst>
              </p:cNvPr>
              <p:cNvSpPr/>
              <p:nvPr/>
            </p:nvSpPr>
            <p:spPr>
              <a:xfrm flipH="1">
                <a:off x="682810" y="1670756"/>
                <a:ext cx="1686144" cy="373707"/>
              </a:xfrm>
              <a:prstGeom prst="round1Rect">
                <a:avLst>
                  <a:gd name="adj" fmla="val 50000"/>
                </a:avLst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grpSp>
            <p:nvGrpSpPr>
              <p:cNvPr id="208" name="그룹 207">
                <a:extLst>
                  <a:ext uri="{FF2B5EF4-FFF2-40B4-BE49-F238E27FC236}">
                    <a16:creationId xmlns:a16="http://schemas.microsoft.com/office/drawing/2014/main" id="{5D42DD45-E3C0-4A23-993B-793582C4203B}"/>
                  </a:ext>
                </a:extLst>
              </p:cNvPr>
              <p:cNvGrpSpPr/>
              <p:nvPr/>
            </p:nvGrpSpPr>
            <p:grpSpPr>
              <a:xfrm>
                <a:off x="2342234" y="1670755"/>
                <a:ext cx="2072041" cy="373708"/>
                <a:chOff x="3397999" y="3239198"/>
                <a:chExt cx="2786642" cy="507602"/>
              </a:xfrm>
            </p:grpSpPr>
            <p:sp>
              <p:nvSpPr>
                <p:cNvPr id="210" name="직각 삼각형 11">
                  <a:extLst>
                    <a:ext uri="{FF2B5EF4-FFF2-40B4-BE49-F238E27FC236}">
                      <a16:creationId xmlns:a16="http://schemas.microsoft.com/office/drawing/2014/main" id="{7C43D9A0-6A9A-46F6-9AC9-510B74004175}"/>
                    </a:ext>
                  </a:extLst>
                </p:cNvPr>
                <p:cNvSpPr/>
                <p:nvPr/>
              </p:nvSpPr>
              <p:spPr>
                <a:xfrm rot="16200000">
                  <a:off x="6074454" y="3247178"/>
                  <a:ext cx="118167" cy="102207"/>
                </a:xfrm>
                <a:custGeom>
                  <a:avLst/>
                  <a:gdLst>
                    <a:gd name="connsiteX0" fmla="*/ 0 w 89837"/>
                    <a:gd name="connsiteY0" fmla="*/ 45719 h 45719"/>
                    <a:gd name="connsiteX1" fmla="*/ 0 w 89837"/>
                    <a:gd name="connsiteY1" fmla="*/ 0 h 45719"/>
                    <a:gd name="connsiteX2" fmla="*/ 89837 w 89837"/>
                    <a:gd name="connsiteY2" fmla="*/ 45719 h 45719"/>
                    <a:gd name="connsiteX3" fmla="*/ 0 w 89837"/>
                    <a:gd name="connsiteY3" fmla="*/ 45719 h 45719"/>
                    <a:gd name="connsiteX0" fmla="*/ 0 w 89837"/>
                    <a:gd name="connsiteY0" fmla="*/ 74294 h 74294"/>
                    <a:gd name="connsiteX1" fmla="*/ 0 w 89837"/>
                    <a:gd name="connsiteY1" fmla="*/ 0 h 74294"/>
                    <a:gd name="connsiteX2" fmla="*/ 89837 w 89837"/>
                    <a:gd name="connsiteY2" fmla="*/ 45719 h 74294"/>
                    <a:gd name="connsiteX3" fmla="*/ 0 w 89837"/>
                    <a:gd name="connsiteY3" fmla="*/ 74294 h 74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837" h="74294">
                      <a:moveTo>
                        <a:pt x="0" y="74294"/>
                      </a:moveTo>
                      <a:lnTo>
                        <a:pt x="0" y="0"/>
                      </a:lnTo>
                      <a:lnTo>
                        <a:pt x="89837" y="45719"/>
                      </a:lnTo>
                      <a:lnTo>
                        <a:pt x="0" y="74294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54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1" name="자유형 236">
                  <a:extLst>
                    <a:ext uri="{FF2B5EF4-FFF2-40B4-BE49-F238E27FC236}">
                      <a16:creationId xmlns:a16="http://schemas.microsoft.com/office/drawing/2014/main" id="{160FF414-0082-4E3F-BF3B-F36CB8A0660E}"/>
                    </a:ext>
                  </a:extLst>
                </p:cNvPr>
                <p:cNvSpPr/>
                <p:nvPr/>
              </p:nvSpPr>
              <p:spPr>
                <a:xfrm>
                  <a:off x="3397999" y="3239199"/>
                  <a:ext cx="2745509" cy="507601"/>
                </a:xfrm>
                <a:custGeom>
                  <a:avLst/>
                  <a:gdLst>
                    <a:gd name="connsiteX0" fmla="*/ 0 w 2016052"/>
                    <a:gd name="connsiteY0" fmla="*/ 0 h 368979"/>
                    <a:gd name="connsiteX1" fmla="*/ 2016052 w 2016052"/>
                    <a:gd name="connsiteY1" fmla="*/ 0 h 368979"/>
                    <a:gd name="connsiteX2" fmla="*/ 1849384 w 2016052"/>
                    <a:gd name="connsiteY2" fmla="*/ 368979 h 368979"/>
                    <a:gd name="connsiteX3" fmla="*/ 0 w 2016052"/>
                    <a:gd name="connsiteY3" fmla="*/ 368979 h 368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6052" h="368979">
                      <a:moveTo>
                        <a:pt x="0" y="0"/>
                      </a:moveTo>
                      <a:lnTo>
                        <a:pt x="2016052" y="0"/>
                      </a:lnTo>
                      <a:lnTo>
                        <a:pt x="1849384" y="368979"/>
                      </a:lnTo>
                      <a:lnTo>
                        <a:pt x="0" y="368979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2E3192"/>
                    </a:gs>
                    <a:gs pos="100000">
                      <a:srgbClr val="622D91"/>
                    </a:gs>
                  </a:gsLst>
                  <a:lin ang="2700000" scaled="1"/>
                  <a:tileRect/>
                </a:gra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032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209" name="Rectangle 246">
                <a:extLst>
                  <a:ext uri="{FF2B5EF4-FFF2-40B4-BE49-F238E27FC236}">
                    <a16:creationId xmlns:a16="http://schemas.microsoft.com/office/drawing/2014/main" id="{13910B80-CCE6-4FE8-9AE2-DB0CBBEF49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853" y="1727121"/>
                <a:ext cx="3415992" cy="26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EAEAE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3822" tIns="26912" rIns="53822" bIns="26912" anchor="ctr" anchorCtr="0"/>
              <a:lstStyle/>
              <a:p>
                <a:pPr lvl="0" algn="ctr" defTabSz="86988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600" spc="-72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gradFill>
                      <a:gsLst>
                        <a:gs pos="43000">
                          <a:prstClr val="white"/>
                        </a:gs>
                        <a:gs pos="44000">
                          <a:prstClr val="white">
                            <a:lumMod val="85000"/>
                          </a:prstClr>
                        </a:gs>
                      </a:gsLst>
                      <a:lin ang="5400000" scaled="0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게이트 </a:t>
                </a:r>
                <a:r>
                  <a:rPr kumimoji="1" lang="en-US" altLang="ko-KR" sz="1600" spc="-72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gradFill>
                      <a:gsLst>
                        <a:gs pos="43000">
                          <a:prstClr val="white"/>
                        </a:gs>
                        <a:gs pos="44000">
                          <a:prstClr val="white">
                            <a:lumMod val="85000"/>
                          </a:prstClr>
                        </a:gs>
                      </a:gsLst>
                      <a:lin ang="5400000" scaled="0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&amp; </a:t>
                </a:r>
                <a:r>
                  <a:rPr kumimoji="1" lang="ko-KR" altLang="en-US" sz="1600" spc="-72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gradFill>
                      <a:gsLst>
                        <a:gs pos="43000">
                          <a:prstClr val="white"/>
                        </a:gs>
                        <a:gs pos="44000">
                          <a:prstClr val="white">
                            <a:lumMod val="85000"/>
                          </a:prstClr>
                        </a:gs>
                      </a:gsLst>
                      <a:lin ang="5400000" scaled="0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재고 관리 시스템</a:t>
                </a:r>
              </a:p>
            </p:txBody>
          </p:sp>
        </p:grp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A3286693-C917-4704-9B7A-025A37C31A4A}"/>
                </a:ext>
              </a:extLst>
            </p:cNvPr>
            <p:cNvGrpSpPr/>
            <p:nvPr/>
          </p:nvGrpSpPr>
          <p:grpSpPr>
            <a:xfrm>
              <a:off x="4863516" y="1070058"/>
              <a:ext cx="4670706" cy="5307405"/>
              <a:chOff x="561212" y="1652471"/>
              <a:chExt cx="3563112" cy="5307405"/>
            </a:xfrm>
          </p:grpSpPr>
          <p:sp>
            <p:nvSpPr>
              <p:cNvPr id="213" name="모서리가 둥근 직사각형 17">
                <a:extLst>
                  <a:ext uri="{FF2B5EF4-FFF2-40B4-BE49-F238E27FC236}">
                    <a16:creationId xmlns:a16="http://schemas.microsoft.com/office/drawing/2014/main" id="{FED1AB76-59A5-4287-9A93-6543F391FCC9}"/>
                  </a:ext>
                </a:extLst>
              </p:cNvPr>
              <p:cNvSpPr/>
              <p:nvPr/>
            </p:nvSpPr>
            <p:spPr>
              <a:xfrm>
                <a:off x="561261" y="1733640"/>
                <a:ext cx="3563063" cy="5226236"/>
              </a:xfrm>
              <a:prstGeom prst="roundRect">
                <a:avLst>
                  <a:gd name="adj" fmla="val 3195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grpSp>
            <p:nvGrpSpPr>
              <p:cNvPr id="214" name="그룹 213">
                <a:extLst>
                  <a:ext uri="{FF2B5EF4-FFF2-40B4-BE49-F238E27FC236}">
                    <a16:creationId xmlns:a16="http://schemas.microsoft.com/office/drawing/2014/main" id="{3963772D-8477-47F5-A03D-B3F7AB1FF052}"/>
                  </a:ext>
                </a:extLst>
              </p:cNvPr>
              <p:cNvGrpSpPr/>
              <p:nvPr/>
            </p:nvGrpSpPr>
            <p:grpSpPr>
              <a:xfrm>
                <a:off x="561212" y="1652471"/>
                <a:ext cx="2776057" cy="373708"/>
                <a:chOff x="682810" y="1670755"/>
                <a:chExt cx="3731465" cy="373708"/>
              </a:xfrm>
            </p:grpSpPr>
            <p:sp>
              <p:nvSpPr>
                <p:cNvPr id="215" name="한쪽 모서리가 둥근 사각형 232">
                  <a:extLst>
                    <a:ext uri="{FF2B5EF4-FFF2-40B4-BE49-F238E27FC236}">
                      <a16:creationId xmlns:a16="http://schemas.microsoft.com/office/drawing/2014/main" id="{215365BE-50B0-4AE1-82F4-07BB239D9D49}"/>
                    </a:ext>
                  </a:extLst>
                </p:cNvPr>
                <p:cNvSpPr/>
                <p:nvPr/>
              </p:nvSpPr>
              <p:spPr>
                <a:xfrm flipH="1">
                  <a:off x="682810" y="1670756"/>
                  <a:ext cx="1686144" cy="373707"/>
                </a:xfrm>
                <a:prstGeom prst="round1Rect">
                  <a:avLst>
                    <a:gd name="adj" fmla="val 50000"/>
                  </a:avLst>
                </a:prstGeom>
                <a:gradFill flip="none" rotWithShape="1">
                  <a:gsLst>
                    <a:gs pos="17000">
                      <a:srgbClr val="2E3192"/>
                    </a:gs>
                    <a:gs pos="100000">
                      <a:srgbClr val="622D91"/>
                    </a:gs>
                  </a:gsLst>
                  <a:lin ang="2700000" scaled="1"/>
                  <a:tileRect/>
                </a:gra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032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grpSp>
              <p:nvGrpSpPr>
                <p:cNvPr id="216" name="그룹 215">
                  <a:extLst>
                    <a:ext uri="{FF2B5EF4-FFF2-40B4-BE49-F238E27FC236}">
                      <a16:creationId xmlns:a16="http://schemas.microsoft.com/office/drawing/2014/main" id="{AA921057-A900-4BF2-8756-CAC6E416F7E8}"/>
                    </a:ext>
                  </a:extLst>
                </p:cNvPr>
                <p:cNvGrpSpPr/>
                <p:nvPr/>
              </p:nvGrpSpPr>
              <p:grpSpPr>
                <a:xfrm>
                  <a:off x="2342234" y="1670755"/>
                  <a:ext cx="2072041" cy="373708"/>
                  <a:chOff x="3397999" y="3239198"/>
                  <a:chExt cx="2786642" cy="507602"/>
                </a:xfrm>
              </p:grpSpPr>
              <p:sp>
                <p:nvSpPr>
                  <p:cNvPr id="218" name="직각 삼각형 11">
                    <a:extLst>
                      <a:ext uri="{FF2B5EF4-FFF2-40B4-BE49-F238E27FC236}">
                        <a16:creationId xmlns:a16="http://schemas.microsoft.com/office/drawing/2014/main" id="{7689138A-C964-4432-BED7-0E0857D83DE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074454" y="3247178"/>
                    <a:ext cx="118167" cy="102207"/>
                  </a:xfrm>
                  <a:custGeom>
                    <a:avLst/>
                    <a:gdLst>
                      <a:gd name="connsiteX0" fmla="*/ 0 w 89837"/>
                      <a:gd name="connsiteY0" fmla="*/ 45719 h 45719"/>
                      <a:gd name="connsiteX1" fmla="*/ 0 w 89837"/>
                      <a:gd name="connsiteY1" fmla="*/ 0 h 45719"/>
                      <a:gd name="connsiteX2" fmla="*/ 89837 w 89837"/>
                      <a:gd name="connsiteY2" fmla="*/ 45719 h 45719"/>
                      <a:gd name="connsiteX3" fmla="*/ 0 w 89837"/>
                      <a:gd name="connsiteY3" fmla="*/ 45719 h 45719"/>
                      <a:gd name="connsiteX0" fmla="*/ 0 w 89837"/>
                      <a:gd name="connsiteY0" fmla="*/ 74294 h 74294"/>
                      <a:gd name="connsiteX1" fmla="*/ 0 w 89837"/>
                      <a:gd name="connsiteY1" fmla="*/ 0 h 74294"/>
                      <a:gd name="connsiteX2" fmla="*/ 89837 w 89837"/>
                      <a:gd name="connsiteY2" fmla="*/ 45719 h 74294"/>
                      <a:gd name="connsiteX3" fmla="*/ 0 w 89837"/>
                      <a:gd name="connsiteY3" fmla="*/ 74294 h 74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837" h="74294">
                        <a:moveTo>
                          <a:pt x="0" y="74294"/>
                        </a:moveTo>
                        <a:lnTo>
                          <a:pt x="0" y="0"/>
                        </a:lnTo>
                        <a:lnTo>
                          <a:pt x="89837" y="45719"/>
                        </a:lnTo>
                        <a:lnTo>
                          <a:pt x="0" y="74294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1993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54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endParaRPr>
                  </a:p>
                </p:txBody>
              </p:sp>
              <p:sp>
                <p:nvSpPr>
                  <p:cNvPr id="219" name="자유형 236">
                    <a:extLst>
                      <a:ext uri="{FF2B5EF4-FFF2-40B4-BE49-F238E27FC236}">
                        <a16:creationId xmlns:a16="http://schemas.microsoft.com/office/drawing/2014/main" id="{874CD07C-CD46-44DD-933F-28FE3245BC5A}"/>
                      </a:ext>
                    </a:extLst>
                  </p:cNvPr>
                  <p:cNvSpPr/>
                  <p:nvPr/>
                </p:nvSpPr>
                <p:spPr>
                  <a:xfrm>
                    <a:off x="3397999" y="3239199"/>
                    <a:ext cx="2745509" cy="507601"/>
                  </a:xfrm>
                  <a:custGeom>
                    <a:avLst/>
                    <a:gdLst>
                      <a:gd name="connsiteX0" fmla="*/ 0 w 2016052"/>
                      <a:gd name="connsiteY0" fmla="*/ 0 h 368979"/>
                      <a:gd name="connsiteX1" fmla="*/ 2016052 w 2016052"/>
                      <a:gd name="connsiteY1" fmla="*/ 0 h 368979"/>
                      <a:gd name="connsiteX2" fmla="*/ 1849384 w 2016052"/>
                      <a:gd name="connsiteY2" fmla="*/ 368979 h 368979"/>
                      <a:gd name="connsiteX3" fmla="*/ 0 w 2016052"/>
                      <a:gd name="connsiteY3" fmla="*/ 368979 h 368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6052" h="368979">
                        <a:moveTo>
                          <a:pt x="0" y="0"/>
                        </a:moveTo>
                        <a:lnTo>
                          <a:pt x="2016052" y="0"/>
                        </a:lnTo>
                        <a:lnTo>
                          <a:pt x="1849384" y="368979"/>
                        </a:lnTo>
                        <a:lnTo>
                          <a:pt x="0" y="36897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7000">
                        <a:srgbClr val="2E3192"/>
                      </a:gs>
                      <a:gs pos="100000">
                        <a:srgbClr val="622D91"/>
                      </a:gs>
                    </a:gsLst>
                    <a:lin ang="2700000" scaled="1"/>
                    <a:tileRect/>
                  </a:gra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032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endParaRPr>
                  </a:p>
                </p:txBody>
              </p:sp>
            </p:grpSp>
            <p:sp>
              <p:nvSpPr>
                <p:cNvPr id="217" name="Rectangle 246">
                  <a:extLst>
                    <a:ext uri="{FF2B5EF4-FFF2-40B4-BE49-F238E27FC236}">
                      <a16:creationId xmlns:a16="http://schemas.microsoft.com/office/drawing/2014/main" id="{81A8F7C3-96ED-4078-B774-C45DEA807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6853" y="1727121"/>
                  <a:ext cx="3415992" cy="2609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EAEAEA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53822" tIns="26912" rIns="53822" bIns="26912" anchor="ctr" anchorCtr="0"/>
                <a:lstStyle/>
                <a:p>
                  <a:pPr lvl="0" algn="ctr" defTabSz="869888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ko-KR" sz="1600" spc="-72" dirty="0">
                      <a:ln>
                        <a:solidFill>
                          <a:srgbClr val="2E3192">
                            <a:alpha val="0"/>
                          </a:srgbClr>
                        </a:solidFill>
                      </a:ln>
                      <a:gradFill>
                        <a:gsLst>
                          <a:gs pos="43000">
                            <a:prstClr val="white"/>
                          </a:gs>
                          <a:gs pos="44000">
                            <a:prstClr val="white">
                              <a:lumMod val="85000"/>
                            </a:prstClr>
                          </a:gs>
                        </a:gsLst>
                        <a:lin ang="5400000" scaled="0"/>
                      </a:gra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KoPubWorld돋움체 Bold" panose="00000800000000000000" pitchFamily="2" charset="-127"/>
                    </a:rPr>
                    <a:t>ERP (C/S</a:t>
                  </a:r>
                  <a:r>
                    <a:rPr kumimoji="1" lang="ko-KR" altLang="en-US" sz="1600" spc="-72" dirty="0">
                      <a:ln>
                        <a:solidFill>
                          <a:srgbClr val="2E3192">
                            <a:alpha val="0"/>
                          </a:srgbClr>
                        </a:solidFill>
                      </a:ln>
                      <a:gradFill>
                        <a:gsLst>
                          <a:gs pos="43000">
                            <a:prstClr val="white"/>
                          </a:gs>
                          <a:gs pos="44000">
                            <a:prstClr val="white">
                              <a:lumMod val="85000"/>
                            </a:prstClr>
                          </a:gs>
                        </a:gsLst>
                        <a:lin ang="5400000" scaled="0"/>
                      </a:gra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KoPubWorld돋움체 Bold" panose="00000800000000000000" pitchFamily="2" charset="-127"/>
                    </a:rPr>
                    <a:t>통합정보 시스템</a:t>
                  </a:r>
                  <a:r>
                    <a:rPr kumimoji="1" lang="en-US" altLang="ko-KR" sz="1600" spc="-72" dirty="0">
                      <a:ln>
                        <a:solidFill>
                          <a:srgbClr val="2E3192">
                            <a:alpha val="0"/>
                          </a:srgbClr>
                        </a:solidFill>
                      </a:ln>
                      <a:gradFill>
                        <a:gsLst>
                          <a:gs pos="43000">
                            <a:prstClr val="white"/>
                          </a:gs>
                          <a:gs pos="44000">
                            <a:prstClr val="white">
                              <a:lumMod val="85000"/>
                            </a:prstClr>
                          </a:gs>
                        </a:gsLst>
                        <a:lin ang="5400000" scaled="0"/>
                      </a:gra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KoPubWorld돋움체 Bold" panose="00000800000000000000" pitchFamily="2" charset="-127"/>
                    </a:rPr>
                    <a:t>)</a:t>
                  </a:r>
                </a:p>
              </p:txBody>
            </p:sp>
          </p:grpSp>
        </p:grpSp>
        <p:grpSp>
          <p:nvGrpSpPr>
            <p:cNvPr id="314" name="그룹 313">
              <a:extLst>
                <a:ext uri="{FF2B5EF4-FFF2-40B4-BE49-F238E27FC236}">
                  <a16:creationId xmlns:a16="http://schemas.microsoft.com/office/drawing/2014/main" id="{9594A4AC-6422-4CCB-AAB5-552D666902F9}"/>
                </a:ext>
              </a:extLst>
            </p:cNvPr>
            <p:cNvGrpSpPr/>
            <p:nvPr/>
          </p:nvGrpSpPr>
          <p:grpSpPr>
            <a:xfrm>
              <a:off x="4944390" y="1548852"/>
              <a:ext cx="4454828" cy="2988646"/>
              <a:chOff x="963016" y="2062595"/>
              <a:chExt cx="7957410" cy="3483280"/>
            </a:xfrm>
          </p:grpSpPr>
          <p:sp>
            <p:nvSpPr>
              <p:cNvPr id="377" name="Rectangle 6">
                <a:extLst>
                  <a:ext uri="{FF2B5EF4-FFF2-40B4-BE49-F238E27FC236}">
                    <a16:creationId xmlns:a16="http://schemas.microsoft.com/office/drawing/2014/main" id="{A78D04E1-B854-4B1C-BD21-FDC18BD95BA8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963016" y="3672192"/>
                <a:ext cx="3993886" cy="187368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419938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/>
                  <a:ea typeface="KoPub돋움체 Light" pitchFamily="18" charset="-127"/>
                  <a:cs typeface="+mn-cs"/>
                </a:endParaRPr>
              </a:p>
            </p:txBody>
          </p:sp>
          <p:sp>
            <p:nvSpPr>
              <p:cNvPr id="378" name="Rectangle 7">
                <a:extLst>
                  <a:ext uri="{FF2B5EF4-FFF2-40B4-BE49-F238E27FC236}">
                    <a16:creationId xmlns:a16="http://schemas.microsoft.com/office/drawing/2014/main" id="{67B3C763-1D51-4AF3-9EF8-342F7C9A1DB5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4917914" y="3649924"/>
                <a:ext cx="4000858" cy="18959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419938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/>
                  <a:ea typeface="KoPub돋움체 Light" pitchFamily="18" charset="-127"/>
                  <a:cs typeface="+mn-cs"/>
                </a:endParaRPr>
              </a:p>
            </p:txBody>
          </p:sp>
          <p:sp>
            <p:nvSpPr>
              <p:cNvPr id="379" name="Rectangle 8">
                <a:extLst>
                  <a:ext uri="{FF2B5EF4-FFF2-40B4-BE49-F238E27FC236}">
                    <a16:creationId xmlns:a16="http://schemas.microsoft.com/office/drawing/2014/main" id="{F95278AB-F2CF-436E-976C-062586019AED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967648" y="2062595"/>
                <a:ext cx="3993886" cy="16001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/>
                  <a:ea typeface="KoPub돋움체 Light" pitchFamily="18" charset="-127"/>
                  <a:cs typeface="+mn-cs"/>
                </a:endParaRPr>
              </a:p>
            </p:txBody>
          </p:sp>
          <p:sp>
            <p:nvSpPr>
              <p:cNvPr id="380" name="Rectangle 9">
                <a:extLst>
                  <a:ext uri="{FF2B5EF4-FFF2-40B4-BE49-F238E27FC236}">
                    <a16:creationId xmlns:a16="http://schemas.microsoft.com/office/drawing/2014/main" id="{9A92C0F4-7C46-4CB1-BAE3-66A436FC85A7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4926540" y="2066029"/>
                <a:ext cx="3993886" cy="15766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/>
                  <a:ea typeface="KoPub돋움체 Light" pitchFamily="18" charset="-127"/>
                  <a:cs typeface="+mn-cs"/>
                </a:endParaRPr>
              </a:p>
            </p:txBody>
          </p:sp>
          <p:sp>
            <p:nvSpPr>
              <p:cNvPr id="381" name="Oval 11">
                <a:extLst>
                  <a:ext uri="{FF2B5EF4-FFF2-40B4-BE49-F238E27FC236}">
                    <a16:creationId xmlns:a16="http://schemas.microsoft.com/office/drawing/2014/main" id="{93B0FCA2-DB48-4B44-A67D-A2D2B9627E4A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 flipV="1">
                <a:off x="2358900" y="3574821"/>
                <a:ext cx="1097081" cy="39065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/>
                  <a:ea typeface="KoPub돋움체 Light" pitchFamily="18" charset="-127"/>
                  <a:cs typeface="+mn-cs"/>
                </a:endParaRPr>
              </a:p>
            </p:txBody>
          </p:sp>
          <p:sp>
            <p:nvSpPr>
              <p:cNvPr id="382" name="Oval 15">
                <a:extLst>
                  <a:ext uri="{FF2B5EF4-FFF2-40B4-BE49-F238E27FC236}">
                    <a16:creationId xmlns:a16="http://schemas.microsoft.com/office/drawing/2014/main" id="{0734788D-F9A3-4675-B259-9F5313E10B5A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6331230" y="3372782"/>
                <a:ext cx="1090613" cy="42974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/>
                  <a:ea typeface="KoPub돋움체 Light" pitchFamily="18" charset="-127"/>
                  <a:cs typeface="+mn-cs"/>
                </a:endParaRPr>
              </a:p>
            </p:txBody>
          </p:sp>
        </p:grpSp>
        <p:sp>
          <p:nvSpPr>
            <p:cNvPr id="346" name="타원 345">
              <a:extLst>
                <a:ext uri="{FF2B5EF4-FFF2-40B4-BE49-F238E27FC236}">
                  <a16:creationId xmlns:a16="http://schemas.microsoft.com/office/drawing/2014/main" id="{33D24624-DDD2-42F4-B04C-555E7A5BF091}"/>
                </a:ext>
              </a:extLst>
            </p:cNvPr>
            <p:cNvSpPr/>
            <p:nvPr/>
          </p:nvSpPr>
          <p:spPr bwMode="auto">
            <a:xfrm>
              <a:off x="6773741" y="2598162"/>
              <a:ext cx="844562" cy="76615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 algn="ctr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49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 w="0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KoPub돋움체 Light"/>
              </a:endParaRPr>
            </a:p>
          </p:txBody>
        </p:sp>
        <p:grpSp>
          <p:nvGrpSpPr>
            <p:cNvPr id="563" name="그룹 562">
              <a:extLst>
                <a:ext uri="{FF2B5EF4-FFF2-40B4-BE49-F238E27FC236}">
                  <a16:creationId xmlns:a16="http://schemas.microsoft.com/office/drawing/2014/main" id="{C8F368CA-717E-4E9E-963C-D64B8C2BEA6F}"/>
                </a:ext>
              </a:extLst>
            </p:cNvPr>
            <p:cNvGrpSpPr/>
            <p:nvPr/>
          </p:nvGrpSpPr>
          <p:grpSpPr>
            <a:xfrm>
              <a:off x="5088248" y="1691342"/>
              <a:ext cx="1877308" cy="938347"/>
              <a:chOff x="7339730" y="1716209"/>
              <a:chExt cx="1877308" cy="938347"/>
            </a:xfrm>
          </p:grpSpPr>
          <p:sp>
            <p:nvSpPr>
              <p:cNvPr id="520" name="직사각형 519">
                <a:extLst>
                  <a:ext uri="{FF2B5EF4-FFF2-40B4-BE49-F238E27FC236}">
                    <a16:creationId xmlns:a16="http://schemas.microsoft.com/office/drawing/2014/main" id="{6919C815-8503-4FDE-8013-0B194A693FF4}"/>
                  </a:ext>
                </a:extLst>
              </p:cNvPr>
              <p:cNvSpPr/>
              <p:nvPr/>
            </p:nvSpPr>
            <p:spPr bwMode="auto">
              <a:xfrm>
                <a:off x="7349167" y="1970545"/>
                <a:ext cx="900000" cy="19832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구매 관리</a:t>
                </a:r>
              </a:p>
            </p:txBody>
          </p:sp>
          <p:sp>
            <p:nvSpPr>
              <p:cNvPr id="521" name="직사각형 520">
                <a:extLst>
                  <a:ext uri="{FF2B5EF4-FFF2-40B4-BE49-F238E27FC236}">
                    <a16:creationId xmlns:a16="http://schemas.microsoft.com/office/drawing/2014/main" id="{4EB1FE0B-47C3-4102-AC90-E6FA991ACE40}"/>
                  </a:ext>
                </a:extLst>
              </p:cNvPr>
              <p:cNvSpPr/>
              <p:nvPr/>
            </p:nvSpPr>
            <p:spPr bwMode="auto">
              <a:xfrm>
                <a:off x="8309855" y="1970545"/>
                <a:ext cx="900000" cy="19832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인사</a:t>
                </a:r>
                <a:r>
                  <a:rPr kumimoji="0" lang="en-US" altLang="ko-KR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/</a:t>
                </a: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급여</a:t>
                </a:r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:a16="http://schemas.microsoft.com/office/drawing/2014/main" id="{D58BF2F4-ACD8-427A-8F18-A01D2C6EC8B2}"/>
                  </a:ext>
                </a:extLst>
              </p:cNvPr>
              <p:cNvSpPr/>
              <p:nvPr/>
            </p:nvSpPr>
            <p:spPr bwMode="auto">
              <a:xfrm>
                <a:off x="7349167" y="2214445"/>
                <a:ext cx="900000" cy="19832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회계 관리</a:t>
                </a:r>
              </a:p>
            </p:txBody>
          </p:sp>
          <p:sp>
            <p:nvSpPr>
              <p:cNvPr id="523" name="직사각형 522">
                <a:extLst>
                  <a:ext uri="{FF2B5EF4-FFF2-40B4-BE49-F238E27FC236}">
                    <a16:creationId xmlns:a16="http://schemas.microsoft.com/office/drawing/2014/main" id="{5C510A87-9E43-4BE7-A080-90E60F813885}"/>
                  </a:ext>
                </a:extLst>
              </p:cNvPr>
              <p:cNvSpPr/>
              <p:nvPr/>
            </p:nvSpPr>
            <p:spPr bwMode="auto">
              <a:xfrm>
                <a:off x="7339730" y="1716209"/>
                <a:ext cx="1877308" cy="226800"/>
              </a:xfrm>
              <a:prstGeom prst="rect">
                <a:avLst/>
              </a:prstGeom>
              <a:solidFill>
                <a:srgbClr val="6F6F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13" tIns="45705" rIns="91413" bIns="45705" rtlCol="0" anchor="ctr"/>
              <a:lstStyle/>
              <a:p>
                <a:pPr marL="0" marR="0" lvl="0" indent="0" algn="ctr" defTabSz="9140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100" b="0" i="0" u="none" strike="noStrike" kern="1200" cap="none" spc="-30" normalizeH="0" baseline="0" noProof="0" dirty="0">
                    <a:ln>
                      <a:solidFill>
                        <a:srgbClr val="FF0000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rPr>
                  <a:t>인사재무회계</a:t>
                </a:r>
              </a:p>
            </p:txBody>
          </p:sp>
          <p:sp>
            <p:nvSpPr>
              <p:cNvPr id="524" name="직사각형 523">
                <a:extLst>
                  <a:ext uri="{FF2B5EF4-FFF2-40B4-BE49-F238E27FC236}">
                    <a16:creationId xmlns:a16="http://schemas.microsoft.com/office/drawing/2014/main" id="{1D83E35C-9AD5-4AC2-A2BE-01CAC80FDA96}"/>
                  </a:ext>
                </a:extLst>
              </p:cNvPr>
              <p:cNvSpPr/>
              <p:nvPr/>
            </p:nvSpPr>
            <p:spPr bwMode="auto">
              <a:xfrm>
                <a:off x="8313418" y="2213020"/>
                <a:ext cx="900000" cy="19832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전자세금계산서</a:t>
                </a:r>
              </a:p>
            </p:txBody>
          </p:sp>
          <p:sp>
            <p:nvSpPr>
              <p:cNvPr id="525" name="직사각형 524">
                <a:extLst>
                  <a:ext uri="{FF2B5EF4-FFF2-40B4-BE49-F238E27FC236}">
                    <a16:creationId xmlns:a16="http://schemas.microsoft.com/office/drawing/2014/main" id="{6DBFA383-0741-4E2E-A835-BE76EB632A0F}"/>
                  </a:ext>
                </a:extLst>
              </p:cNvPr>
              <p:cNvSpPr/>
              <p:nvPr/>
            </p:nvSpPr>
            <p:spPr bwMode="auto">
              <a:xfrm>
                <a:off x="7356288" y="2456232"/>
                <a:ext cx="900000" cy="19832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현장 관리</a:t>
                </a:r>
              </a:p>
            </p:txBody>
          </p:sp>
          <p:sp>
            <p:nvSpPr>
              <p:cNvPr id="526" name="직사각형 525">
                <a:extLst>
                  <a:ext uri="{FF2B5EF4-FFF2-40B4-BE49-F238E27FC236}">
                    <a16:creationId xmlns:a16="http://schemas.microsoft.com/office/drawing/2014/main" id="{FD708264-6C9D-4A48-BB70-EDEA11AA7E69}"/>
                  </a:ext>
                </a:extLst>
              </p:cNvPr>
              <p:cNvSpPr/>
              <p:nvPr/>
            </p:nvSpPr>
            <p:spPr bwMode="auto">
              <a:xfrm>
                <a:off x="8316976" y="2456232"/>
                <a:ext cx="900000" cy="19832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해사 관리</a:t>
                </a:r>
              </a:p>
            </p:txBody>
          </p:sp>
        </p:grpSp>
        <p:grpSp>
          <p:nvGrpSpPr>
            <p:cNvPr id="564" name="그룹 563">
              <a:extLst>
                <a:ext uri="{FF2B5EF4-FFF2-40B4-BE49-F238E27FC236}">
                  <a16:creationId xmlns:a16="http://schemas.microsoft.com/office/drawing/2014/main" id="{27A843D7-C9C8-4595-9DB4-843C5A620139}"/>
                </a:ext>
              </a:extLst>
            </p:cNvPr>
            <p:cNvGrpSpPr/>
            <p:nvPr/>
          </p:nvGrpSpPr>
          <p:grpSpPr>
            <a:xfrm>
              <a:off x="7329760" y="1680604"/>
              <a:ext cx="1877308" cy="938347"/>
              <a:chOff x="7339730" y="1716209"/>
              <a:chExt cx="1877308" cy="938347"/>
            </a:xfrm>
          </p:grpSpPr>
          <p:sp>
            <p:nvSpPr>
              <p:cNvPr id="565" name="직사각형 564">
                <a:extLst>
                  <a:ext uri="{FF2B5EF4-FFF2-40B4-BE49-F238E27FC236}">
                    <a16:creationId xmlns:a16="http://schemas.microsoft.com/office/drawing/2014/main" id="{2CAF9777-26CA-4C96-8938-5049EDC4B4F1}"/>
                  </a:ext>
                </a:extLst>
              </p:cNvPr>
              <p:cNvSpPr/>
              <p:nvPr/>
            </p:nvSpPr>
            <p:spPr bwMode="auto">
              <a:xfrm>
                <a:off x="7349167" y="1970545"/>
                <a:ext cx="900000" cy="19832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무역 관리</a:t>
                </a:r>
              </a:p>
            </p:txBody>
          </p:sp>
          <p:sp>
            <p:nvSpPr>
              <p:cNvPr id="566" name="직사각형 565">
                <a:extLst>
                  <a:ext uri="{FF2B5EF4-FFF2-40B4-BE49-F238E27FC236}">
                    <a16:creationId xmlns:a16="http://schemas.microsoft.com/office/drawing/2014/main" id="{19E10086-3C5B-4796-B392-6572967AE2F7}"/>
                  </a:ext>
                </a:extLst>
              </p:cNvPr>
              <p:cNvSpPr/>
              <p:nvPr/>
            </p:nvSpPr>
            <p:spPr bwMode="auto">
              <a:xfrm>
                <a:off x="8309855" y="1970545"/>
                <a:ext cx="900000" cy="19832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경영 정보</a:t>
                </a:r>
              </a:p>
            </p:txBody>
          </p:sp>
          <p:sp>
            <p:nvSpPr>
              <p:cNvPr id="567" name="직사각형 566">
                <a:extLst>
                  <a:ext uri="{FF2B5EF4-FFF2-40B4-BE49-F238E27FC236}">
                    <a16:creationId xmlns:a16="http://schemas.microsoft.com/office/drawing/2014/main" id="{C615B827-D0A7-49C2-83F4-85FC73052684}"/>
                  </a:ext>
                </a:extLst>
              </p:cNvPr>
              <p:cNvSpPr/>
              <p:nvPr/>
            </p:nvSpPr>
            <p:spPr bwMode="auto">
              <a:xfrm>
                <a:off x="7349167" y="2214445"/>
                <a:ext cx="900000" cy="19832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원가 관리</a:t>
                </a:r>
              </a:p>
            </p:txBody>
          </p:sp>
          <p:sp>
            <p:nvSpPr>
              <p:cNvPr id="568" name="직사각형 567">
                <a:extLst>
                  <a:ext uri="{FF2B5EF4-FFF2-40B4-BE49-F238E27FC236}">
                    <a16:creationId xmlns:a16="http://schemas.microsoft.com/office/drawing/2014/main" id="{23F6783D-C1D4-4A52-92FA-4C4C109CE914}"/>
                  </a:ext>
                </a:extLst>
              </p:cNvPr>
              <p:cNvSpPr/>
              <p:nvPr/>
            </p:nvSpPr>
            <p:spPr bwMode="auto">
              <a:xfrm>
                <a:off x="7339730" y="1716209"/>
                <a:ext cx="1877308" cy="226800"/>
              </a:xfrm>
              <a:prstGeom prst="rect">
                <a:avLst/>
              </a:prstGeom>
              <a:solidFill>
                <a:srgbClr val="6F6F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13" tIns="45705" rIns="91413" bIns="45705" rtlCol="0" anchor="ctr"/>
              <a:lstStyle/>
              <a:p>
                <a:pPr marL="0" marR="0" lvl="0" indent="0" algn="ctr" defTabSz="9140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100" b="0" i="0" u="none" strike="noStrike" kern="1200" cap="none" spc="-30" normalizeH="0" baseline="0" noProof="0" dirty="0">
                    <a:ln>
                      <a:solidFill>
                        <a:srgbClr val="FF0000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rPr>
                  <a:t>경영관리</a:t>
                </a:r>
              </a:p>
            </p:txBody>
          </p:sp>
          <p:sp>
            <p:nvSpPr>
              <p:cNvPr id="569" name="직사각형 568">
                <a:extLst>
                  <a:ext uri="{FF2B5EF4-FFF2-40B4-BE49-F238E27FC236}">
                    <a16:creationId xmlns:a16="http://schemas.microsoft.com/office/drawing/2014/main" id="{43DF162A-D08C-4BE7-B5F6-6827E7DB7A80}"/>
                  </a:ext>
                </a:extLst>
              </p:cNvPr>
              <p:cNvSpPr/>
              <p:nvPr/>
            </p:nvSpPr>
            <p:spPr bwMode="auto">
              <a:xfrm>
                <a:off x="8313418" y="2213020"/>
                <a:ext cx="900000" cy="19832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채권 관리</a:t>
                </a:r>
              </a:p>
            </p:txBody>
          </p:sp>
          <p:sp>
            <p:nvSpPr>
              <p:cNvPr id="570" name="직사각형 569">
                <a:extLst>
                  <a:ext uri="{FF2B5EF4-FFF2-40B4-BE49-F238E27FC236}">
                    <a16:creationId xmlns:a16="http://schemas.microsoft.com/office/drawing/2014/main" id="{91A84A46-E8E7-4F08-962B-D627E5F31DF3}"/>
                  </a:ext>
                </a:extLst>
              </p:cNvPr>
              <p:cNvSpPr/>
              <p:nvPr/>
            </p:nvSpPr>
            <p:spPr bwMode="auto">
              <a:xfrm>
                <a:off x="7356288" y="2456232"/>
                <a:ext cx="900000" cy="19832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예산 관리</a:t>
                </a:r>
              </a:p>
            </p:txBody>
          </p:sp>
          <p:sp>
            <p:nvSpPr>
              <p:cNvPr id="571" name="직사각형 570">
                <a:extLst>
                  <a:ext uri="{FF2B5EF4-FFF2-40B4-BE49-F238E27FC236}">
                    <a16:creationId xmlns:a16="http://schemas.microsoft.com/office/drawing/2014/main" id="{55800AD6-1378-496E-ACEF-E06D0D0CD30E}"/>
                  </a:ext>
                </a:extLst>
              </p:cNvPr>
              <p:cNvSpPr/>
              <p:nvPr/>
            </p:nvSpPr>
            <p:spPr bwMode="auto">
              <a:xfrm>
                <a:off x="8316976" y="2456232"/>
                <a:ext cx="900000" cy="19832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자산 관리</a:t>
                </a:r>
              </a:p>
            </p:txBody>
          </p:sp>
        </p:grpSp>
        <p:grpSp>
          <p:nvGrpSpPr>
            <p:cNvPr id="572" name="그룹 571">
              <a:extLst>
                <a:ext uri="{FF2B5EF4-FFF2-40B4-BE49-F238E27FC236}">
                  <a16:creationId xmlns:a16="http://schemas.microsoft.com/office/drawing/2014/main" id="{3E54406D-FE09-4D45-A973-0784A000927F}"/>
                </a:ext>
              </a:extLst>
            </p:cNvPr>
            <p:cNvGrpSpPr/>
            <p:nvPr/>
          </p:nvGrpSpPr>
          <p:grpSpPr>
            <a:xfrm>
              <a:off x="5086820" y="3262337"/>
              <a:ext cx="1877308" cy="938347"/>
              <a:chOff x="7339730" y="1716209"/>
              <a:chExt cx="1877308" cy="938347"/>
            </a:xfrm>
          </p:grpSpPr>
          <p:sp>
            <p:nvSpPr>
              <p:cNvPr id="573" name="직사각형 572">
                <a:extLst>
                  <a:ext uri="{FF2B5EF4-FFF2-40B4-BE49-F238E27FC236}">
                    <a16:creationId xmlns:a16="http://schemas.microsoft.com/office/drawing/2014/main" id="{B4829ABA-9B2F-4997-B8B4-D41A1345CA23}"/>
                  </a:ext>
                </a:extLst>
              </p:cNvPr>
              <p:cNvSpPr/>
              <p:nvPr/>
            </p:nvSpPr>
            <p:spPr bwMode="auto">
              <a:xfrm>
                <a:off x="7349167" y="1970545"/>
                <a:ext cx="900000" cy="19832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화물관리</a:t>
                </a:r>
                <a:r>
                  <a:rPr kumimoji="0" lang="en-US" altLang="ko-KR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(WMS)</a:t>
                </a:r>
                <a:endParaRPr kumimoji="0" lang="ko-KR" altLang="en-US" sz="1000" b="0" i="0" u="none" strike="noStrike" kern="0" cap="none" spc="-60" normalizeH="0" baseline="0" noProof="0" dirty="0">
                  <a:ln>
                    <a:solidFill>
                      <a:srgbClr val="02A1B2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endParaRPr>
              </a:p>
            </p:txBody>
          </p:sp>
          <p:sp>
            <p:nvSpPr>
              <p:cNvPr id="574" name="직사각형 573">
                <a:extLst>
                  <a:ext uri="{FF2B5EF4-FFF2-40B4-BE49-F238E27FC236}">
                    <a16:creationId xmlns:a16="http://schemas.microsoft.com/office/drawing/2014/main" id="{3610A340-1702-403C-9B3C-9C6378B1A79C}"/>
                  </a:ext>
                </a:extLst>
              </p:cNvPr>
              <p:cNvSpPr/>
              <p:nvPr/>
            </p:nvSpPr>
            <p:spPr bwMode="auto">
              <a:xfrm>
                <a:off x="8309855" y="1970545"/>
                <a:ext cx="900000" cy="19832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장비 관리</a:t>
                </a:r>
              </a:p>
            </p:txBody>
          </p:sp>
          <p:sp>
            <p:nvSpPr>
              <p:cNvPr id="575" name="직사각형 574">
                <a:extLst>
                  <a:ext uri="{FF2B5EF4-FFF2-40B4-BE49-F238E27FC236}">
                    <a16:creationId xmlns:a16="http://schemas.microsoft.com/office/drawing/2014/main" id="{00610896-51F2-43B9-8BD5-300FD470D59B}"/>
                  </a:ext>
                </a:extLst>
              </p:cNvPr>
              <p:cNvSpPr/>
              <p:nvPr/>
            </p:nvSpPr>
            <p:spPr bwMode="auto">
              <a:xfrm>
                <a:off x="7349167" y="2214445"/>
                <a:ext cx="900000" cy="19832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CY </a:t>
                </a: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관리</a:t>
                </a:r>
              </a:p>
            </p:txBody>
          </p:sp>
          <p:sp>
            <p:nvSpPr>
              <p:cNvPr id="576" name="직사각형 575">
                <a:extLst>
                  <a:ext uri="{FF2B5EF4-FFF2-40B4-BE49-F238E27FC236}">
                    <a16:creationId xmlns:a16="http://schemas.microsoft.com/office/drawing/2014/main" id="{A9FB7E33-CC85-41D2-A047-04899D9DC328}"/>
                  </a:ext>
                </a:extLst>
              </p:cNvPr>
              <p:cNvSpPr/>
              <p:nvPr/>
            </p:nvSpPr>
            <p:spPr bwMode="auto">
              <a:xfrm>
                <a:off x="7339730" y="1716209"/>
                <a:ext cx="1877308" cy="226800"/>
              </a:xfrm>
              <a:prstGeom prst="rect">
                <a:avLst/>
              </a:prstGeom>
              <a:solidFill>
                <a:srgbClr val="6F6F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13" tIns="45705" rIns="91413" bIns="45705" rtlCol="0" anchor="ctr"/>
              <a:lstStyle/>
              <a:p>
                <a:pPr marL="0" marR="0" lvl="0" indent="0" algn="ctr" defTabSz="9140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100" b="0" i="0" u="none" strike="noStrike" kern="1200" cap="none" spc="-30" normalizeH="0" baseline="0" noProof="0" dirty="0">
                    <a:ln>
                      <a:solidFill>
                        <a:srgbClr val="FF0000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rPr>
                  <a:t>물류운영</a:t>
                </a:r>
              </a:p>
            </p:txBody>
          </p:sp>
          <p:sp>
            <p:nvSpPr>
              <p:cNvPr id="577" name="직사각형 576">
                <a:extLst>
                  <a:ext uri="{FF2B5EF4-FFF2-40B4-BE49-F238E27FC236}">
                    <a16:creationId xmlns:a16="http://schemas.microsoft.com/office/drawing/2014/main" id="{98E4186A-1968-468D-B183-60E99EB7D709}"/>
                  </a:ext>
                </a:extLst>
              </p:cNvPr>
              <p:cNvSpPr/>
              <p:nvPr/>
            </p:nvSpPr>
            <p:spPr bwMode="auto">
              <a:xfrm>
                <a:off x="8313418" y="2213020"/>
                <a:ext cx="900000" cy="19832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항만 하역</a:t>
                </a:r>
              </a:p>
            </p:txBody>
          </p:sp>
          <p:sp>
            <p:nvSpPr>
              <p:cNvPr id="578" name="직사각형 577">
                <a:extLst>
                  <a:ext uri="{FF2B5EF4-FFF2-40B4-BE49-F238E27FC236}">
                    <a16:creationId xmlns:a16="http://schemas.microsoft.com/office/drawing/2014/main" id="{A2427073-3804-4015-A419-AD38B44CA0BD}"/>
                  </a:ext>
                </a:extLst>
              </p:cNvPr>
              <p:cNvSpPr/>
              <p:nvPr/>
            </p:nvSpPr>
            <p:spPr bwMode="auto">
              <a:xfrm>
                <a:off x="7356288" y="2456232"/>
                <a:ext cx="900000" cy="19832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노임 관리</a:t>
                </a:r>
              </a:p>
            </p:txBody>
          </p:sp>
          <p:sp>
            <p:nvSpPr>
              <p:cNvPr id="579" name="직사각형 578">
                <a:extLst>
                  <a:ext uri="{FF2B5EF4-FFF2-40B4-BE49-F238E27FC236}">
                    <a16:creationId xmlns:a16="http://schemas.microsoft.com/office/drawing/2014/main" id="{647C0F33-114C-43B8-8389-B2F5686BDD89}"/>
                  </a:ext>
                </a:extLst>
              </p:cNvPr>
              <p:cNvSpPr/>
              <p:nvPr/>
            </p:nvSpPr>
            <p:spPr bwMode="auto">
              <a:xfrm>
                <a:off x="8316976" y="2456232"/>
                <a:ext cx="900000" cy="19832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EDI </a:t>
                </a: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관리</a:t>
                </a:r>
              </a:p>
            </p:txBody>
          </p:sp>
        </p:grpSp>
        <p:grpSp>
          <p:nvGrpSpPr>
            <p:cNvPr id="580" name="그룹 579">
              <a:extLst>
                <a:ext uri="{FF2B5EF4-FFF2-40B4-BE49-F238E27FC236}">
                  <a16:creationId xmlns:a16="http://schemas.microsoft.com/office/drawing/2014/main" id="{55F352B7-3E10-45FD-ABA2-295C42316591}"/>
                </a:ext>
              </a:extLst>
            </p:cNvPr>
            <p:cNvGrpSpPr/>
            <p:nvPr/>
          </p:nvGrpSpPr>
          <p:grpSpPr>
            <a:xfrm>
              <a:off x="7328332" y="3268695"/>
              <a:ext cx="1885794" cy="947659"/>
              <a:chOff x="7339730" y="1716209"/>
              <a:chExt cx="1885794" cy="947659"/>
            </a:xfrm>
          </p:grpSpPr>
          <p:sp>
            <p:nvSpPr>
              <p:cNvPr id="581" name="직사각형 580">
                <a:extLst>
                  <a:ext uri="{FF2B5EF4-FFF2-40B4-BE49-F238E27FC236}">
                    <a16:creationId xmlns:a16="http://schemas.microsoft.com/office/drawing/2014/main" id="{BFC7831E-3EC1-485D-AEB4-D52A56F4F3A7}"/>
                  </a:ext>
                </a:extLst>
              </p:cNvPr>
              <p:cNvSpPr/>
              <p:nvPr/>
            </p:nvSpPr>
            <p:spPr bwMode="auto">
              <a:xfrm>
                <a:off x="7349166" y="1970544"/>
                <a:ext cx="1869237" cy="207637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홈페이지 운영</a:t>
                </a:r>
              </a:p>
            </p:txBody>
          </p:sp>
          <p:sp>
            <p:nvSpPr>
              <p:cNvPr id="583" name="직사각형 582">
                <a:extLst>
                  <a:ext uri="{FF2B5EF4-FFF2-40B4-BE49-F238E27FC236}">
                    <a16:creationId xmlns:a16="http://schemas.microsoft.com/office/drawing/2014/main" id="{7865664D-8DB5-4AFC-B161-3E40FF87A2FD}"/>
                  </a:ext>
                </a:extLst>
              </p:cNvPr>
              <p:cNvSpPr/>
              <p:nvPr/>
            </p:nvSpPr>
            <p:spPr bwMode="auto">
              <a:xfrm>
                <a:off x="7349166" y="2214444"/>
                <a:ext cx="1869237" cy="207637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종합물류정보시스템 운영</a:t>
                </a:r>
              </a:p>
            </p:txBody>
          </p:sp>
          <p:sp>
            <p:nvSpPr>
              <p:cNvPr id="584" name="직사각형 583">
                <a:extLst>
                  <a:ext uri="{FF2B5EF4-FFF2-40B4-BE49-F238E27FC236}">
                    <a16:creationId xmlns:a16="http://schemas.microsoft.com/office/drawing/2014/main" id="{DE03C6ED-385B-4EFD-8D42-4B4ACCAE919B}"/>
                  </a:ext>
                </a:extLst>
              </p:cNvPr>
              <p:cNvSpPr/>
              <p:nvPr/>
            </p:nvSpPr>
            <p:spPr bwMode="auto">
              <a:xfrm>
                <a:off x="7339730" y="1716209"/>
                <a:ext cx="1877308" cy="226800"/>
              </a:xfrm>
              <a:prstGeom prst="rect">
                <a:avLst/>
              </a:prstGeom>
              <a:solidFill>
                <a:srgbClr val="6F6F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13" tIns="45705" rIns="91413" bIns="45705" rtlCol="0" anchor="ctr"/>
              <a:lstStyle/>
              <a:p>
                <a:pPr marL="0" marR="0" lvl="0" indent="0" algn="ctr" defTabSz="9140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100" b="0" i="0" u="none" strike="noStrike" kern="1200" cap="none" spc="-30" normalizeH="0" baseline="0" noProof="0" dirty="0">
                    <a:ln>
                      <a:solidFill>
                        <a:srgbClr val="FF0000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rPr>
                  <a:t>대외 연계</a:t>
                </a:r>
              </a:p>
            </p:txBody>
          </p:sp>
          <p:sp>
            <p:nvSpPr>
              <p:cNvPr id="586" name="직사각형 585">
                <a:extLst>
                  <a:ext uri="{FF2B5EF4-FFF2-40B4-BE49-F238E27FC236}">
                    <a16:creationId xmlns:a16="http://schemas.microsoft.com/office/drawing/2014/main" id="{48624B62-7FEB-47A3-B07F-9953E5FFC839}"/>
                  </a:ext>
                </a:extLst>
              </p:cNvPr>
              <p:cNvSpPr/>
              <p:nvPr/>
            </p:nvSpPr>
            <p:spPr bwMode="auto">
              <a:xfrm>
                <a:off x="7356287" y="2456231"/>
                <a:ext cx="1869237" cy="207637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웹정보시스템 운영</a:t>
                </a:r>
              </a:p>
            </p:txBody>
          </p:sp>
        </p:grpSp>
        <p:grpSp>
          <p:nvGrpSpPr>
            <p:cNvPr id="600" name="그룹 599">
              <a:extLst>
                <a:ext uri="{FF2B5EF4-FFF2-40B4-BE49-F238E27FC236}">
                  <a16:creationId xmlns:a16="http://schemas.microsoft.com/office/drawing/2014/main" id="{995BFB08-03A8-48A4-B268-7C84A6AC3156}"/>
                </a:ext>
              </a:extLst>
            </p:cNvPr>
            <p:cNvGrpSpPr/>
            <p:nvPr/>
          </p:nvGrpSpPr>
          <p:grpSpPr>
            <a:xfrm>
              <a:off x="5578679" y="4835913"/>
              <a:ext cx="1184144" cy="1113218"/>
              <a:chOff x="6460048" y="5256933"/>
              <a:chExt cx="1353023" cy="722912"/>
            </a:xfrm>
            <a:gradFill flip="none" rotWithShape="1">
              <a:gsLst>
                <a:gs pos="0">
                  <a:srgbClr val="EFF0F1">
                    <a:shade val="30000"/>
                    <a:satMod val="115000"/>
                  </a:srgbClr>
                </a:gs>
                <a:gs pos="50000">
                  <a:srgbClr val="EFF0F1">
                    <a:shade val="67500"/>
                    <a:satMod val="115000"/>
                  </a:srgbClr>
                </a:gs>
                <a:gs pos="100000">
                  <a:srgbClr val="EFF0F1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grpSpPr>
          <p:sp>
            <p:nvSpPr>
              <p:cNvPr id="588" name="순서도: 자기 디스크 587">
                <a:extLst>
                  <a:ext uri="{FF2B5EF4-FFF2-40B4-BE49-F238E27FC236}">
                    <a16:creationId xmlns:a16="http://schemas.microsoft.com/office/drawing/2014/main" id="{3B351436-C40A-4D7B-9B0B-D76AE0A67A39}"/>
                  </a:ext>
                </a:extLst>
              </p:cNvPr>
              <p:cNvSpPr/>
              <p:nvPr/>
            </p:nvSpPr>
            <p:spPr>
              <a:xfrm>
                <a:off x="6460048" y="5256933"/>
                <a:ext cx="1353023" cy="722912"/>
              </a:xfrm>
              <a:prstGeom prst="flowChartMagneticDisk">
                <a:avLst/>
              </a:prstGeom>
              <a:grp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0" rtlCol="0" anchor="t"/>
              <a:lstStyle/>
              <a:p>
                <a:pPr marL="88900" marR="0" lvl="1" indent="-8890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1200" b="0" i="0" u="none" strike="noStrike" kern="1200" cap="none" spc="0" normalizeH="0" baseline="0" noProof="0" dirty="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  <p:sp>
            <p:nvSpPr>
              <p:cNvPr id="589" name="Rectangle 12">
                <a:extLst>
                  <a:ext uri="{FF2B5EF4-FFF2-40B4-BE49-F238E27FC236}">
                    <a16:creationId xmlns:a16="http://schemas.microsoft.com/office/drawing/2014/main" id="{7730C2DE-75C6-4506-B23F-F77603BF5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0980" y="5580610"/>
                <a:ext cx="596994" cy="2722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marL="0" marR="0" lvl="0" indent="0" algn="ctr" defTabSz="41993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0" i="0" u="none" strike="noStrike" kern="1200" cap="none" spc="-30" normalizeH="0" baseline="0" noProof="0" dirty="0" err="1">
                    <a:ln>
                      <a:solidFill>
                        <a:srgbClr val="BBE0E3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기간계</a:t>
                </a:r>
                <a:r>
                  <a:rPr kumimoji="0" lang="ko-KR" altLang="en-US" sz="1050" b="0" i="0" u="none" strike="noStrike" kern="1200" cap="none" spc="-30" normalizeH="0" baseline="0" noProof="0" dirty="0">
                    <a:ln>
                      <a:solidFill>
                        <a:srgbClr val="BBE0E3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 </a:t>
                </a:r>
                <a:endParaRPr kumimoji="0" lang="en-US" altLang="ko-KR" sz="1050" b="0" i="0" u="none" strike="noStrike" kern="1200" cap="none" spc="-30" normalizeH="0" baseline="0" noProof="0" dirty="0">
                  <a:ln>
                    <a:solidFill>
                      <a:srgbClr val="BBE0E3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endParaRPr>
              </a:p>
              <a:p>
                <a:pPr marL="0" marR="0" lvl="0" indent="0" algn="ctr" defTabSz="41993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0" i="0" u="none" strike="noStrike" kern="1200" cap="none" spc="-30" normalizeH="0" baseline="0" noProof="0" dirty="0">
                    <a:ln>
                      <a:solidFill>
                        <a:srgbClr val="BBE0E3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통합</a:t>
                </a:r>
                <a:r>
                  <a:rPr kumimoji="0" lang="en-US" altLang="ko-KR" sz="1050" b="0" i="0" u="none" strike="noStrike" kern="1200" cap="none" spc="-30" normalizeH="0" baseline="0" noProof="0" dirty="0">
                    <a:ln>
                      <a:solidFill>
                        <a:srgbClr val="BBE0E3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DB</a:t>
                </a:r>
              </a:p>
              <a:p>
                <a:pPr marL="0" marR="0" lvl="0" indent="0" algn="ctr" defTabSz="41993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-30" normalizeH="0" baseline="0" noProof="0" dirty="0">
                    <a:ln>
                      <a:solidFill>
                        <a:srgbClr val="BBE0E3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(Oracle 9i)</a:t>
                </a:r>
              </a:p>
            </p:txBody>
          </p:sp>
        </p:grpSp>
        <p:sp>
          <p:nvSpPr>
            <p:cNvPr id="593" name="Rectangle 12">
              <a:extLst>
                <a:ext uri="{FF2B5EF4-FFF2-40B4-BE49-F238E27FC236}">
                  <a16:creationId xmlns:a16="http://schemas.microsoft.com/office/drawing/2014/main" id="{807246EE-CEFE-4075-B28D-D06A8F85A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0102" y="2750002"/>
              <a:ext cx="597920" cy="446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41993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-30" normalizeH="0" baseline="0" noProof="0" dirty="0">
                  <a:ln>
                    <a:solidFill>
                      <a:srgbClr val="BBE0E3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18</a:t>
              </a:r>
              <a:r>
                <a:rPr kumimoji="0" lang="ko-KR" altLang="en-US" sz="1100" b="0" i="0" u="none" strike="noStrike" kern="1200" cap="none" spc="-30" normalizeH="0" baseline="0" noProof="0" dirty="0">
                  <a:ln>
                    <a:solidFill>
                      <a:srgbClr val="BBE0E3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개</a:t>
              </a:r>
              <a:endParaRPr kumimoji="0" lang="en-US" altLang="ko-KR" sz="1100" b="0" i="0" u="none" strike="noStrike" kern="1200" cap="none" spc="-30" normalizeH="0" baseline="0" noProof="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endParaRPr>
            </a:p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-30" normalizeH="0" baseline="0" noProof="0" dirty="0">
                  <a:ln>
                    <a:solidFill>
                      <a:srgbClr val="BBE0E3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서브시스템</a:t>
              </a:r>
              <a:endParaRPr kumimoji="0" lang="en-US" altLang="ko-KR" sz="1100" b="0" i="0" u="none" strike="noStrike" kern="1200" cap="none" spc="-30" normalizeH="0" baseline="0" noProof="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endParaRPr>
            </a:p>
            <a:p>
              <a:pPr marL="0" marR="0" lvl="0" indent="0" algn="ctr" defTabSz="41993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-30" normalizeH="0" baseline="0" noProof="0" dirty="0">
                  <a:ln>
                    <a:solidFill>
                      <a:srgbClr val="BBE0E3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(1,000</a:t>
              </a:r>
              <a:r>
                <a:rPr kumimoji="0" lang="ko-KR" altLang="en-US" sz="900" b="0" i="0" u="none" strike="noStrike" kern="1200" cap="none" spc="-30" normalizeH="0" baseline="0" noProof="0" dirty="0">
                  <a:ln>
                    <a:solidFill>
                      <a:srgbClr val="BBE0E3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여본</a:t>
              </a:r>
              <a:r>
                <a:rPr kumimoji="0" lang="en-US" altLang="ko-KR" sz="900" b="0" i="0" u="none" strike="noStrike" kern="1200" cap="none" spc="-30" normalizeH="0" baseline="0" noProof="0" dirty="0">
                  <a:ln>
                    <a:solidFill>
                      <a:srgbClr val="BBE0E3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)</a:t>
              </a:r>
            </a:p>
          </p:txBody>
        </p:sp>
        <p:grpSp>
          <p:nvGrpSpPr>
            <p:cNvPr id="657" name="그룹 656">
              <a:extLst>
                <a:ext uri="{FF2B5EF4-FFF2-40B4-BE49-F238E27FC236}">
                  <a16:creationId xmlns:a16="http://schemas.microsoft.com/office/drawing/2014/main" id="{7535D02C-B959-44E5-895B-C857D509C9D0}"/>
                </a:ext>
              </a:extLst>
            </p:cNvPr>
            <p:cNvGrpSpPr/>
            <p:nvPr/>
          </p:nvGrpSpPr>
          <p:grpSpPr>
            <a:xfrm>
              <a:off x="6615587" y="4611455"/>
              <a:ext cx="1177196" cy="1475794"/>
              <a:chOff x="7093132" y="4611455"/>
              <a:chExt cx="1177196" cy="1475794"/>
            </a:xfrm>
          </p:grpSpPr>
          <p:sp>
            <p:nvSpPr>
              <p:cNvPr id="608" name="오른쪽 중괄호 607">
                <a:extLst>
                  <a:ext uri="{FF2B5EF4-FFF2-40B4-BE49-F238E27FC236}">
                    <a16:creationId xmlns:a16="http://schemas.microsoft.com/office/drawing/2014/main" id="{A23F1E99-B68A-4356-9ED5-6C640EF64C56}"/>
                  </a:ext>
                </a:extLst>
              </p:cNvPr>
              <p:cNvSpPr/>
              <p:nvPr/>
            </p:nvSpPr>
            <p:spPr bwMode="auto">
              <a:xfrm>
                <a:off x="7818958" y="4611455"/>
                <a:ext cx="127453" cy="1426454"/>
              </a:xfrm>
              <a:prstGeom prst="rightBrace">
                <a:avLst>
                  <a:gd name="adj1" fmla="val 50982"/>
                  <a:gd name="adj2" fmla="val 50000"/>
                </a:avLst>
              </a:prstGeom>
              <a:noFill/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  <a:extLst/>
            </p:spPr>
            <p:txBody>
              <a:bodyPr lIns="91436" tIns="45719" rIns="91436" bIns="45719" rtlCol="0" anchor="ctr"/>
              <a:lstStyle/>
              <a:p>
                <a:pPr marL="0" marR="0" lvl="0" indent="0" algn="ctr" defTabSz="91453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1200" cap="none" spc="-3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endParaRPr>
              </a:p>
            </p:txBody>
          </p:sp>
          <p:grpSp>
            <p:nvGrpSpPr>
              <p:cNvPr id="640" name="그룹 639">
                <a:extLst>
                  <a:ext uri="{FF2B5EF4-FFF2-40B4-BE49-F238E27FC236}">
                    <a16:creationId xmlns:a16="http://schemas.microsoft.com/office/drawing/2014/main" id="{9FF9B21B-8E6E-4EA2-B8C0-C072B913ACCC}"/>
                  </a:ext>
                </a:extLst>
              </p:cNvPr>
              <p:cNvGrpSpPr/>
              <p:nvPr/>
            </p:nvGrpSpPr>
            <p:grpSpPr>
              <a:xfrm>
                <a:off x="7989277" y="4684147"/>
                <a:ext cx="281051" cy="1310187"/>
                <a:chOff x="7544890" y="4752515"/>
                <a:chExt cx="281051" cy="1310187"/>
              </a:xfrm>
            </p:grpSpPr>
            <p:grpSp>
              <p:nvGrpSpPr>
                <p:cNvPr id="633" name="그룹 632">
                  <a:extLst>
                    <a:ext uri="{FF2B5EF4-FFF2-40B4-BE49-F238E27FC236}">
                      <a16:creationId xmlns:a16="http://schemas.microsoft.com/office/drawing/2014/main" id="{D87F3ABB-8F52-4D79-850D-C50AEB4037BB}"/>
                    </a:ext>
                  </a:extLst>
                </p:cNvPr>
                <p:cNvGrpSpPr/>
                <p:nvPr/>
              </p:nvGrpSpPr>
              <p:grpSpPr>
                <a:xfrm>
                  <a:off x="7555996" y="4752515"/>
                  <a:ext cx="269945" cy="1310187"/>
                  <a:chOff x="8013118" y="2344632"/>
                  <a:chExt cx="360000" cy="3577006"/>
                </a:xfrm>
              </p:grpSpPr>
              <p:sp>
                <p:nvSpPr>
                  <p:cNvPr id="631" name="직사각형 630">
                    <a:extLst>
                      <a:ext uri="{FF2B5EF4-FFF2-40B4-BE49-F238E27FC236}">
                        <a16:creationId xmlns:a16="http://schemas.microsoft.com/office/drawing/2014/main" id="{6AF4205A-D647-4832-91C8-0F6664560F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13118" y="2344632"/>
                    <a:ext cx="360000" cy="113923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noFill/>
                    <a:miter lim="800000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0" marR="0" lvl="0" indent="0" algn="ctr" defTabSz="95079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300" b="0" i="0" u="none" strike="noStrike" kern="1200" cap="none" spc="0" normalizeH="0" baseline="0" noProof="0" dirty="0">
                      <a:ln>
                        <a:solidFill>
                          <a:srgbClr val="FF0000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endParaRPr>
                  </a:p>
                </p:txBody>
              </p:sp>
              <p:sp>
                <p:nvSpPr>
                  <p:cNvPr id="632" name="직사각형 631">
                    <a:extLst>
                      <a:ext uri="{FF2B5EF4-FFF2-40B4-BE49-F238E27FC236}">
                        <a16:creationId xmlns:a16="http://schemas.microsoft.com/office/drawing/2014/main" id="{0E098CC8-C702-41D1-B485-F9E2D17013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13118" y="3367215"/>
                    <a:ext cx="360000" cy="2554423"/>
                  </a:xfrm>
                  <a:prstGeom prst="rect">
                    <a:avLst/>
                  </a:prstGeom>
                  <a:solidFill>
                    <a:srgbClr val="BDCEF9"/>
                  </a:solidFill>
                  <a:ln w="3175">
                    <a:noFill/>
                  </a:ln>
                  <a:effectLst>
                    <a:outerShdw dist="38100" algn="ctr" rotWithShape="0">
                      <a:schemeClr val="bg1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567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1200" cap="none" spc="0" normalizeH="0" baseline="0" noProof="0" dirty="0">
                      <a:ln>
                        <a:solidFill>
                          <a:srgbClr val="CA2277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endParaRPr>
                  </a:p>
                </p:txBody>
              </p:sp>
            </p:grpSp>
            <p:sp>
              <p:nvSpPr>
                <p:cNvPr id="636" name="TextBox 635">
                  <a:extLst>
                    <a:ext uri="{FF2B5EF4-FFF2-40B4-BE49-F238E27FC236}">
                      <a16:creationId xmlns:a16="http://schemas.microsoft.com/office/drawing/2014/main" id="{0D1C6746-FC31-4C16-A361-A59A08AC9677}"/>
                    </a:ext>
                  </a:extLst>
                </p:cNvPr>
                <p:cNvSpPr txBox="1"/>
                <p:nvPr/>
              </p:nvSpPr>
              <p:spPr>
                <a:xfrm>
                  <a:off x="7591374" y="4801292"/>
                  <a:ext cx="194284" cy="27699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ctr" latinLnBrk="0">
                    <a:defRPr sz="900" spc="-30">
                      <a:ln>
                        <a:solidFill>
                          <a:srgbClr val="FF3300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현대하모니 M" panose="02020603020101020101" pitchFamily="18" charset="-127"/>
                      <a:ea typeface="현대하모니 M" panose="02020603020101020101" pitchFamily="18" charset="-127"/>
                    </a:defRPr>
                  </a:lvl1pPr>
                </a:lstStyle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900" b="0" i="0" u="none" strike="noStrike" kern="1200" cap="none" spc="-30" normalizeH="0" baseline="0" noProof="0" dirty="0">
                      <a:ln>
                        <a:solidFill>
                          <a:srgbClr val="FF3300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연계</a:t>
                  </a:r>
                  <a:endParaRPr kumimoji="0" lang="en-US" altLang="ko-KR" sz="900" b="0" i="0" u="none" strike="noStrike" kern="1200" cap="none" spc="-30" normalizeH="0" baseline="0" noProof="0" dirty="0">
                    <a:ln>
                      <a:solidFill>
                        <a:srgbClr val="FF3300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endParaRPr>
                </a:p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900" b="0" i="0" u="none" strike="noStrike" kern="1200" cap="none" spc="-30" normalizeH="0" baseline="0" noProof="0" dirty="0">
                      <a:ln>
                        <a:solidFill>
                          <a:srgbClr val="FF3300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채널</a:t>
                  </a:r>
                </a:p>
              </p:txBody>
            </p:sp>
            <p:sp>
              <p:nvSpPr>
                <p:cNvPr id="637" name="TextBox 636">
                  <a:extLst>
                    <a:ext uri="{FF2B5EF4-FFF2-40B4-BE49-F238E27FC236}">
                      <a16:creationId xmlns:a16="http://schemas.microsoft.com/office/drawing/2014/main" id="{F3DB1CE8-5DA2-4361-8E76-EC042F91D771}"/>
                    </a:ext>
                  </a:extLst>
                </p:cNvPr>
                <p:cNvSpPr txBox="1"/>
                <p:nvPr/>
              </p:nvSpPr>
              <p:spPr>
                <a:xfrm>
                  <a:off x="7544890" y="5200750"/>
                  <a:ext cx="269946" cy="27699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ctr" latinLnBrk="0">
                    <a:defRPr sz="900" spc="-30">
                      <a:ln>
                        <a:solidFill>
                          <a:srgbClr val="FF3300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현대하모니 M" panose="02020603020101020101" pitchFamily="18" charset="-127"/>
                      <a:ea typeface="현대하모니 M" panose="02020603020101020101" pitchFamily="18" charset="-127"/>
                    </a:defRPr>
                  </a:lvl1pPr>
                </a:lstStyle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900" b="0" i="0" u="none" strike="noStrike" kern="1200" cap="none" spc="-30" normalizeH="0" baseline="0" noProof="0" dirty="0">
                      <a:ln>
                        <a:solidFill>
                          <a:srgbClr val="FF3300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Open</a:t>
                  </a:r>
                </a:p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900" b="0" i="0" u="none" strike="noStrike" kern="1200" cap="none" spc="-30" normalizeH="0" baseline="0" noProof="0" dirty="0">
                      <a:ln>
                        <a:solidFill>
                          <a:srgbClr val="FF3300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API</a:t>
                  </a:r>
                  <a:endParaRPr kumimoji="0" lang="ko-KR" altLang="en-US" sz="900" b="0" i="0" u="none" strike="noStrike" kern="1200" cap="none" spc="-30" normalizeH="0" baseline="0" noProof="0" dirty="0">
                    <a:ln>
                      <a:solidFill>
                        <a:srgbClr val="FF3300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638" name="TextBox 637">
                  <a:extLst>
                    <a:ext uri="{FF2B5EF4-FFF2-40B4-BE49-F238E27FC236}">
                      <a16:creationId xmlns:a16="http://schemas.microsoft.com/office/drawing/2014/main" id="{3628AFCE-DBDA-4850-9A62-313E17E60373}"/>
                    </a:ext>
                  </a:extLst>
                </p:cNvPr>
                <p:cNvSpPr txBox="1"/>
                <p:nvPr/>
              </p:nvSpPr>
              <p:spPr>
                <a:xfrm>
                  <a:off x="7603786" y="5610408"/>
                  <a:ext cx="166392" cy="13849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ctr" latinLnBrk="0">
                    <a:defRPr sz="900" spc="-30">
                      <a:ln>
                        <a:solidFill>
                          <a:srgbClr val="FF3300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현대하모니 M" panose="02020603020101020101" pitchFamily="18" charset="-127"/>
                      <a:ea typeface="현대하모니 M" panose="02020603020101020101" pitchFamily="18" charset="-127"/>
                    </a:defRPr>
                  </a:lvl1pPr>
                </a:lstStyle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900" b="0" i="0" u="none" strike="noStrike" kern="1200" cap="none" spc="-30" normalizeH="0" baseline="0" noProof="0" dirty="0">
                      <a:ln>
                        <a:solidFill>
                          <a:srgbClr val="FF3300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EDI</a:t>
                  </a:r>
                  <a:endParaRPr kumimoji="0" lang="ko-KR" altLang="en-US" sz="900" b="0" i="0" u="none" strike="noStrike" kern="1200" cap="none" spc="-30" normalizeH="0" baseline="0" noProof="0" dirty="0">
                    <a:ln>
                      <a:solidFill>
                        <a:srgbClr val="FF3300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639" name="TextBox 638">
                  <a:extLst>
                    <a:ext uri="{FF2B5EF4-FFF2-40B4-BE49-F238E27FC236}">
                      <a16:creationId xmlns:a16="http://schemas.microsoft.com/office/drawing/2014/main" id="{419A9233-67B0-4EAE-9511-D4279DC581C1}"/>
                    </a:ext>
                  </a:extLst>
                </p:cNvPr>
                <p:cNvSpPr txBox="1"/>
                <p:nvPr/>
              </p:nvSpPr>
              <p:spPr>
                <a:xfrm>
                  <a:off x="7573507" y="5792702"/>
                  <a:ext cx="224099" cy="21544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ctr" latinLnBrk="0">
                    <a:defRPr sz="900" spc="-30">
                      <a:ln>
                        <a:solidFill>
                          <a:srgbClr val="FF3300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현대하모니 M" panose="02020603020101020101" pitchFamily="18" charset="-127"/>
                      <a:ea typeface="현대하모니 M" panose="02020603020101020101" pitchFamily="18" charset="-127"/>
                    </a:defRPr>
                  </a:lvl1pPr>
                </a:lstStyle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700" b="0" i="0" u="none" strike="noStrike" kern="1200" cap="none" spc="-30" normalizeH="0" baseline="0" noProof="0" dirty="0">
                      <a:ln>
                        <a:solidFill>
                          <a:srgbClr val="FF3300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웹</a:t>
                  </a:r>
                  <a:endParaRPr kumimoji="0" lang="en-US" altLang="ko-KR" sz="700" b="0" i="0" u="none" strike="noStrike" kern="1200" cap="none" spc="-30" normalizeH="0" baseline="0" noProof="0" dirty="0">
                    <a:ln>
                      <a:solidFill>
                        <a:srgbClr val="FF3300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endParaRPr>
                </a:p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700" b="0" i="0" u="none" strike="noStrike" kern="1200" cap="none" spc="-30" normalizeH="0" baseline="0" noProof="0" dirty="0">
                      <a:ln>
                        <a:solidFill>
                          <a:srgbClr val="FF3300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서비스</a:t>
                  </a:r>
                </a:p>
              </p:txBody>
            </p:sp>
          </p:grpSp>
          <p:sp>
            <p:nvSpPr>
              <p:cNvPr id="655" name="AutoShape 43">
                <a:extLst>
                  <a:ext uri="{FF2B5EF4-FFF2-40B4-BE49-F238E27FC236}">
                    <a16:creationId xmlns:a16="http://schemas.microsoft.com/office/drawing/2014/main" id="{87EFB09E-AFFF-4D15-9CB1-8FF566A27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3132" y="4635570"/>
                <a:ext cx="858934" cy="1451679"/>
              </a:xfrm>
              <a:prstGeom prst="rect">
                <a:avLst/>
              </a:prstGeom>
            </p:spPr>
            <p:txBody>
              <a:bodyPr wrap="square" lIns="7200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marL="93663" marR="0" lvl="1" indent="-93663" algn="l" defTabSz="914277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80000"/>
                  <a:buFont typeface="Arial" pitchFamily="34" charset="0"/>
                  <a:buChar char="•"/>
                  <a:tabLst>
                    <a:tab pos="490904" algn="l"/>
                    <a:tab pos="981811" algn="l"/>
                    <a:tab pos="1475765" algn="l"/>
                    <a:tab pos="1966671" algn="l"/>
                    <a:tab pos="2457577" algn="l"/>
                    <a:tab pos="2950008" algn="l"/>
                    <a:tab pos="3440912" algn="l"/>
                    <a:tab pos="3933341" algn="l"/>
                    <a:tab pos="4425772" algn="l"/>
                    <a:tab pos="4916678" algn="l"/>
                    <a:tab pos="5409106" algn="l"/>
                    <a:tab pos="6392443" algn="l"/>
                    <a:tab pos="6884873" algn="l"/>
                    <a:tab pos="7375777" algn="l"/>
                    <a:tab pos="7866683" algn="l"/>
                    <a:tab pos="8359114" algn="l"/>
                    <a:tab pos="8851543" algn="l"/>
                    <a:tab pos="9342448" algn="l"/>
                    <a:tab pos="9834879" algn="l"/>
                    <a:tab pos="10325785" algn="l"/>
                    <a:tab pos="10818215" algn="l"/>
                    <a:tab pos="11310645" algn="l"/>
                    <a:tab pos="11801550" algn="l"/>
                    <a:tab pos="12293979" algn="l"/>
                    <a:tab pos="12784885" algn="l"/>
                    <a:tab pos="13275790" algn="l"/>
                    <a:tab pos="13769745" algn="l"/>
                    <a:tab pos="14260650" algn="l"/>
                    <a:tab pos="14751557" algn="l"/>
                    <a:tab pos="15243987" algn="l"/>
                    <a:tab pos="15734892" algn="l"/>
                  </a:tabLst>
                  <a:defRPr/>
                </a:pPr>
                <a:r>
                  <a:rPr kumimoji="1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스케쥴</a:t>
                </a:r>
                <a:endPara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endParaRPr>
              </a:p>
              <a:p>
                <a:pPr marL="93663" marR="0" lvl="1" indent="-93663" algn="l" defTabSz="914277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80000"/>
                  <a:buFont typeface="Arial" pitchFamily="34" charset="0"/>
                  <a:buChar char="•"/>
                  <a:tabLst>
                    <a:tab pos="490904" algn="l"/>
                    <a:tab pos="981811" algn="l"/>
                    <a:tab pos="1475765" algn="l"/>
                    <a:tab pos="1966671" algn="l"/>
                    <a:tab pos="2457577" algn="l"/>
                    <a:tab pos="2950008" algn="l"/>
                    <a:tab pos="3440912" algn="l"/>
                    <a:tab pos="3933341" algn="l"/>
                    <a:tab pos="4425772" algn="l"/>
                    <a:tab pos="4916678" algn="l"/>
                    <a:tab pos="5409106" algn="l"/>
                    <a:tab pos="6392443" algn="l"/>
                    <a:tab pos="6884873" algn="l"/>
                    <a:tab pos="7375777" algn="l"/>
                    <a:tab pos="7866683" algn="l"/>
                    <a:tab pos="8359114" algn="l"/>
                    <a:tab pos="8851543" algn="l"/>
                    <a:tab pos="9342448" algn="l"/>
                    <a:tab pos="9834879" algn="l"/>
                    <a:tab pos="10325785" algn="l"/>
                    <a:tab pos="10818215" algn="l"/>
                    <a:tab pos="11310645" algn="l"/>
                    <a:tab pos="11801550" algn="l"/>
                    <a:tab pos="12293979" algn="l"/>
                    <a:tab pos="12784885" algn="l"/>
                    <a:tab pos="13275790" algn="l"/>
                    <a:tab pos="13769745" algn="l"/>
                    <a:tab pos="14260650" algn="l"/>
                    <a:tab pos="14751557" algn="l"/>
                    <a:tab pos="15243987" algn="l"/>
                    <a:tab pos="15734892" algn="l"/>
                  </a:tabLst>
                  <a:defRPr/>
                </a:pPr>
                <a:r>
                  <a:rPr kumimoji="1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Manifest</a:t>
                </a:r>
              </a:p>
              <a:p>
                <a:pPr marL="93663" marR="0" lvl="1" indent="-93663" algn="l" defTabSz="914277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80000"/>
                  <a:buFont typeface="Arial" pitchFamily="34" charset="0"/>
                  <a:buChar char="•"/>
                  <a:tabLst>
                    <a:tab pos="490904" algn="l"/>
                    <a:tab pos="981811" algn="l"/>
                    <a:tab pos="1475765" algn="l"/>
                    <a:tab pos="1966671" algn="l"/>
                    <a:tab pos="2457577" algn="l"/>
                    <a:tab pos="2950008" algn="l"/>
                    <a:tab pos="3440912" algn="l"/>
                    <a:tab pos="3933341" algn="l"/>
                    <a:tab pos="4425772" algn="l"/>
                    <a:tab pos="4916678" algn="l"/>
                    <a:tab pos="5409106" algn="l"/>
                    <a:tab pos="6392443" algn="l"/>
                    <a:tab pos="6884873" algn="l"/>
                    <a:tab pos="7375777" algn="l"/>
                    <a:tab pos="7866683" algn="l"/>
                    <a:tab pos="8359114" algn="l"/>
                    <a:tab pos="8851543" algn="l"/>
                    <a:tab pos="9342448" algn="l"/>
                    <a:tab pos="9834879" algn="l"/>
                    <a:tab pos="10325785" algn="l"/>
                    <a:tab pos="10818215" algn="l"/>
                    <a:tab pos="11310645" algn="l"/>
                    <a:tab pos="11801550" algn="l"/>
                    <a:tab pos="12293979" algn="l"/>
                    <a:tab pos="12784885" algn="l"/>
                    <a:tab pos="13275790" algn="l"/>
                    <a:tab pos="13769745" algn="l"/>
                    <a:tab pos="14260650" algn="l"/>
                    <a:tab pos="14751557" algn="l"/>
                    <a:tab pos="15243987" algn="l"/>
                    <a:tab pos="15734892" algn="l"/>
                  </a:tabLst>
                  <a:defRPr/>
                </a:pPr>
                <a:r>
                  <a:rPr kumimoji="1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Booking</a:t>
                </a:r>
              </a:p>
              <a:p>
                <a:pPr marL="93663" marR="0" lvl="1" indent="-93663" algn="l" defTabSz="914277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80000"/>
                  <a:buFont typeface="Arial" pitchFamily="34" charset="0"/>
                  <a:buChar char="•"/>
                  <a:tabLst>
                    <a:tab pos="490904" algn="l"/>
                    <a:tab pos="981811" algn="l"/>
                    <a:tab pos="1475765" algn="l"/>
                    <a:tab pos="1966671" algn="l"/>
                    <a:tab pos="2457577" algn="l"/>
                    <a:tab pos="2950008" algn="l"/>
                    <a:tab pos="3440912" algn="l"/>
                    <a:tab pos="3933341" algn="l"/>
                    <a:tab pos="4425772" algn="l"/>
                    <a:tab pos="4916678" algn="l"/>
                    <a:tab pos="5409106" algn="l"/>
                    <a:tab pos="6392443" algn="l"/>
                    <a:tab pos="6884873" algn="l"/>
                    <a:tab pos="7375777" algn="l"/>
                    <a:tab pos="7866683" algn="l"/>
                    <a:tab pos="8359114" algn="l"/>
                    <a:tab pos="8851543" algn="l"/>
                    <a:tab pos="9342448" algn="l"/>
                    <a:tab pos="9834879" algn="l"/>
                    <a:tab pos="10325785" algn="l"/>
                    <a:tab pos="10818215" algn="l"/>
                    <a:tab pos="11310645" algn="l"/>
                    <a:tab pos="11801550" algn="l"/>
                    <a:tab pos="12293979" algn="l"/>
                    <a:tab pos="12784885" algn="l"/>
                    <a:tab pos="13275790" algn="l"/>
                    <a:tab pos="13769745" algn="l"/>
                    <a:tab pos="14260650" algn="l"/>
                    <a:tab pos="14751557" algn="l"/>
                    <a:tab pos="15243987" algn="l"/>
                    <a:tab pos="15734892" algn="l"/>
                  </a:tabLst>
                  <a:defRPr/>
                </a:pPr>
                <a:r>
                  <a:rPr kumimoji="1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D/O</a:t>
                </a:r>
              </a:p>
              <a:p>
                <a:pPr marL="93663" marR="0" lvl="1" indent="-93663" algn="l" defTabSz="914277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80000"/>
                  <a:buFont typeface="Arial" pitchFamily="34" charset="0"/>
                  <a:buChar char="•"/>
                  <a:tabLst>
                    <a:tab pos="490904" algn="l"/>
                    <a:tab pos="981811" algn="l"/>
                    <a:tab pos="1475765" algn="l"/>
                    <a:tab pos="1966671" algn="l"/>
                    <a:tab pos="2457577" algn="l"/>
                    <a:tab pos="2950008" algn="l"/>
                    <a:tab pos="3440912" algn="l"/>
                    <a:tab pos="3933341" algn="l"/>
                    <a:tab pos="4425772" algn="l"/>
                    <a:tab pos="4916678" algn="l"/>
                    <a:tab pos="5409106" algn="l"/>
                    <a:tab pos="6392443" algn="l"/>
                    <a:tab pos="6884873" algn="l"/>
                    <a:tab pos="7375777" algn="l"/>
                    <a:tab pos="7866683" algn="l"/>
                    <a:tab pos="8359114" algn="l"/>
                    <a:tab pos="8851543" algn="l"/>
                    <a:tab pos="9342448" algn="l"/>
                    <a:tab pos="9834879" algn="l"/>
                    <a:tab pos="10325785" algn="l"/>
                    <a:tab pos="10818215" algn="l"/>
                    <a:tab pos="11310645" algn="l"/>
                    <a:tab pos="11801550" algn="l"/>
                    <a:tab pos="12293979" algn="l"/>
                    <a:tab pos="12784885" algn="l"/>
                    <a:tab pos="13275790" algn="l"/>
                    <a:tab pos="13769745" algn="l"/>
                    <a:tab pos="14260650" algn="l"/>
                    <a:tab pos="14751557" algn="l"/>
                    <a:tab pos="15243987" algn="l"/>
                    <a:tab pos="15734892" algn="l"/>
                  </a:tabLst>
                  <a:defRPr/>
                </a:pPr>
                <a:r>
                  <a:rPr kumimoji="1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CODECO</a:t>
                </a:r>
              </a:p>
              <a:p>
                <a:pPr marL="93663" marR="0" lvl="1" indent="-93663" algn="l" defTabSz="914277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80000"/>
                  <a:buFont typeface="Arial" pitchFamily="34" charset="0"/>
                  <a:buChar char="•"/>
                  <a:tabLst>
                    <a:tab pos="490904" algn="l"/>
                    <a:tab pos="981811" algn="l"/>
                    <a:tab pos="1475765" algn="l"/>
                    <a:tab pos="1966671" algn="l"/>
                    <a:tab pos="2457577" algn="l"/>
                    <a:tab pos="2950008" algn="l"/>
                    <a:tab pos="3440912" algn="l"/>
                    <a:tab pos="3933341" algn="l"/>
                    <a:tab pos="4425772" algn="l"/>
                    <a:tab pos="4916678" algn="l"/>
                    <a:tab pos="5409106" algn="l"/>
                    <a:tab pos="6392443" algn="l"/>
                    <a:tab pos="6884873" algn="l"/>
                    <a:tab pos="7375777" algn="l"/>
                    <a:tab pos="7866683" algn="l"/>
                    <a:tab pos="8359114" algn="l"/>
                    <a:tab pos="8851543" algn="l"/>
                    <a:tab pos="9342448" algn="l"/>
                    <a:tab pos="9834879" algn="l"/>
                    <a:tab pos="10325785" algn="l"/>
                    <a:tab pos="10818215" algn="l"/>
                    <a:tab pos="11310645" algn="l"/>
                    <a:tab pos="11801550" algn="l"/>
                    <a:tab pos="12293979" algn="l"/>
                    <a:tab pos="12784885" algn="l"/>
                    <a:tab pos="13275790" algn="l"/>
                    <a:tab pos="13769745" algn="l"/>
                    <a:tab pos="14260650" algn="l"/>
                    <a:tab pos="14751557" algn="l"/>
                    <a:tab pos="15243987" algn="l"/>
                    <a:tab pos="15734892" algn="l"/>
                  </a:tabLst>
                  <a:defRPr/>
                </a:pPr>
                <a:r>
                  <a:rPr kumimoji="1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COPINO</a:t>
                </a:r>
              </a:p>
              <a:p>
                <a:pPr marL="93663" marR="0" lvl="1" indent="-93663" algn="l" defTabSz="914277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80000"/>
                  <a:buFont typeface="Arial" pitchFamily="34" charset="0"/>
                  <a:buChar char="•"/>
                  <a:tabLst>
                    <a:tab pos="490904" algn="l"/>
                    <a:tab pos="981811" algn="l"/>
                    <a:tab pos="1475765" algn="l"/>
                    <a:tab pos="1966671" algn="l"/>
                    <a:tab pos="2457577" algn="l"/>
                    <a:tab pos="2950008" algn="l"/>
                    <a:tab pos="3440912" algn="l"/>
                    <a:tab pos="3933341" algn="l"/>
                    <a:tab pos="4425772" algn="l"/>
                    <a:tab pos="4916678" algn="l"/>
                    <a:tab pos="5409106" algn="l"/>
                    <a:tab pos="6392443" algn="l"/>
                    <a:tab pos="6884873" algn="l"/>
                    <a:tab pos="7375777" algn="l"/>
                    <a:tab pos="7866683" algn="l"/>
                    <a:tab pos="8359114" algn="l"/>
                    <a:tab pos="8851543" algn="l"/>
                    <a:tab pos="9342448" algn="l"/>
                    <a:tab pos="9834879" algn="l"/>
                    <a:tab pos="10325785" algn="l"/>
                    <a:tab pos="10818215" algn="l"/>
                    <a:tab pos="11310645" algn="l"/>
                    <a:tab pos="11801550" algn="l"/>
                    <a:tab pos="12293979" algn="l"/>
                    <a:tab pos="12784885" algn="l"/>
                    <a:tab pos="13275790" algn="l"/>
                    <a:tab pos="13769745" algn="l"/>
                    <a:tab pos="14260650" algn="l"/>
                    <a:tab pos="14751557" algn="l"/>
                    <a:tab pos="15243987" algn="l"/>
                    <a:tab pos="15734892" algn="l"/>
                  </a:tabLst>
                  <a:defRPr/>
                </a:pPr>
                <a:r>
                  <a:rPr kumimoji="1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CUSAGD</a:t>
                </a:r>
              </a:p>
              <a:p>
                <a:pPr marL="93663" marR="0" lvl="1" indent="-93663" algn="l" defTabSz="914277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80000"/>
                  <a:buFont typeface="Arial" pitchFamily="34" charset="0"/>
                  <a:buChar char="•"/>
                  <a:tabLst>
                    <a:tab pos="490904" algn="l"/>
                    <a:tab pos="981811" algn="l"/>
                    <a:tab pos="1475765" algn="l"/>
                    <a:tab pos="1966671" algn="l"/>
                    <a:tab pos="2457577" algn="l"/>
                    <a:tab pos="2950008" algn="l"/>
                    <a:tab pos="3440912" algn="l"/>
                    <a:tab pos="3933341" algn="l"/>
                    <a:tab pos="4425772" algn="l"/>
                    <a:tab pos="4916678" algn="l"/>
                    <a:tab pos="5409106" algn="l"/>
                    <a:tab pos="6392443" algn="l"/>
                    <a:tab pos="6884873" algn="l"/>
                    <a:tab pos="7375777" algn="l"/>
                    <a:tab pos="7866683" algn="l"/>
                    <a:tab pos="8359114" algn="l"/>
                    <a:tab pos="8851543" algn="l"/>
                    <a:tab pos="9342448" algn="l"/>
                    <a:tab pos="9834879" algn="l"/>
                    <a:tab pos="10325785" algn="l"/>
                    <a:tab pos="10818215" algn="l"/>
                    <a:tab pos="11310645" algn="l"/>
                    <a:tab pos="11801550" algn="l"/>
                    <a:tab pos="12293979" algn="l"/>
                    <a:tab pos="12784885" algn="l"/>
                    <a:tab pos="13275790" algn="l"/>
                    <a:tab pos="13769745" algn="l"/>
                    <a:tab pos="14260650" algn="l"/>
                    <a:tab pos="14751557" algn="l"/>
                    <a:tab pos="15243987" algn="l"/>
                    <a:tab pos="15734892" algn="l"/>
                  </a:tabLst>
                  <a:defRPr/>
                </a:pPr>
                <a:r>
                  <a:rPr kumimoji="1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CUSCAR</a:t>
                </a:r>
              </a:p>
              <a:p>
                <a:pPr marL="93663" marR="0" lvl="1" indent="-93663" algn="l" defTabSz="914277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80000"/>
                  <a:buFont typeface="Arial" pitchFamily="34" charset="0"/>
                  <a:buChar char="•"/>
                  <a:tabLst>
                    <a:tab pos="490904" algn="l"/>
                    <a:tab pos="981811" algn="l"/>
                    <a:tab pos="1475765" algn="l"/>
                    <a:tab pos="1966671" algn="l"/>
                    <a:tab pos="2457577" algn="l"/>
                    <a:tab pos="2950008" algn="l"/>
                    <a:tab pos="3440912" algn="l"/>
                    <a:tab pos="3933341" algn="l"/>
                    <a:tab pos="4425772" algn="l"/>
                    <a:tab pos="4916678" algn="l"/>
                    <a:tab pos="5409106" algn="l"/>
                    <a:tab pos="6392443" algn="l"/>
                    <a:tab pos="6884873" algn="l"/>
                    <a:tab pos="7375777" algn="l"/>
                    <a:tab pos="7866683" algn="l"/>
                    <a:tab pos="8359114" algn="l"/>
                    <a:tab pos="8851543" algn="l"/>
                    <a:tab pos="9342448" algn="l"/>
                    <a:tab pos="9834879" algn="l"/>
                    <a:tab pos="10325785" algn="l"/>
                    <a:tab pos="10818215" algn="l"/>
                    <a:tab pos="11310645" algn="l"/>
                    <a:tab pos="11801550" algn="l"/>
                    <a:tab pos="12293979" algn="l"/>
                    <a:tab pos="12784885" algn="l"/>
                    <a:tab pos="13275790" algn="l"/>
                    <a:tab pos="13769745" algn="l"/>
                    <a:tab pos="14260650" algn="l"/>
                    <a:tab pos="14751557" algn="l"/>
                    <a:tab pos="15243987" algn="l"/>
                    <a:tab pos="15734892" algn="l"/>
                  </a:tabLst>
                  <a:defRPr/>
                </a:pPr>
                <a:r>
                  <a:rPr kumimoji="1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…….. </a:t>
                </a:r>
              </a:p>
            </p:txBody>
          </p:sp>
        </p:grpSp>
        <p:cxnSp>
          <p:nvCxnSpPr>
            <p:cNvPr id="671" name="직선 화살표 연결선 670">
              <a:extLst>
                <a:ext uri="{FF2B5EF4-FFF2-40B4-BE49-F238E27FC236}">
                  <a16:creationId xmlns:a16="http://schemas.microsoft.com/office/drawing/2014/main" id="{11E45B91-E27C-46AE-9480-58B23BF7FA3F}"/>
                </a:ext>
              </a:extLst>
            </p:cNvPr>
            <p:cNvCxnSpPr>
              <a:cxnSpLocks/>
              <a:endCxn id="699" idx="2"/>
            </p:cNvCxnSpPr>
            <p:nvPr/>
          </p:nvCxnSpPr>
          <p:spPr>
            <a:xfrm flipV="1">
              <a:off x="2451364" y="5293664"/>
              <a:ext cx="2243572" cy="675420"/>
            </a:xfrm>
            <a:prstGeom prst="bentConnector2">
              <a:avLst/>
            </a:prstGeom>
            <a:ln w="15875">
              <a:solidFill>
                <a:schemeClr val="accent5">
                  <a:lumMod val="50000"/>
                </a:schemeClr>
              </a:solidFill>
              <a:prstDash val="sysDash"/>
              <a:headEnd type="triangle" w="med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1" name="그룹 680">
              <a:extLst>
                <a:ext uri="{FF2B5EF4-FFF2-40B4-BE49-F238E27FC236}">
                  <a16:creationId xmlns:a16="http://schemas.microsoft.com/office/drawing/2014/main" id="{65D3A2CB-DB9F-475C-ABD5-DB70379D213B}"/>
                </a:ext>
              </a:extLst>
            </p:cNvPr>
            <p:cNvGrpSpPr/>
            <p:nvPr/>
          </p:nvGrpSpPr>
          <p:grpSpPr>
            <a:xfrm>
              <a:off x="5678683" y="4585603"/>
              <a:ext cx="143301" cy="183015"/>
              <a:chOff x="10828594" y="5003811"/>
              <a:chExt cx="143301" cy="183015"/>
            </a:xfrm>
          </p:grpSpPr>
          <p:sp>
            <p:nvSpPr>
              <p:cNvPr id="682" name="AutoShape 8">
                <a:extLst>
                  <a:ext uri="{FF2B5EF4-FFF2-40B4-BE49-F238E27FC236}">
                    <a16:creationId xmlns:a16="http://schemas.microsoft.com/office/drawing/2014/main" id="{FD788BB0-F84C-49AC-8153-39DDD3F5C02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H="1">
                <a:off x="10846809" y="4985597"/>
                <a:ext cx="106871" cy="143300"/>
              </a:xfrm>
              <a:prstGeom prst="chevron">
                <a:avLst>
                  <a:gd name="adj" fmla="val 60907"/>
                </a:avLst>
              </a:prstGeom>
              <a:solidFill>
                <a:srgbClr val="3C6E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lIns="70777" tIns="0" rIns="72226" bIns="0" anchor="ctr"/>
              <a:lstStyle>
                <a:lvl1pPr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828675" indent="-3190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274763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784350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293938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7511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32083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6655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41227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104307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300" b="1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  <p:sp>
            <p:nvSpPr>
              <p:cNvPr id="683" name="AutoShape 8">
                <a:extLst>
                  <a:ext uri="{FF2B5EF4-FFF2-40B4-BE49-F238E27FC236}">
                    <a16:creationId xmlns:a16="http://schemas.microsoft.com/office/drawing/2014/main" id="{FBC549F3-3694-4820-80FB-6B72F8AED2F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H="1">
                <a:off x="10846529" y="5061460"/>
                <a:ext cx="107431" cy="143301"/>
              </a:xfrm>
              <a:prstGeom prst="chevron">
                <a:avLst>
                  <a:gd name="adj" fmla="val 60907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lIns="70777" tIns="0" rIns="72226" bIns="0" anchor="ctr"/>
              <a:lstStyle>
                <a:lvl1pPr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828675" indent="-3190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274763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784350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293938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7511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32083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6655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41227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104307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300" b="1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684" name="그룹 683">
              <a:extLst>
                <a:ext uri="{FF2B5EF4-FFF2-40B4-BE49-F238E27FC236}">
                  <a16:creationId xmlns:a16="http://schemas.microsoft.com/office/drawing/2014/main" id="{C7A0C4C7-B0BB-4B07-95AD-1FF5EF1070BA}"/>
                </a:ext>
              </a:extLst>
            </p:cNvPr>
            <p:cNvGrpSpPr/>
            <p:nvPr/>
          </p:nvGrpSpPr>
          <p:grpSpPr>
            <a:xfrm rot="10800000">
              <a:off x="6261112" y="4571290"/>
              <a:ext cx="143301" cy="183015"/>
              <a:chOff x="10828594" y="5003811"/>
              <a:chExt cx="143301" cy="183015"/>
            </a:xfrm>
          </p:grpSpPr>
          <p:sp>
            <p:nvSpPr>
              <p:cNvPr id="685" name="AutoShape 8">
                <a:extLst>
                  <a:ext uri="{FF2B5EF4-FFF2-40B4-BE49-F238E27FC236}">
                    <a16:creationId xmlns:a16="http://schemas.microsoft.com/office/drawing/2014/main" id="{64B5B30F-2BD2-4A9B-94B8-AD27E3807AD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H="1">
                <a:off x="10846809" y="4985597"/>
                <a:ext cx="106871" cy="143300"/>
              </a:xfrm>
              <a:prstGeom prst="chevron">
                <a:avLst>
                  <a:gd name="adj" fmla="val 60907"/>
                </a:avLst>
              </a:prstGeom>
              <a:solidFill>
                <a:srgbClr val="3C6E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lIns="70777" tIns="0" rIns="72226" bIns="0" anchor="ctr"/>
              <a:lstStyle>
                <a:lvl1pPr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828675" indent="-3190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274763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784350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293938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7511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32083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6655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41227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104307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300" b="1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  <p:sp>
            <p:nvSpPr>
              <p:cNvPr id="686" name="AutoShape 8">
                <a:extLst>
                  <a:ext uri="{FF2B5EF4-FFF2-40B4-BE49-F238E27FC236}">
                    <a16:creationId xmlns:a16="http://schemas.microsoft.com/office/drawing/2014/main" id="{42B29034-9217-4F5F-BFFC-85DF916357F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H="1">
                <a:off x="10846529" y="5061460"/>
                <a:ext cx="107431" cy="143301"/>
              </a:xfrm>
              <a:prstGeom prst="chevron">
                <a:avLst>
                  <a:gd name="adj" fmla="val 60907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lIns="70777" tIns="0" rIns="72226" bIns="0" anchor="ctr"/>
              <a:lstStyle>
                <a:lvl1pPr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828675" indent="-3190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274763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784350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293938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7511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32083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6655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41227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104307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300" b="1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690" name="자유형 252">
              <a:extLst>
                <a:ext uri="{FF2B5EF4-FFF2-40B4-BE49-F238E27FC236}">
                  <a16:creationId xmlns:a16="http://schemas.microsoft.com/office/drawing/2014/main" id="{17A21179-DBFA-464F-A6B6-8E317E552C77}"/>
                </a:ext>
              </a:extLst>
            </p:cNvPr>
            <p:cNvSpPr/>
            <p:nvPr/>
          </p:nvSpPr>
          <p:spPr>
            <a:xfrm rot="21256118" flipV="1">
              <a:off x="2456582" y="5605483"/>
              <a:ext cx="2597164" cy="234504"/>
            </a:xfrm>
            <a:custGeom>
              <a:avLst/>
              <a:gdLst>
                <a:gd name="connsiteX0" fmla="*/ 0 w 1922106"/>
                <a:gd name="connsiteY0" fmla="*/ 709318 h 709318"/>
                <a:gd name="connsiteX1" fmla="*/ 802433 w 1922106"/>
                <a:gd name="connsiteY1" fmla="*/ 192 h 709318"/>
                <a:gd name="connsiteX2" fmla="*/ 1922106 w 1922106"/>
                <a:gd name="connsiteY2" fmla="*/ 653334 h 709318"/>
                <a:gd name="connsiteX0" fmla="*/ 0 w 1922106"/>
                <a:gd name="connsiteY0" fmla="*/ 821237 h 821237"/>
                <a:gd name="connsiteX1" fmla="*/ 1023390 w 1922106"/>
                <a:gd name="connsiteY1" fmla="*/ 144 h 821237"/>
                <a:gd name="connsiteX2" fmla="*/ 1922106 w 1922106"/>
                <a:gd name="connsiteY2" fmla="*/ 765253 h 821237"/>
                <a:gd name="connsiteX0" fmla="*/ 0 w 2111499"/>
                <a:gd name="connsiteY0" fmla="*/ 821358 h 821358"/>
                <a:gd name="connsiteX1" fmla="*/ 1023390 w 2111499"/>
                <a:gd name="connsiteY1" fmla="*/ 265 h 821358"/>
                <a:gd name="connsiteX2" fmla="*/ 2111499 w 2111499"/>
                <a:gd name="connsiteY2" fmla="*/ 746713 h 82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1499" h="821358">
                  <a:moveTo>
                    <a:pt x="0" y="821358"/>
                  </a:moveTo>
                  <a:cubicBezTo>
                    <a:pt x="241041" y="471460"/>
                    <a:pt x="671474" y="12706"/>
                    <a:pt x="1023390" y="265"/>
                  </a:cubicBezTo>
                  <a:cubicBezTo>
                    <a:pt x="1375306" y="-12176"/>
                    <a:pt x="1711838" y="415476"/>
                    <a:pt x="2111499" y="746713"/>
                  </a:cubicBezTo>
                </a:path>
              </a:pathLst>
            </a:custGeom>
            <a:noFill/>
            <a:ln w="63500" cap="flat" cmpd="sng" algn="ctr">
              <a:solidFill>
                <a:srgbClr val="0070C0">
                  <a:alpha val="47000"/>
                </a:srgbClr>
              </a:solidFill>
              <a:prstDash val="solid"/>
              <a:headEnd type="triangle"/>
              <a:tailEnd type="triangle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47B937F3-62CB-4454-9DE1-D2A955F43F4B}"/>
                </a:ext>
              </a:extLst>
            </p:cNvPr>
            <p:cNvSpPr/>
            <p:nvPr/>
          </p:nvSpPr>
          <p:spPr>
            <a:xfrm>
              <a:off x="5772150" y="4560718"/>
              <a:ext cx="531820" cy="207882"/>
            </a:xfrm>
            <a:prstGeom prst="rect">
              <a:avLst/>
            </a:prstGeom>
          </p:spPr>
          <p:txBody>
            <a:bodyPr wrap="none" lIns="83951" tIns="41976" rIns="83951" bIns="41976">
              <a:spAutoFit/>
            </a:bodyPr>
            <a:lstStyle/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* ODBC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endParaRPr>
            </a:p>
          </p:txBody>
        </p:sp>
        <p:pic>
          <p:nvPicPr>
            <p:cNvPr id="699" name="그림 698">
              <a:extLst>
                <a:ext uri="{FF2B5EF4-FFF2-40B4-BE49-F238E27FC236}">
                  <a16:creationId xmlns:a16="http://schemas.microsoft.com/office/drawing/2014/main" id="{73405E97-384E-495D-B28C-D4386739D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5745" y="4907968"/>
              <a:ext cx="418382" cy="385696"/>
            </a:xfrm>
            <a:prstGeom prst="rect">
              <a:avLst/>
            </a:prstGeom>
          </p:spPr>
        </p:pic>
        <p:grpSp>
          <p:nvGrpSpPr>
            <p:cNvPr id="404" name="그룹 403">
              <a:extLst>
                <a:ext uri="{FF2B5EF4-FFF2-40B4-BE49-F238E27FC236}">
                  <a16:creationId xmlns:a16="http://schemas.microsoft.com/office/drawing/2014/main" id="{EED798C1-0AE8-4F35-8332-3FAF11B1C250}"/>
                </a:ext>
              </a:extLst>
            </p:cNvPr>
            <p:cNvGrpSpPr/>
            <p:nvPr/>
          </p:nvGrpSpPr>
          <p:grpSpPr>
            <a:xfrm>
              <a:off x="533118" y="1500062"/>
              <a:ext cx="3872331" cy="778141"/>
              <a:chOff x="564037" y="1542792"/>
              <a:chExt cx="3841413" cy="778141"/>
            </a:xfrm>
          </p:grpSpPr>
          <p:grpSp>
            <p:nvGrpSpPr>
              <p:cNvPr id="396" name="그룹 395">
                <a:extLst>
                  <a:ext uri="{FF2B5EF4-FFF2-40B4-BE49-F238E27FC236}">
                    <a16:creationId xmlns:a16="http://schemas.microsoft.com/office/drawing/2014/main" id="{FBC87CBA-99CB-4247-8505-8A3CF93983E3}"/>
                  </a:ext>
                </a:extLst>
              </p:cNvPr>
              <p:cNvGrpSpPr/>
              <p:nvPr/>
            </p:nvGrpSpPr>
            <p:grpSpPr>
              <a:xfrm>
                <a:off x="564037" y="1544220"/>
                <a:ext cx="1877308" cy="776713"/>
                <a:chOff x="589675" y="1544220"/>
                <a:chExt cx="1877308" cy="776713"/>
              </a:xfrm>
            </p:grpSpPr>
            <p:sp>
              <p:nvSpPr>
                <p:cNvPr id="394" name="직사각형 393">
                  <a:extLst>
                    <a:ext uri="{FF2B5EF4-FFF2-40B4-BE49-F238E27FC236}">
                      <a16:creationId xmlns:a16="http://schemas.microsoft.com/office/drawing/2014/main" id="{182703BA-3128-428D-9D83-D8D810435725}"/>
                    </a:ext>
                  </a:extLst>
                </p:cNvPr>
                <p:cNvSpPr/>
                <p:nvPr/>
              </p:nvSpPr>
              <p:spPr bwMode="auto">
                <a:xfrm>
                  <a:off x="589675" y="1795840"/>
                  <a:ext cx="1877308" cy="52509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768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39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현대하모니 L" pitchFamily="18" charset="-127"/>
                    <a:ea typeface="현대하모니 L" pitchFamily="18" charset="-127"/>
                    <a:cs typeface="+mn-cs"/>
                  </a:endParaRPr>
                </a:p>
              </p:txBody>
            </p:sp>
            <p:sp>
              <p:nvSpPr>
                <p:cNvPr id="390" name="직사각형 389">
                  <a:extLst>
                    <a:ext uri="{FF2B5EF4-FFF2-40B4-BE49-F238E27FC236}">
                      <a16:creationId xmlns:a16="http://schemas.microsoft.com/office/drawing/2014/main" id="{B843C479-64B3-4C62-9A9B-9D5694E9B7CD}"/>
                    </a:ext>
                  </a:extLst>
                </p:cNvPr>
                <p:cNvSpPr/>
                <p:nvPr/>
              </p:nvSpPr>
              <p:spPr bwMode="auto">
                <a:xfrm>
                  <a:off x="641842" y="1824194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컨테이너 정보코드</a:t>
                  </a:r>
                </a:p>
              </p:txBody>
            </p:sp>
            <p:sp>
              <p:nvSpPr>
                <p:cNvPr id="391" name="직사각형 390">
                  <a:extLst>
                    <a:ext uri="{FF2B5EF4-FFF2-40B4-BE49-F238E27FC236}">
                      <a16:creationId xmlns:a16="http://schemas.microsoft.com/office/drawing/2014/main" id="{047BA097-E763-4766-9FE8-FEF14348F32D}"/>
                    </a:ext>
                  </a:extLst>
                </p:cNvPr>
                <p:cNvSpPr/>
                <p:nvPr/>
              </p:nvSpPr>
              <p:spPr bwMode="auto">
                <a:xfrm>
                  <a:off x="1551254" y="1824194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장비 코드</a:t>
                  </a:r>
                </a:p>
              </p:txBody>
            </p:sp>
            <p:sp>
              <p:nvSpPr>
                <p:cNvPr id="392" name="직사각형 391">
                  <a:extLst>
                    <a:ext uri="{FF2B5EF4-FFF2-40B4-BE49-F238E27FC236}">
                      <a16:creationId xmlns:a16="http://schemas.microsoft.com/office/drawing/2014/main" id="{1BC9BEB1-A641-4943-8B96-766F0CBC677E}"/>
                    </a:ext>
                  </a:extLst>
                </p:cNvPr>
                <p:cNvSpPr/>
                <p:nvPr/>
              </p:nvSpPr>
              <p:spPr bwMode="auto">
                <a:xfrm>
                  <a:off x="641842" y="2076640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게이트 코드</a:t>
                  </a:r>
                </a:p>
              </p:txBody>
            </p:sp>
            <p:sp>
              <p:nvSpPr>
                <p:cNvPr id="393" name="직사각형 392">
                  <a:extLst>
                    <a:ext uri="{FF2B5EF4-FFF2-40B4-BE49-F238E27FC236}">
                      <a16:creationId xmlns:a16="http://schemas.microsoft.com/office/drawing/2014/main" id="{98E2E432-C6D9-4557-A543-03B71C0D4AE3}"/>
                    </a:ext>
                  </a:extLst>
                </p:cNvPr>
                <p:cNvSpPr/>
                <p:nvPr/>
              </p:nvSpPr>
              <p:spPr bwMode="auto">
                <a:xfrm>
                  <a:off x="589675" y="1544220"/>
                  <a:ext cx="1877308" cy="226800"/>
                </a:xfrm>
                <a:prstGeom prst="rect">
                  <a:avLst/>
                </a:prstGeom>
                <a:solidFill>
                  <a:srgbClr val="6F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13" tIns="45705" rIns="91413" bIns="45705" rtlCol="0" anchor="ctr"/>
                <a:lstStyle/>
                <a:p>
                  <a:pPr marL="0" marR="0" lvl="0" indent="0" algn="ctr" defTabSz="91401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100" b="0" i="0" u="none" strike="noStrike" kern="1200" cap="none" spc="-30" normalizeH="0" baseline="0" noProof="0" dirty="0">
                      <a:ln>
                        <a:solidFill>
                          <a:srgbClr val="FF0000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rPr>
                    <a:t>Code Management</a:t>
                  </a:r>
                  <a:endParaRPr kumimoji="1" lang="ko-KR" altLang="en-US" sz="1100" b="0" i="0" u="none" strike="noStrike" kern="1200" cap="none" spc="-30" normalizeH="0" baseline="0" noProof="0" dirty="0">
                    <a:ln>
                      <a:solidFill>
                        <a:srgbClr val="FF0000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395" name="직사각형 394">
                  <a:extLst>
                    <a:ext uri="{FF2B5EF4-FFF2-40B4-BE49-F238E27FC236}">
                      <a16:creationId xmlns:a16="http://schemas.microsoft.com/office/drawing/2014/main" id="{23A66B55-E73B-43A2-9BB0-BA88C5836E4C}"/>
                    </a:ext>
                  </a:extLst>
                </p:cNvPr>
                <p:cNvSpPr/>
                <p:nvPr/>
              </p:nvSpPr>
              <p:spPr bwMode="auto">
                <a:xfrm>
                  <a:off x="1554817" y="2075215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0" cap="none" spc="-60" normalizeH="0" baseline="0" noProof="0" dirty="0" err="1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플래닝</a:t>
                  </a: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 </a:t>
                  </a:r>
                  <a:r>
                    <a:rPr kumimoji="0" lang="en-US" altLang="ko-KR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Rule </a:t>
                  </a: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코드</a:t>
                  </a:r>
                </a:p>
              </p:txBody>
            </p:sp>
          </p:grpSp>
          <p:grpSp>
            <p:nvGrpSpPr>
              <p:cNvPr id="397" name="그룹 396">
                <a:extLst>
                  <a:ext uri="{FF2B5EF4-FFF2-40B4-BE49-F238E27FC236}">
                    <a16:creationId xmlns:a16="http://schemas.microsoft.com/office/drawing/2014/main" id="{84DF9873-5C8F-443F-BAB9-719B7C4FF533}"/>
                  </a:ext>
                </a:extLst>
              </p:cNvPr>
              <p:cNvGrpSpPr/>
              <p:nvPr/>
            </p:nvGrpSpPr>
            <p:grpSpPr>
              <a:xfrm>
                <a:off x="2528142" y="1542792"/>
                <a:ext cx="1877308" cy="776713"/>
                <a:chOff x="589675" y="1544220"/>
                <a:chExt cx="1877308" cy="776713"/>
              </a:xfrm>
            </p:grpSpPr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89BF698C-E3F9-4716-B4A5-5C56AD977CBC}"/>
                    </a:ext>
                  </a:extLst>
                </p:cNvPr>
                <p:cNvSpPr/>
                <p:nvPr/>
              </p:nvSpPr>
              <p:spPr bwMode="auto">
                <a:xfrm>
                  <a:off x="589675" y="1795840"/>
                  <a:ext cx="1877308" cy="52509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768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39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현대하모니 L" pitchFamily="18" charset="-127"/>
                    <a:ea typeface="현대하모니 L" pitchFamily="18" charset="-127"/>
                    <a:cs typeface="+mn-cs"/>
                  </a:endParaRPr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3D79130E-6B9C-481C-8CF7-989274AB974C}"/>
                    </a:ext>
                  </a:extLst>
                </p:cNvPr>
                <p:cNvSpPr/>
                <p:nvPr/>
              </p:nvSpPr>
              <p:spPr bwMode="auto">
                <a:xfrm>
                  <a:off x="641842" y="1824194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Yard Scale </a:t>
                  </a: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세팅</a:t>
                  </a:r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80173C8F-F6FB-428C-A57A-67DECF6AB337}"/>
                    </a:ext>
                  </a:extLst>
                </p:cNvPr>
                <p:cNvSpPr/>
                <p:nvPr/>
              </p:nvSpPr>
              <p:spPr bwMode="auto">
                <a:xfrm>
                  <a:off x="1551254" y="1824194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Yard Design</a:t>
                  </a:r>
                  <a:endPara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832E71BB-20DE-417C-BA1E-EF9A66EEA540}"/>
                    </a:ext>
                  </a:extLst>
                </p:cNvPr>
                <p:cNvSpPr/>
                <p:nvPr/>
              </p:nvSpPr>
              <p:spPr bwMode="auto">
                <a:xfrm>
                  <a:off x="641842" y="2076640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Block Design</a:t>
                  </a:r>
                  <a:endPara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03C51618-8C61-4CF0-817D-4A71FB786238}"/>
                    </a:ext>
                  </a:extLst>
                </p:cNvPr>
                <p:cNvSpPr/>
                <p:nvPr/>
              </p:nvSpPr>
              <p:spPr bwMode="auto">
                <a:xfrm>
                  <a:off x="589675" y="1544220"/>
                  <a:ext cx="1877308" cy="226800"/>
                </a:xfrm>
                <a:prstGeom prst="rect">
                  <a:avLst/>
                </a:prstGeom>
                <a:solidFill>
                  <a:srgbClr val="6F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13" tIns="45705" rIns="91413" bIns="45705" rtlCol="0" anchor="ctr"/>
                <a:lstStyle/>
                <a:p>
                  <a:pPr marL="0" marR="0" lvl="0" indent="0" algn="ctr" defTabSz="91401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100" b="0" i="0" u="none" strike="noStrike" kern="1200" cap="none" spc="-30" normalizeH="0" baseline="0" noProof="0" dirty="0">
                      <a:ln>
                        <a:solidFill>
                          <a:srgbClr val="FF0000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rPr>
                    <a:t>Yard Design</a:t>
                  </a:r>
                  <a:endParaRPr kumimoji="1" lang="ko-KR" altLang="en-US" sz="1100" b="0" i="0" u="none" strike="noStrike" kern="1200" cap="none" spc="-30" normalizeH="0" baseline="0" noProof="0" dirty="0">
                    <a:ln>
                      <a:solidFill>
                        <a:srgbClr val="FF0000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44405717-95F9-40AB-9563-39FBBA032964}"/>
                    </a:ext>
                  </a:extLst>
                </p:cNvPr>
                <p:cNvSpPr/>
                <p:nvPr/>
              </p:nvSpPr>
              <p:spPr bwMode="auto">
                <a:xfrm>
                  <a:off x="1554817" y="2075215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Block Void/Lock</a:t>
                  </a:r>
                  <a:endPara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endParaRPr>
                </a:p>
              </p:txBody>
            </p:sp>
          </p:grpSp>
        </p:grpSp>
        <p:grpSp>
          <p:nvGrpSpPr>
            <p:cNvPr id="405" name="그룹 404">
              <a:extLst>
                <a:ext uri="{FF2B5EF4-FFF2-40B4-BE49-F238E27FC236}">
                  <a16:creationId xmlns:a16="http://schemas.microsoft.com/office/drawing/2014/main" id="{D1B8E17E-A9EC-4A01-8AA5-316147565845}"/>
                </a:ext>
              </a:extLst>
            </p:cNvPr>
            <p:cNvGrpSpPr/>
            <p:nvPr/>
          </p:nvGrpSpPr>
          <p:grpSpPr>
            <a:xfrm>
              <a:off x="531680" y="2301851"/>
              <a:ext cx="3872331" cy="829511"/>
              <a:chOff x="564037" y="1491422"/>
              <a:chExt cx="3841413" cy="829511"/>
            </a:xfrm>
          </p:grpSpPr>
          <p:grpSp>
            <p:nvGrpSpPr>
              <p:cNvPr id="406" name="그룹 405">
                <a:extLst>
                  <a:ext uri="{FF2B5EF4-FFF2-40B4-BE49-F238E27FC236}">
                    <a16:creationId xmlns:a16="http://schemas.microsoft.com/office/drawing/2014/main" id="{9BC11635-35FD-491F-B20A-0BA7CF074FB6}"/>
                  </a:ext>
                </a:extLst>
              </p:cNvPr>
              <p:cNvGrpSpPr/>
              <p:nvPr/>
            </p:nvGrpSpPr>
            <p:grpSpPr>
              <a:xfrm>
                <a:off x="564037" y="1492850"/>
                <a:ext cx="1877308" cy="828083"/>
                <a:chOff x="589675" y="1492850"/>
                <a:chExt cx="1877308" cy="828083"/>
              </a:xfrm>
            </p:grpSpPr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25045E81-9143-485F-B4CE-13DC0DF63D85}"/>
                    </a:ext>
                  </a:extLst>
                </p:cNvPr>
                <p:cNvSpPr/>
                <p:nvPr/>
              </p:nvSpPr>
              <p:spPr bwMode="auto">
                <a:xfrm>
                  <a:off x="589675" y="1795840"/>
                  <a:ext cx="1877308" cy="52509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768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39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현대하모니 L" pitchFamily="18" charset="-127"/>
                    <a:ea typeface="현대하모니 L" pitchFamily="18" charset="-127"/>
                    <a:cs typeface="+mn-cs"/>
                  </a:endParaRPr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8C64130B-E9C4-4748-B566-1AA44211D5DC}"/>
                    </a:ext>
                  </a:extLst>
                </p:cNvPr>
                <p:cNvSpPr/>
                <p:nvPr/>
              </p:nvSpPr>
              <p:spPr bwMode="auto">
                <a:xfrm>
                  <a:off x="641842" y="1772824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PA</a:t>
                  </a: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 </a:t>
                  </a:r>
                  <a:r>
                    <a:rPr kumimoji="0" lang="en-US" altLang="ko-KR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Plan</a:t>
                  </a:r>
                  <a:endPara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EF953AE9-62C5-4063-B291-8A4C5554E0E4}"/>
                    </a:ext>
                  </a:extLst>
                </p:cNvPr>
                <p:cNvSpPr/>
                <p:nvPr/>
              </p:nvSpPr>
              <p:spPr bwMode="auto">
                <a:xfrm>
                  <a:off x="1551254" y="1772824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Plan </a:t>
                  </a: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관리</a:t>
                  </a:r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00AC880E-C307-4244-9ED3-237CEE041C02}"/>
                    </a:ext>
                  </a:extLst>
                </p:cNvPr>
                <p:cNvSpPr/>
                <p:nvPr/>
              </p:nvSpPr>
              <p:spPr bwMode="auto">
                <a:xfrm>
                  <a:off x="589675" y="1492850"/>
                  <a:ext cx="1877308" cy="226800"/>
                </a:xfrm>
                <a:prstGeom prst="rect">
                  <a:avLst/>
                </a:prstGeom>
                <a:solidFill>
                  <a:srgbClr val="6F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13" tIns="45705" rIns="91413" bIns="45705" rtlCol="0" anchor="ctr"/>
                <a:lstStyle/>
                <a:p>
                  <a:pPr marL="0" marR="0" lvl="0" indent="0" algn="ctr" defTabSz="91401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100" b="0" i="0" u="none" strike="noStrike" kern="1200" cap="none" spc="-30" normalizeH="0" baseline="0" noProof="0" dirty="0">
                      <a:ln>
                        <a:solidFill>
                          <a:srgbClr val="FF0000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rPr>
                    <a:t>Yard</a:t>
                  </a:r>
                  <a:r>
                    <a:rPr kumimoji="1" lang="ko-KR" altLang="en-US" sz="1100" b="0" i="0" u="none" strike="noStrike" kern="1200" cap="none" spc="-30" normalizeH="0" baseline="0" noProof="0" dirty="0">
                      <a:ln>
                        <a:solidFill>
                          <a:srgbClr val="FF0000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rPr>
                    <a:t> </a:t>
                  </a:r>
                  <a:r>
                    <a:rPr kumimoji="1" lang="en-US" altLang="ko-KR" sz="1100" b="0" i="0" u="none" strike="noStrike" kern="1200" cap="none" spc="-30" normalizeH="0" baseline="0" noProof="0" dirty="0">
                      <a:ln>
                        <a:solidFill>
                          <a:srgbClr val="FF0000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rPr>
                    <a:t>Plan</a:t>
                  </a:r>
                  <a:endParaRPr kumimoji="1" lang="ko-KR" altLang="en-US" sz="1100" b="0" i="0" u="none" strike="noStrike" kern="1200" cap="none" spc="-30" normalizeH="0" baseline="0" noProof="0" dirty="0">
                    <a:ln>
                      <a:solidFill>
                        <a:srgbClr val="FF0000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407" name="그룹 406">
                <a:extLst>
                  <a:ext uri="{FF2B5EF4-FFF2-40B4-BE49-F238E27FC236}">
                    <a16:creationId xmlns:a16="http://schemas.microsoft.com/office/drawing/2014/main" id="{A3EFA0EE-C184-4A49-A073-4509F9CE0A8B}"/>
                  </a:ext>
                </a:extLst>
              </p:cNvPr>
              <p:cNvGrpSpPr/>
              <p:nvPr/>
            </p:nvGrpSpPr>
            <p:grpSpPr>
              <a:xfrm>
                <a:off x="2528142" y="1491422"/>
                <a:ext cx="1877308" cy="828083"/>
                <a:chOff x="589675" y="1492850"/>
                <a:chExt cx="1877308" cy="828083"/>
              </a:xfrm>
            </p:grpSpPr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1FB39914-4780-414A-977A-946F711B4E86}"/>
                    </a:ext>
                  </a:extLst>
                </p:cNvPr>
                <p:cNvSpPr/>
                <p:nvPr/>
              </p:nvSpPr>
              <p:spPr bwMode="auto">
                <a:xfrm>
                  <a:off x="589675" y="1795840"/>
                  <a:ext cx="1877308" cy="52509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768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39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현대하모니 L" pitchFamily="18" charset="-127"/>
                    <a:ea typeface="현대하모니 L" pitchFamily="18" charset="-127"/>
                    <a:cs typeface="+mn-cs"/>
                  </a:endParaRPr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32780C38-DF07-4081-B965-25ACB8B4B989}"/>
                    </a:ext>
                  </a:extLst>
                </p:cNvPr>
                <p:cNvSpPr/>
                <p:nvPr/>
              </p:nvSpPr>
              <p:spPr bwMode="auto">
                <a:xfrm>
                  <a:off x="641842" y="1772824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0" cap="none" spc="-60" normalizeH="0" baseline="0" noProof="0" dirty="0" err="1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공컨</a:t>
                  </a: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 반출 </a:t>
                  </a:r>
                  <a:r>
                    <a:rPr kumimoji="0" lang="en-US" altLang="ko-KR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Plan</a:t>
                  </a:r>
                  <a:endPara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299E470E-5244-4B94-B87C-5A76441ADE22}"/>
                    </a:ext>
                  </a:extLst>
                </p:cNvPr>
                <p:cNvSpPr/>
                <p:nvPr/>
              </p:nvSpPr>
              <p:spPr bwMode="auto">
                <a:xfrm>
                  <a:off x="1551254" y="1772824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0" cap="none" spc="-60" normalizeH="0" baseline="0" noProof="0" dirty="0" err="1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공컨</a:t>
                  </a: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 반출 </a:t>
                  </a:r>
                  <a:r>
                    <a:rPr kumimoji="0" lang="en-US" altLang="ko-KR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Rule</a:t>
                  </a:r>
                  <a:endPara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B43390DA-B00A-4306-9871-B9EED4C6C855}"/>
                    </a:ext>
                  </a:extLst>
                </p:cNvPr>
                <p:cNvSpPr/>
                <p:nvPr/>
              </p:nvSpPr>
              <p:spPr bwMode="auto">
                <a:xfrm>
                  <a:off x="641842" y="2025270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Gate</a:t>
                  </a: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 </a:t>
                  </a:r>
                  <a:r>
                    <a:rPr kumimoji="0" lang="ko-KR" altLang="en-US" sz="1000" b="0" i="0" u="none" strike="noStrike" kern="0" cap="none" spc="-60" normalizeH="0" baseline="0" noProof="0" dirty="0" err="1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반출입</a:t>
                  </a: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 조건</a:t>
                  </a:r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B8F62FA4-1748-456D-853E-110B9178C139}"/>
                    </a:ext>
                  </a:extLst>
                </p:cNvPr>
                <p:cNvSpPr/>
                <p:nvPr/>
              </p:nvSpPr>
              <p:spPr bwMode="auto">
                <a:xfrm>
                  <a:off x="589675" y="1492850"/>
                  <a:ext cx="1877308" cy="226800"/>
                </a:xfrm>
                <a:prstGeom prst="rect">
                  <a:avLst/>
                </a:prstGeom>
                <a:solidFill>
                  <a:srgbClr val="6F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13" tIns="45705" rIns="91413" bIns="45705" rtlCol="0" anchor="ctr"/>
                <a:lstStyle/>
                <a:p>
                  <a:pPr marL="0" marR="0" lvl="0" indent="0" algn="ctr" defTabSz="91401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100" b="0" i="0" u="none" strike="noStrike" kern="1200" cap="none" spc="-30" normalizeH="0" baseline="0" noProof="0" dirty="0">
                      <a:ln>
                        <a:solidFill>
                          <a:srgbClr val="FF0000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rPr>
                    <a:t>On-Dock</a:t>
                  </a:r>
                  <a:endParaRPr kumimoji="1" lang="ko-KR" altLang="en-US" sz="1100" b="0" i="0" u="none" strike="noStrike" kern="1200" cap="none" spc="-30" normalizeH="0" baseline="0" noProof="0" dirty="0">
                    <a:ln>
                      <a:solidFill>
                        <a:srgbClr val="FF0000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01ACBC84-9E1E-4105-BF5B-ED37904ACBA8}"/>
                    </a:ext>
                  </a:extLst>
                </p:cNvPr>
                <p:cNvSpPr/>
                <p:nvPr/>
              </p:nvSpPr>
              <p:spPr bwMode="auto">
                <a:xfrm>
                  <a:off x="1554817" y="2023845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Booking </a:t>
                  </a: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연계</a:t>
                  </a:r>
                </a:p>
              </p:txBody>
            </p:sp>
          </p:grpSp>
        </p:grp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ECDA9D06-4120-42A7-9B47-A8548FBC2F1A}"/>
                </a:ext>
              </a:extLst>
            </p:cNvPr>
            <p:cNvGrpSpPr/>
            <p:nvPr/>
          </p:nvGrpSpPr>
          <p:grpSpPr>
            <a:xfrm>
              <a:off x="531679" y="3105051"/>
              <a:ext cx="3872331" cy="880881"/>
              <a:chOff x="564037" y="1440052"/>
              <a:chExt cx="3841413" cy="880881"/>
            </a:xfrm>
          </p:grpSpPr>
          <p:grpSp>
            <p:nvGrpSpPr>
              <p:cNvPr id="421" name="그룹 420">
                <a:extLst>
                  <a:ext uri="{FF2B5EF4-FFF2-40B4-BE49-F238E27FC236}">
                    <a16:creationId xmlns:a16="http://schemas.microsoft.com/office/drawing/2014/main" id="{7E8E5241-744E-48DF-B63A-C4D70B05ACEE}"/>
                  </a:ext>
                </a:extLst>
              </p:cNvPr>
              <p:cNvGrpSpPr/>
              <p:nvPr/>
            </p:nvGrpSpPr>
            <p:grpSpPr>
              <a:xfrm>
                <a:off x="564037" y="1441480"/>
                <a:ext cx="1877308" cy="879453"/>
                <a:chOff x="589675" y="1441480"/>
                <a:chExt cx="1877308" cy="879453"/>
              </a:xfrm>
            </p:grpSpPr>
            <p:sp>
              <p:nvSpPr>
                <p:cNvPr id="429" name="직사각형 428">
                  <a:extLst>
                    <a:ext uri="{FF2B5EF4-FFF2-40B4-BE49-F238E27FC236}">
                      <a16:creationId xmlns:a16="http://schemas.microsoft.com/office/drawing/2014/main" id="{039A7DA9-BDEE-459A-8498-76D19EE09717}"/>
                    </a:ext>
                  </a:extLst>
                </p:cNvPr>
                <p:cNvSpPr/>
                <p:nvPr/>
              </p:nvSpPr>
              <p:spPr bwMode="auto">
                <a:xfrm>
                  <a:off x="589675" y="1795840"/>
                  <a:ext cx="1877308" cy="52509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768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39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현대하모니 L" pitchFamily="18" charset="-127"/>
                    <a:ea typeface="현대하모니 L" pitchFamily="18" charset="-127"/>
                    <a:cs typeface="+mn-cs"/>
                  </a:endParaRPr>
                </a:p>
              </p:txBody>
            </p:sp>
            <p:sp>
              <p:nvSpPr>
                <p:cNvPr id="430" name="직사각형 429">
                  <a:extLst>
                    <a:ext uri="{FF2B5EF4-FFF2-40B4-BE49-F238E27FC236}">
                      <a16:creationId xmlns:a16="http://schemas.microsoft.com/office/drawing/2014/main" id="{5208515F-7E43-47B9-83E9-ECDDE1AE9BCD}"/>
                    </a:ext>
                  </a:extLst>
                </p:cNvPr>
                <p:cNvSpPr/>
                <p:nvPr/>
              </p:nvSpPr>
              <p:spPr bwMode="auto">
                <a:xfrm>
                  <a:off x="641842" y="1721454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0" cap="none" spc="-60" normalizeH="0" baseline="0" noProof="0" dirty="0" err="1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Copino</a:t>
                  </a:r>
                  <a:r>
                    <a:rPr kumimoji="0" lang="en-US" altLang="ko-KR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 </a:t>
                  </a: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연계</a:t>
                  </a:r>
                </a:p>
              </p:txBody>
            </p:sp>
            <p:sp>
              <p:nvSpPr>
                <p:cNvPr id="431" name="직사각형 430">
                  <a:extLst>
                    <a:ext uri="{FF2B5EF4-FFF2-40B4-BE49-F238E27FC236}">
                      <a16:creationId xmlns:a16="http://schemas.microsoft.com/office/drawing/2014/main" id="{766EDBB3-BDE2-4958-B063-76879F09BDD1}"/>
                    </a:ext>
                  </a:extLst>
                </p:cNvPr>
                <p:cNvSpPr/>
                <p:nvPr/>
              </p:nvSpPr>
              <p:spPr bwMode="auto">
                <a:xfrm>
                  <a:off x="1551254" y="1721454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Gate </a:t>
                  </a:r>
                  <a:r>
                    <a:rPr kumimoji="0" lang="ko-KR" altLang="en-US" sz="1000" b="0" i="0" u="none" strike="noStrike" kern="0" cap="none" spc="-60" normalizeH="0" baseline="0" noProof="0" dirty="0" err="1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반출입</a:t>
                  </a: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 관리</a:t>
                  </a:r>
                </a:p>
              </p:txBody>
            </p:sp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8B3ED667-3258-4299-95BA-8144CB7410C1}"/>
                    </a:ext>
                  </a:extLst>
                </p:cNvPr>
                <p:cNvSpPr/>
                <p:nvPr/>
              </p:nvSpPr>
              <p:spPr bwMode="auto">
                <a:xfrm>
                  <a:off x="641842" y="1973900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수동 </a:t>
                  </a:r>
                  <a:r>
                    <a:rPr kumimoji="0" lang="ko-KR" altLang="en-US" sz="1000" b="0" i="0" u="none" strike="noStrike" kern="0" cap="none" spc="-60" normalizeH="0" baseline="0" noProof="0" dirty="0" err="1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반출입</a:t>
                  </a: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 관리</a:t>
                  </a:r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D170BCCF-49B1-479E-ABFE-53AA697DE1B7}"/>
                    </a:ext>
                  </a:extLst>
                </p:cNvPr>
                <p:cNvSpPr/>
                <p:nvPr/>
              </p:nvSpPr>
              <p:spPr bwMode="auto">
                <a:xfrm>
                  <a:off x="589675" y="1441480"/>
                  <a:ext cx="1877308" cy="226800"/>
                </a:xfrm>
                <a:prstGeom prst="rect">
                  <a:avLst/>
                </a:prstGeom>
                <a:solidFill>
                  <a:srgbClr val="6F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13" tIns="45705" rIns="91413" bIns="45705" rtlCol="0" anchor="ctr"/>
                <a:lstStyle/>
                <a:p>
                  <a:pPr marL="0" marR="0" lvl="0" indent="0" algn="ctr" defTabSz="91401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100" b="0" i="0" u="none" strike="noStrike" kern="1200" cap="none" spc="-30" normalizeH="0" baseline="0" noProof="0" dirty="0">
                      <a:ln>
                        <a:solidFill>
                          <a:srgbClr val="FF0000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rPr>
                    <a:t>Gate Operation</a:t>
                  </a:r>
                  <a:endParaRPr kumimoji="1" lang="ko-KR" altLang="en-US" sz="1100" b="0" i="0" u="none" strike="noStrike" kern="1200" cap="none" spc="-30" normalizeH="0" baseline="0" noProof="0" dirty="0">
                    <a:ln>
                      <a:solidFill>
                        <a:srgbClr val="FF0000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F4CD864A-9F81-4B9D-9DB8-3D73F13BDB3D}"/>
                    </a:ext>
                  </a:extLst>
                </p:cNvPr>
                <p:cNvSpPr/>
                <p:nvPr/>
              </p:nvSpPr>
              <p:spPr bwMode="auto">
                <a:xfrm>
                  <a:off x="1554817" y="1972475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Gate ATM</a:t>
                  </a:r>
                  <a:endPara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422" name="그룹 421">
                <a:extLst>
                  <a:ext uri="{FF2B5EF4-FFF2-40B4-BE49-F238E27FC236}">
                    <a16:creationId xmlns:a16="http://schemas.microsoft.com/office/drawing/2014/main" id="{FEEBFEE6-E357-4629-816D-FD9D0EEA9EA0}"/>
                  </a:ext>
                </a:extLst>
              </p:cNvPr>
              <p:cNvGrpSpPr/>
              <p:nvPr/>
            </p:nvGrpSpPr>
            <p:grpSpPr>
              <a:xfrm>
                <a:off x="2528142" y="1440052"/>
                <a:ext cx="1877308" cy="879453"/>
                <a:chOff x="589675" y="1441480"/>
                <a:chExt cx="1877308" cy="879453"/>
              </a:xfrm>
            </p:grpSpPr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7308336F-CB79-4386-98FC-F9D4B3C3376B}"/>
                    </a:ext>
                  </a:extLst>
                </p:cNvPr>
                <p:cNvSpPr/>
                <p:nvPr/>
              </p:nvSpPr>
              <p:spPr bwMode="auto">
                <a:xfrm>
                  <a:off x="589675" y="1795840"/>
                  <a:ext cx="1877308" cy="52509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768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39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현대하모니 L" pitchFamily="18" charset="-127"/>
                    <a:ea typeface="현대하모니 L" pitchFamily="18" charset="-127"/>
                    <a:cs typeface="+mn-cs"/>
                  </a:endParaRPr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BE1FCEA9-FFF4-4BBC-994D-ACAFCA6A4301}"/>
                    </a:ext>
                  </a:extLst>
                </p:cNvPr>
                <p:cNvSpPr/>
                <p:nvPr/>
              </p:nvSpPr>
              <p:spPr bwMode="auto">
                <a:xfrm>
                  <a:off x="641842" y="1721454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Block List</a:t>
                  </a:r>
                  <a:endPara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FC59525F-33CA-46BE-8AA8-84128D9A2C11}"/>
                    </a:ext>
                  </a:extLst>
                </p:cNvPr>
                <p:cNvSpPr/>
                <p:nvPr/>
              </p:nvSpPr>
              <p:spPr bwMode="auto">
                <a:xfrm>
                  <a:off x="1551254" y="1721454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반</a:t>
                  </a:r>
                  <a:r>
                    <a:rPr kumimoji="0" lang="en-US" altLang="ko-KR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/</a:t>
                  </a: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출입 작업 처리</a:t>
                  </a:r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457CB23D-B388-4B6B-A60C-EED6866EA023}"/>
                    </a:ext>
                  </a:extLst>
                </p:cNvPr>
                <p:cNvSpPr/>
                <p:nvPr/>
              </p:nvSpPr>
              <p:spPr bwMode="auto">
                <a:xfrm>
                  <a:off x="641842" y="1973900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컨테이너 명세조회</a:t>
                  </a:r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253FEFEA-C28A-44DB-9C44-702B812D1B74}"/>
                    </a:ext>
                  </a:extLst>
                </p:cNvPr>
                <p:cNvSpPr/>
                <p:nvPr/>
              </p:nvSpPr>
              <p:spPr bwMode="auto">
                <a:xfrm>
                  <a:off x="589675" y="1441480"/>
                  <a:ext cx="1877308" cy="226800"/>
                </a:xfrm>
                <a:prstGeom prst="rect">
                  <a:avLst/>
                </a:prstGeom>
                <a:solidFill>
                  <a:srgbClr val="6F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13" tIns="45705" rIns="91413" bIns="45705" rtlCol="0" anchor="ctr"/>
                <a:lstStyle/>
                <a:p>
                  <a:pPr marL="0" marR="0" lvl="0" indent="0" algn="ctr" defTabSz="91401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100" b="0" i="0" u="none" strike="noStrike" kern="1200" cap="none" spc="-30" normalizeH="0" baseline="0" noProof="0" dirty="0">
                      <a:ln>
                        <a:solidFill>
                          <a:srgbClr val="FF0000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rPr>
                    <a:t>Yard</a:t>
                  </a:r>
                  <a:r>
                    <a:rPr kumimoji="1" lang="ko-KR" altLang="en-US" sz="1100" b="0" i="0" u="none" strike="noStrike" kern="1200" cap="none" spc="-30" normalizeH="0" baseline="0" noProof="0" dirty="0">
                      <a:ln>
                        <a:solidFill>
                          <a:srgbClr val="FF0000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rPr>
                    <a:t> </a:t>
                  </a:r>
                  <a:r>
                    <a:rPr kumimoji="1" lang="en-US" altLang="ko-KR" sz="1100" b="0" i="0" u="none" strike="noStrike" kern="1200" cap="none" spc="-30" normalizeH="0" baseline="0" noProof="0" dirty="0">
                      <a:ln>
                        <a:solidFill>
                          <a:srgbClr val="FF0000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rPr>
                    <a:t>Crane(</a:t>
                  </a:r>
                  <a:r>
                    <a:rPr kumimoji="1" lang="ko-KR" altLang="en-US" sz="1100" b="0" i="0" u="none" strike="noStrike" kern="1200" cap="none" spc="-30" normalizeH="0" baseline="0" noProof="0" dirty="0">
                      <a:ln>
                        <a:solidFill>
                          <a:srgbClr val="FF0000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rPr>
                    <a:t>무선단말기</a:t>
                  </a:r>
                  <a:r>
                    <a:rPr kumimoji="1" lang="en-US" altLang="ko-KR" sz="1100" b="0" i="0" u="none" strike="noStrike" kern="1200" cap="none" spc="-30" normalizeH="0" baseline="0" noProof="0" dirty="0">
                      <a:ln>
                        <a:solidFill>
                          <a:srgbClr val="FF0000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rPr>
                    <a:t>)</a:t>
                  </a:r>
                  <a:endParaRPr kumimoji="1" lang="ko-KR" altLang="en-US" sz="1100" b="0" i="0" u="none" strike="noStrike" kern="1200" cap="none" spc="-30" normalizeH="0" baseline="0" noProof="0" dirty="0">
                    <a:ln>
                      <a:solidFill>
                        <a:srgbClr val="FF0000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428" name="직사각형 427">
                  <a:extLst>
                    <a:ext uri="{FF2B5EF4-FFF2-40B4-BE49-F238E27FC236}">
                      <a16:creationId xmlns:a16="http://schemas.microsoft.com/office/drawing/2014/main" id="{9FBD4A98-005E-4194-9891-CD433EC0FB3D}"/>
                    </a:ext>
                  </a:extLst>
                </p:cNvPr>
                <p:cNvSpPr/>
                <p:nvPr/>
              </p:nvSpPr>
              <p:spPr bwMode="auto">
                <a:xfrm>
                  <a:off x="1554817" y="1972475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임의 이적</a:t>
                  </a:r>
                </a:p>
              </p:txBody>
            </p:sp>
          </p:grpSp>
        </p:grpSp>
        <p:sp>
          <p:nvSpPr>
            <p:cNvPr id="485" name="Rectangle 64">
              <a:extLst>
                <a:ext uri="{FF2B5EF4-FFF2-40B4-BE49-F238E27FC236}">
                  <a16:creationId xmlns:a16="http://schemas.microsoft.com/office/drawing/2014/main" id="{90D07623-627A-41A1-881B-90E0F26B8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69" y="5829867"/>
              <a:ext cx="1891547" cy="208042"/>
            </a:xfrm>
            <a:prstGeom prst="rect">
              <a:avLst/>
            </a:prstGeom>
            <a:solidFill>
              <a:srgbClr val="0D3044"/>
            </a:solidFill>
            <a:ln w="9525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130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1200" cap="none" spc="0" normalizeH="0" baseline="0" noProof="0" dirty="0">
                  <a:ln>
                    <a:solidFill>
                      <a:srgbClr val="B2B2B2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서버</a:t>
              </a:r>
              <a:endParaRPr kumimoji="1" lang="en-US" altLang="ko-KR" sz="1000" b="1" i="0" u="none" strike="noStrike" kern="1200" cap="none" spc="0" normalizeH="0" baseline="0" noProof="0" dirty="0">
                <a:ln>
                  <a:solidFill>
                    <a:srgbClr val="B2B2B2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endParaRPr>
            </a:p>
          </p:txBody>
        </p:sp>
        <p:sp>
          <p:nvSpPr>
            <p:cNvPr id="486" name="Rectangle 73">
              <a:extLst>
                <a:ext uri="{FF2B5EF4-FFF2-40B4-BE49-F238E27FC236}">
                  <a16:creationId xmlns:a16="http://schemas.microsoft.com/office/drawing/2014/main" id="{4AD47434-C63A-4BE8-AF82-D50036B04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186" y="5387129"/>
              <a:ext cx="1872646" cy="1451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30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0" i="0" u="none" strike="noStrike" kern="1200" cap="none" spc="0" normalizeH="0" baseline="0" noProof="0" dirty="0" err="1">
                  <a:ln>
                    <a:solidFill>
                      <a:srgbClr val="B2B2B2"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uniFramework</a:t>
              </a:r>
              <a:endParaRPr kumimoji="1" lang="en-US" altLang="ko-KR" sz="1000" b="0" i="0" u="none" strike="noStrike" kern="1200" cap="none" spc="0" normalizeH="0" baseline="0" noProof="0" dirty="0">
                <a:ln>
                  <a:solidFill>
                    <a:srgbClr val="B2B2B2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endParaRPr>
            </a:p>
          </p:txBody>
        </p:sp>
        <p:sp>
          <p:nvSpPr>
            <p:cNvPr id="487" name="Rectangle 80">
              <a:extLst>
                <a:ext uri="{FF2B5EF4-FFF2-40B4-BE49-F238E27FC236}">
                  <a16:creationId xmlns:a16="http://schemas.microsoft.com/office/drawing/2014/main" id="{B611C2C1-4452-4942-933F-8C3D2308A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186" y="5697755"/>
              <a:ext cx="1872646" cy="14513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lIns="0" tIns="21600" rIns="0" bIns="21600" anchor="ctr"/>
            <a:lstStyle/>
            <a:p>
              <a:pPr marL="0" marR="0" lvl="0" indent="0" algn="ctr" defTabSz="838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1" lang="en-US" altLang="ko-KR" sz="900" b="1" i="0" u="none" strike="noStrike" kern="1200" cap="none" spc="0" normalizeH="0" baseline="0" noProof="0" dirty="0">
                  <a:ln>
                    <a:solidFill>
                      <a:srgbClr val="B2B2B2">
                        <a:alpha val="0"/>
                      </a:srgbClr>
                    </a:solidFill>
                  </a:ln>
                  <a:solidFill>
                    <a:srgbClr val="1C1C1C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MS Windows Server</a:t>
              </a:r>
            </a:p>
          </p:txBody>
        </p:sp>
        <p:sp>
          <p:nvSpPr>
            <p:cNvPr id="488" name="Rectangle 80">
              <a:extLst>
                <a:ext uri="{FF2B5EF4-FFF2-40B4-BE49-F238E27FC236}">
                  <a16:creationId xmlns:a16="http://schemas.microsoft.com/office/drawing/2014/main" id="{67E974C8-538C-4C46-A0EC-95E6F312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186" y="5529029"/>
              <a:ext cx="1872000" cy="162854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lIns="0" tIns="21600" rIns="0" bIns="21600" anchor="ctr"/>
            <a:lstStyle/>
            <a:p>
              <a:pPr marL="0" marR="0" lvl="0" indent="0" algn="ctr" defTabSz="838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1" lang="en-US" altLang="ko-KR" sz="1000" b="0" i="0" u="none" strike="noStrike" kern="1200" cap="none" spc="0" normalizeH="0" baseline="0" noProof="0" dirty="0" err="1">
                  <a:ln>
                    <a:solidFill>
                      <a:srgbClr val="B2B2B2">
                        <a:alpha val="0"/>
                      </a:srgbClr>
                    </a:solidFill>
                  </a:ln>
                  <a:solidFill>
                    <a:srgbClr val="1C1C1C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Websphere</a:t>
              </a:r>
              <a:endParaRPr kumimoji="1" lang="en-US" altLang="ko-KR" sz="1000" b="0" i="0" u="none" strike="noStrike" kern="1200" cap="none" spc="0" normalizeH="0" baseline="0" noProof="0" dirty="0">
                <a:ln>
                  <a:solidFill>
                    <a:srgbClr val="B2B2B2">
                      <a:alpha val="0"/>
                    </a:srgbClr>
                  </a:solidFill>
                </a:ln>
                <a:solidFill>
                  <a:srgbClr val="1C1C1C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endParaRPr>
            </a:p>
          </p:txBody>
        </p:sp>
        <p:grpSp>
          <p:nvGrpSpPr>
            <p:cNvPr id="490" name="그룹 489">
              <a:extLst>
                <a:ext uri="{FF2B5EF4-FFF2-40B4-BE49-F238E27FC236}">
                  <a16:creationId xmlns:a16="http://schemas.microsoft.com/office/drawing/2014/main" id="{BC829007-D103-4594-81DE-11768362CDF9}"/>
                </a:ext>
              </a:extLst>
            </p:cNvPr>
            <p:cNvGrpSpPr/>
            <p:nvPr/>
          </p:nvGrpSpPr>
          <p:grpSpPr>
            <a:xfrm>
              <a:off x="501402" y="3905090"/>
              <a:ext cx="3896317" cy="932251"/>
              <a:chOff x="564037" y="1388682"/>
              <a:chExt cx="3865207" cy="932251"/>
            </a:xfrm>
          </p:grpSpPr>
          <p:grpSp>
            <p:nvGrpSpPr>
              <p:cNvPr id="491" name="그룹 490">
                <a:extLst>
                  <a:ext uri="{FF2B5EF4-FFF2-40B4-BE49-F238E27FC236}">
                    <a16:creationId xmlns:a16="http://schemas.microsoft.com/office/drawing/2014/main" id="{C3D18824-E2AF-4475-8851-BE37E15C6810}"/>
                  </a:ext>
                </a:extLst>
              </p:cNvPr>
              <p:cNvGrpSpPr/>
              <p:nvPr/>
            </p:nvGrpSpPr>
            <p:grpSpPr>
              <a:xfrm>
                <a:off x="564037" y="1390110"/>
                <a:ext cx="1911590" cy="930823"/>
                <a:chOff x="589675" y="1390110"/>
                <a:chExt cx="1911590" cy="930823"/>
              </a:xfrm>
            </p:grpSpPr>
            <p:sp>
              <p:nvSpPr>
                <p:cNvPr id="499" name="직사각형 498">
                  <a:extLst>
                    <a:ext uri="{FF2B5EF4-FFF2-40B4-BE49-F238E27FC236}">
                      <a16:creationId xmlns:a16="http://schemas.microsoft.com/office/drawing/2014/main" id="{B3E4E976-D74D-4076-A84D-42317563EB4C}"/>
                    </a:ext>
                  </a:extLst>
                </p:cNvPr>
                <p:cNvSpPr/>
                <p:nvPr/>
              </p:nvSpPr>
              <p:spPr bwMode="auto">
                <a:xfrm>
                  <a:off x="589675" y="1795840"/>
                  <a:ext cx="1877308" cy="52509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768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39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현대하모니 L" pitchFamily="18" charset="-127"/>
                    <a:ea typeface="현대하모니 L" pitchFamily="18" charset="-127"/>
                    <a:cs typeface="+mn-cs"/>
                  </a:endParaRPr>
                </a:p>
              </p:txBody>
            </p:sp>
            <p:sp>
              <p:nvSpPr>
                <p:cNvPr id="500" name="직사각형 499">
                  <a:extLst>
                    <a:ext uri="{FF2B5EF4-FFF2-40B4-BE49-F238E27FC236}">
                      <a16:creationId xmlns:a16="http://schemas.microsoft.com/office/drawing/2014/main" id="{E8D802DE-860C-4F25-982F-D7949C8215F7}"/>
                    </a:ext>
                  </a:extLst>
                </p:cNvPr>
                <p:cNvSpPr/>
                <p:nvPr/>
              </p:nvSpPr>
              <p:spPr bwMode="auto">
                <a:xfrm>
                  <a:off x="676124" y="1670084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Yard View</a:t>
                  </a:r>
                  <a:endPara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501" name="직사각형 500">
                  <a:extLst>
                    <a:ext uri="{FF2B5EF4-FFF2-40B4-BE49-F238E27FC236}">
                      <a16:creationId xmlns:a16="http://schemas.microsoft.com/office/drawing/2014/main" id="{859228FA-425D-4D20-AF09-7353EDA22732}"/>
                    </a:ext>
                  </a:extLst>
                </p:cNvPr>
                <p:cNvSpPr/>
                <p:nvPr/>
              </p:nvSpPr>
              <p:spPr bwMode="auto">
                <a:xfrm>
                  <a:off x="1585537" y="1670084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Block View</a:t>
                  </a:r>
                  <a:endPara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502" name="직사각형 501">
                  <a:extLst>
                    <a:ext uri="{FF2B5EF4-FFF2-40B4-BE49-F238E27FC236}">
                      <a16:creationId xmlns:a16="http://schemas.microsoft.com/office/drawing/2014/main" id="{DA710229-257E-4AF0-B8F8-DD2FAC175076}"/>
                    </a:ext>
                  </a:extLst>
                </p:cNvPr>
                <p:cNvSpPr/>
                <p:nvPr/>
              </p:nvSpPr>
              <p:spPr bwMode="auto">
                <a:xfrm>
                  <a:off x="676124" y="1922530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Bay View</a:t>
                  </a:r>
                  <a:endPara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503" name="직사각형 502">
                  <a:extLst>
                    <a:ext uri="{FF2B5EF4-FFF2-40B4-BE49-F238E27FC236}">
                      <a16:creationId xmlns:a16="http://schemas.microsoft.com/office/drawing/2014/main" id="{436ED613-8DFF-4EBB-937A-DE08C0D53176}"/>
                    </a:ext>
                  </a:extLst>
                </p:cNvPr>
                <p:cNvSpPr/>
                <p:nvPr/>
              </p:nvSpPr>
              <p:spPr bwMode="auto">
                <a:xfrm>
                  <a:off x="623957" y="1390110"/>
                  <a:ext cx="1877308" cy="226800"/>
                </a:xfrm>
                <a:prstGeom prst="rect">
                  <a:avLst/>
                </a:prstGeom>
                <a:solidFill>
                  <a:srgbClr val="6F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13" tIns="45705" rIns="91413" bIns="45705" rtlCol="0" anchor="ctr"/>
                <a:lstStyle/>
                <a:p>
                  <a:pPr marL="0" marR="0" lvl="0" indent="0" algn="ctr" defTabSz="91401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100" b="0" i="0" u="none" strike="noStrike" kern="1200" cap="none" spc="-30" normalizeH="0" baseline="0" noProof="0" dirty="0">
                      <a:ln>
                        <a:solidFill>
                          <a:srgbClr val="FF0000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rPr>
                    <a:t>Monitoring</a:t>
                  </a:r>
                  <a:endParaRPr kumimoji="1" lang="ko-KR" altLang="en-US" sz="1100" b="0" i="0" u="none" strike="noStrike" kern="1200" cap="none" spc="-30" normalizeH="0" baseline="0" noProof="0" dirty="0">
                    <a:ln>
                      <a:solidFill>
                        <a:srgbClr val="FF0000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504" name="직사각형 503">
                  <a:extLst>
                    <a:ext uri="{FF2B5EF4-FFF2-40B4-BE49-F238E27FC236}">
                      <a16:creationId xmlns:a16="http://schemas.microsoft.com/office/drawing/2014/main" id="{11427F8E-9F31-4BA3-8049-C9DF3866A50C}"/>
                    </a:ext>
                  </a:extLst>
                </p:cNvPr>
                <p:cNvSpPr/>
                <p:nvPr/>
              </p:nvSpPr>
              <p:spPr bwMode="auto">
                <a:xfrm>
                  <a:off x="1589099" y="1921105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컨테이너 정보 변경</a:t>
                  </a:r>
                </a:p>
              </p:txBody>
            </p:sp>
          </p:grpSp>
          <p:grpSp>
            <p:nvGrpSpPr>
              <p:cNvPr id="492" name="그룹 491">
                <a:extLst>
                  <a:ext uri="{FF2B5EF4-FFF2-40B4-BE49-F238E27FC236}">
                    <a16:creationId xmlns:a16="http://schemas.microsoft.com/office/drawing/2014/main" id="{E27988BD-3F15-4059-B989-B00F8492AF42}"/>
                  </a:ext>
                </a:extLst>
              </p:cNvPr>
              <p:cNvGrpSpPr/>
              <p:nvPr/>
            </p:nvGrpSpPr>
            <p:grpSpPr>
              <a:xfrm>
                <a:off x="2528142" y="1388682"/>
                <a:ext cx="1901102" cy="930823"/>
                <a:chOff x="589675" y="1390110"/>
                <a:chExt cx="1901102" cy="930823"/>
              </a:xfrm>
            </p:grpSpPr>
            <p:sp>
              <p:nvSpPr>
                <p:cNvPr id="493" name="직사각형 492">
                  <a:extLst>
                    <a:ext uri="{FF2B5EF4-FFF2-40B4-BE49-F238E27FC236}">
                      <a16:creationId xmlns:a16="http://schemas.microsoft.com/office/drawing/2014/main" id="{0182927B-482A-4E17-B5F3-04B07CA403FC}"/>
                    </a:ext>
                  </a:extLst>
                </p:cNvPr>
                <p:cNvSpPr/>
                <p:nvPr/>
              </p:nvSpPr>
              <p:spPr bwMode="auto">
                <a:xfrm>
                  <a:off x="589675" y="1795840"/>
                  <a:ext cx="1877308" cy="52509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768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39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현대하모니 L" pitchFamily="18" charset="-127"/>
                    <a:ea typeface="현대하모니 L" pitchFamily="18" charset="-127"/>
                    <a:cs typeface="+mn-cs"/>
                  </a:endParaRPr>
                </a:p>
              </p:txBody>
            </p:sp>
            <p:sp>
              <p:nvSpPr>
                <p:cNvPr id="494" name="직사각형 493">
                  <a:extLst>
                    <a:ext uri="{FF2B5EF4-FFF2-40B4-BE49-F238E27FC236}">
                      <a16:creationId xmlns:a16="http://schemas.microsoft.com/office/drawing/2014/main" id="{A0EB6356-BB23-4D82-8DB6-3EE01A240190}"/>
                    </a:ext>
                  </a:extLst>
                </p:cNvPr>
                <p:cNvSpPr/>
                <p:nvPr/>
              </p:nvSpPr>
              <p:spPr bwMode="auto">
                <a:xfrm>
                  <a:off x="676124" y="1670084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시스템 파일 관리</a:t>
                  </a:r>
                </a:p>
              </p:txBody>
            </p:sp>
            <p:sp>
              <p:nvSpPr>
                <p:cNvPr id="495" name="직사각형 494">
                  <a:extLst>
                    <a:ext uri="{FF2B5EF4-FFF2-40B4-BE49-F238E27FC236}">
                      <a16:creationId xmlns:a16="http://schemas.microsoft.com/office/drawing/2014/main" id="{9A7DF67D-999D-4393-BFBB-F1C8E1F692AC}"/>
                    </a:ext>
                  </a:extLst>
                </p:cNvPr>
                <p:cNvSpPr/>
                <p:nvPr/>
              </p:nvSpPr>
              <p:spPr bwMode="auto">
                <a:xfrm>
                  <a:off x="1585537" y="1670084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메뉴</a:t>
                  </a:r>
                  <a:r>
                    <a:rPr kumimoji="0" lang="en-US" altLang="ko-KR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/</a:t>
                  </a: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파일 맵핑</a:t>
                  </a:r>
                </a:p>
              </p:txBody>
            </p:sp>
            <p:sp>
              <p:nvSpPr>
                <p:cNvPr id="496" name="직사각형 495">
                  <a:extLst>
                    <a:ext uri="{FF2B5EF4-FFF2-40B4-BE49-F238E27FC236}">
                      <a16:creationId xmlns:a16="http://schemas.microsoft.com/office/drawing/2014/main" id="{F8F6BB7F-7566-4318-B4A9-594118832536}"/>
                    </a:ext>
                  </a:extLst>
                </p:cNvPr>
                <p:cNvSpPr/>
                <p:nvPr/>
              </p:nvSpPr>
              <p:spPr bwMode="auto">
                <a:xfrm>
                  <a:off x="676124" y="1922530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사용자 권한</a:t>
                  </a:r>
                </a:p>
              </p:txBody>
            </p:sp>
            <p:sp>
              <p:nvSpPr>
                <p:cNvPr id="497" name="직사각형 496">
                  <a:extLst>
                    <a:ext uri="{FF2B5EF4-FFF2-40B4-BE49-F238E27FC236}">
                      <a16:creationId xmlns:a16="http://schemas.microsoft.com/office/drawing/2014/main" id="{F632E225-B763-424B-AA5A-8A3AC26F313B}"/>
                    </a:ext>
                  </a:extLst>
                </p:cNvPr>
                <p:cNvSpPr/>
                <p:nvPr/>
              </p:nvSpPr>
              <p:spPr bwMode="auto">
                <a:xfrm>
                  <a:off x="613469" y="1390110"/>
                  <a:ext cx="1877308" cy="226800"/>
                </a:xfrm>
                <a:prstGeom prst="rect">
                  <a:avLst/>
                </a:prstGeom>
                <a:solidFill>
                  <a:srgbClr val="6F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13" tIns="45705" rIns="91413" bIns="45705" rtlCol="0" anchor="ctr"/>
                <a:lstStyle/>
                <a:p>
                  <a:pPr marL="0" marR="0" lvl="0" indent="0" algn="ctr" defTabSz="91401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100" b="0" i="0" u="none" strike="noStrike" kern="1200" cap="none" spc="-30" normalizeH="0" baseline="0" noProof="0" dirty="0">
                      <a:ln>
                        <a:solidFill>
                          <a:srgbClr val="FF0000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rPr>
                    <a:t>Administration</a:t>
                  </a:r>
                  <a:endParaRPr kumimoji="1" lang="ko-KR" altLang="en-US" sz="1100" b="0" i="0" u="none" strike="noStrike" kern="1200" cap="none" spc="-30" normalizeH="0" baseline="0" noProof="0" dirty="0">
                    <a:ln>
                      <a:solidFill>
                        <a:srgbClr val="FF0000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498" name="직사각형 497">
                  <a:extLst>
                    <a:ext uri="{FF2B5EF4-FFF2-40B4-BE49-F238E27FC236}">
                      <a16:creationId xmlns:a16="http://schemas.microsoft.com/office/drawing/2014/main" id="{75F3FC32-D113-4F27-BD27-B42FC03B1D2A}"/>
                    </a:ext>
                  </a:extLst>
                </p:cNvPr>
                <p:cNvSpPr/>
                <p:nvPr/>
              </p:nvSpPr>
              <p:spPr bwMode="auto">
                <a:xfrm>
                  <a:off x="1589099" y="1921105"/>
                  <a:ext cx="863562" cy="19832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0" cap="none" spc="-60" normalizeH="0" baseline="0" noProof="0" dirty="0">
                      <a:ln>
                        <a:solidFill>
                          <a:srgbClr val="02A1B2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rPr>
                    <a:t>메뉴 관리</a:t>
                  </a:r>
                </a:p>
              </p:txBody>
            </p:sp>
          </p:grpSp>
        </p:grp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FCC3AF87-C736-4FDD-BF2F-F7EF0E21BC0E}"/>
                </a:ext>
              </a:extLst>
            </p:cNvPr>
            <p:cNvSpPr/>
            <p:nvPr/>
          </p:nvSpPr>
          <p:spPr bwMode="auto">
            <a:xfrm>
              <a:off x="533117" y="4716496"/>
              <a:ext cx="1892419" cy="379237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13" tIns="45705" rIns="91413" bIns="45705" rtlCol="0" anchor="ctr"/>
            <a:lstStyle/>
            <a:p>
              <a:pPr marL="0" marR="0" lvl="0" indent="0" algn="ctr" defTabSz="9140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1200" cap="none" spc="-30" normalizeH="0" baseline="0" noProof="0" dirty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rPr>
                <a:t>공통 모듈 </a:t>
              </a:r>
              <a:endParaRPr kumimoji="1" lang="en-US" altLang="ko-KR" sz="900" b="0" i="0" u="none" strike="noStrike" kern="1200" cap="none" spc="-30" normalizeH="0" baseline="0" noProof="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현대하모니 B" panose="02020603020101020101" pitchFamily="18" charset="-127"/>
                <a:ea typeface="현대하모니 B" panose="02020603020101020101" pitchFamily="18" charset="-127"/>
                <a:cs typeface="+mn-cs"/>
              </a:endParaRPr>
            </a:p>
            <a:p>
              <a:pPr marL="0" marR="0" lvl="0" indent="0" algn="ctr" defTabSz="9140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-30" normalizeH="0" baseline="0" noProof="0" dirty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rPr>
                <a:t>(Engine / Container </a:t>
              </a:r>
              <a:r>
                <a:rPr kumimoji="1" lang="ko-KR" altLang="en-US" sz="900" b="0" i="0" u="none" strike="noStrike" kern="1200" cap="none" spc="-30" normalizeH="0" baseline="0" noProof="0" dirty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rPr>
                <a:t>정보 관리</a:t>
              </a:r>
              <a:r>
                <a:rPr kumimoji="1" lang="en-US" altLang="ko-KR" sz="900" b="0" i="0" u="none" strike="noStrike" kern="1200" cap="none" spc="-30" normalizeH="0" baseline="0" noProof="0" dirty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rPr>
                <a:t>) </a:t>
              </a:r>
              <a:endParaRPr kumimoji="1" lang="ko-KR" altLang="en-US" sz="900" b="0" i="0" u="none" strike="noStrike" kern="1200" cap="none" spc="-30" normalizeH="0" baseline="0" noProof="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현대하모니 B" panose="02020603020101020101" pitchFamily="18" charset="-127"/>
                <a:ea typeface="현대하모니 B" panose="02020603020101020101" pitchFamily="18" charset="-127"/>
                <a:cs typeface="+mn-cs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67DB16F2-F255-45A9-9555-6A055E9F72E6}"/>
                </a:ext>
              </a:extLst>
            </p:cNvPr>
            <p:cNvSpPr/>
            <p:nvPr/>
          </p:nvSpPr>
          <p:spPr>
            <a:xfrm>
              <a:off x="3185224" y="5727586"/>
              <a:ext cx="498936" cy="207882"/>
            </a:xfrm>
            <a:prstGeom prst="rect">
              <a:avLst/>
            </a:prstGeom>
          </p:spPr>
          <p:txBody>
            <a:bodyPr wrap="none" lIns="83951" tIns="41976" rIns="83951" bIns="41976">
              <a:spAutoFit/>
            </a:bodyPr>
            <a:lstStyle/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* JDBC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endParaRPr>
            </a:p>
          </p:txBody>
        </p:sp>
        <p:grpSp>
          <p:nvGrpSpPr>
            <p:cNvPr id="659" name="그룹 658">
              <a:extLst>
                <a:ext uri="{FF2B5EF4-FFF2-40B4-BE49-F238E27FC236}">
                  <a16:creationId xmlns:a16="http://schemas.microsoft.com/office/drawing/2014/main" id="{74D16726-8CBC-4875-BE34-40208982D841}"/>
                </a:ext>
              </a:extLst>
            </p:cNvPr>
            <p:cNvGrpSpPr/>
            <p:nvPr/>
          </p:nvGrpSpPr>
          <p:grpSpPr>
            <a:xfrm>
              <a:off x="2481598" y="4726170"/>
              <a:ext cx="1892418" cy="920549"/>
              <a:chOff x="589675" y="1400384"/>
              <a:chExt cx="1877308" cy="920549"/>
            </a:xfrm>
          </p:grpSpPr>
          <p:sp>
            <p:nvSpPr>
              <p:cNvPr id="667" name="직사각형 666">
                <a:extLst>
                  <a:ext uri="{FF2B5EF4-FFF2-40B4-BE49-F238E27FC236}">
                    <a16:creationId xmlns:a16="http://schemas.microsoft.com/office/drawing/2014/main" id="{43D3A34C-A40B-4AE6-A924-C6B6CBBC7E00}"/>
                  </a:ext>
                </a:extLst>
              </p:cNvPr>
              <p:cNvSpPr/>
              <p:nvPr/>
            </p:nvSpPr>
            <p:spPr bwMode="auto">
              <a:xfrm>
                <a:off x="589675" y="1795840"/>
                <a:ext cx="1877308" cy="5250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768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3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현대하모니 L" pitchFamily="18" charset="-127"/>
                  <a:ea typeface="현대하모니 L" pitchFamily="18" charset="-127"/>
                  <a:cs typeface="+mn-cs"/>
                </a:endParaRPr>
              </a:p>
            </p:txBody>
          </p:sp>
          <p:sp>
            <p:nvSpPr>
              <p:cNvPr id="668" name="직사각형 667">
                <a:extLst>
                  <a:ext uri="{FF2B5EF4-FFF2-40B4-BE49-F238E27FC236}">
                    <a16:creationId xmlns:a16="http://schemas.microsoft.com/office/drawing/2014/main" id="{74FC9019-D7DB-40E3-835B-D3CC06D455BE}"/>
                  </a:ext>
                </a:extLst>
              </p:cNvPr>
              <p:cNvSpPr/>
              <p:nvPr/>
            </p:nvSpPr>
            <p:spPr bwMode="auto">
              <a:xfrm>
                <a:off x="641842" y="1680358"/>
                <a:ext cx="863562" cy="19832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컨테이너 관리</a:t>
                </a:r>
              </a:p>
            </p:txBody>
          </p:sp>
          <p:sp>
            <p:nvSpPr>
              <p:cNvPr id="669" name="직사각형 668">
                <a:extLst>
                  <a:ext uri="{FF2B5EF4-FFF2-40B4-BE49-F238E27FC236}">
                    <a16:creationId xmlns:a16="http://schemas.microsoft.com/office/drawing/2014/main" id="{6A85A8AC-74EB-4797-AFC5-276C02446938}"/>
                  </a:ext>
                </a:extLst>
              </p:cNvPr>
              <p:cNvSpPr/>
              <p:nvPr/>
            </p:nvSpPr>
            <p:spPr bwMode="auto">
              <a:xfrm>
                <a:off x="1551254" y="1680358"/>
                <a:ext cx="863562" cy="19832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419938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>
                    <a:ln>
                      <a:solidFill>
                        <a:srgbClr val="02A1B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rPr>
                  <a:t>컨테이너 실적관리</a:t>
                </a:r>
              </a:p>
            </p:txBody>
          </p:sp>
          <p:sp>
            <p:nvSpPr>
              <p:cNvPr id="670" name="직사각형 669">
                <a:extLst>
                  <a:ext uri="{FF2B5EF4-FFF2-40B4-BE49-F238E27FC236}">
                    <a16:creationId xmlns:a16="http://schemas.microsoft.com/office/drawing/2014/main" id="{8CA5EE1D-DB99-40BA-A86C-E503AB6C83C5}"/>
                  </a:ext>
                </a:extLst>
              </p:cNvPr>
              <p:cNvSpPr/>
              <p:nvPr/>
            </p:nvSpPr>
            <p:spPr bwMode="auto">
              <a:xfrm>
                <a:off x="589675" y="1400384"/>
                <a:ext cx="1877308" cy="226800"/>
              </a:xfrm>
              <a:prstGeom prst="rect">
                <a:avLst/>
              </a:prstGeom>
              <a:solidFill>
                <a:srgbClr val="6F6F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13" tIns="45705" rIns="91413" bIns="45705" rtlCol="0" anchor="ctr"/>
              <a:lstStyle/>
              <a:p>
                <a:pPr marL="0" marR="0" lvl="0" indent="0" algn="ctr" defTabSz="9140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100" b="0" i="0" u="none" strike="noStrike" kern="1200" cap="none" spc="-30" normalizeH="0" baseline="0" noProof="0" dirty="0">
                    <a:ln>
                      <a:solidFill>
                        <a:srgbClr val="FF0000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rPr>
                  <a:t>대외 정보서비스</a:t>
                </a:r>
              </a:p>
            </p:txBody>
          </p:sp>
        </p:grpSp>
        <p:grpSp>
          <p:nvGrpSpPr>
            <p:cNvPr id="677" name="그룹 676">
              <a:extLst>
                <a:ext uri="{FF2B5EF4-FFF2-40B4-BE49-F238E27FC236}">
                  <a16:creationId xmlns:a16="http://schemas.microsoft.com/office/drawing/2014/main" id="{92EED6F7-5D69-4023-B910-FB06F338C412}"/>
                </a:ext>
              </a:extLst>
            </p:cNvPr>
            <p:cNvGrpSpPr/>
            <p:nvPr/>
          </p:nvGrpSpPr>
          <p:grpSpPr>
            <a:xfrm>
              <a:off x="1044892" y="5147966"/>
              <a:ext cx="144454" cy="183015"/>
              <a:chOff x="10828594" y="5003811"/>
              <a:chExt cx="143301" cy="183015"/>
            </a:xfrm>
          </p:grpSpPr>
          <p:sp>
            <p:nvSpPr>
              <p:cNvPr id="675" name="AutoShape 8">
                <a:extLst>
                  <a:ext uri="{FF2B5EF4-FFF2-40B4-BE49-F238E27FC236}">
                    <a16:creationId xmlns:a16="http://schemas.microsoft.com/office/drawing/2014/main" id="{8A2AFFBB-9F16-4418-91E8-52812DE2EE5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H="1">
                <a:off x="10846809" y="4985597"/>
                <a:ext cx="106871" cy="143300"/>
              </a:xfrm>
              <a:prstGeom prst="chevron">
                <a:avLst>
                  <a:gd name="adj" fmla="val 60907"/>
                </a:avLst>
              </a:prstGeom>
              <a:solidFill>
                <a:srgbClr val="3C6E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lIns="70777" tIns="0" rIns="72226" bIns="0" anchor="ctr"/>
              <a:lstStyle>
                <a:lvl1pPr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828675" indent="-3190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274763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784350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293938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7511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32083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6655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41227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104307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300" b="1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  <p:sp>
            <p:nvSpPr>
              <p:cNvPr id="676" name="AutoShape 8">
                <a:extLst>
                  <a:ext uri="{FF2B5EF4-FFF2-40B4-BE49-F238E27FC236}">
                    <a16:creationId xmlns:a16="http://schemas.microsoft.com/office/drawing/2014/main" id="{1FE88DFC-2D52-4CF9-B403-70C6378C67B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H="1">
                <a:off x="10846529" y="5061460"/>
                <a:ext cx="107431" cy="143301"/>
              </a:xfrm>
              <a:prstGeom prst="chevron">
                <a:avLst>
                  <a:gd name="adj" fmla="val 60907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lIns="70777" tIns="0" rIns="72226" bIns="0" anchor="ctr"/>
              <a:lstStyle>
                <a:lvl1pPr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828675" indent="-3190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274763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784350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293938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7511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32083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6655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41227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104307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300" b="1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678" name="그룹 677">
              <a:extLst>
                <a:ext uri="{FF2B5EF4-FFF2-40B4-BE49-F238E27FC236}">
                  <a16:creationId xmlns:a16="http://schemas.microsoft.com/office/drawing/2014/main" id="{DCF59A0E-02FB-45C9-AAF1-92206E59FA35}"/>
                </a:ext>
              </a:extLst>
            </p:cNvPr>
            <p:cNvGrpSpPr/>
            <p:nvPr/>
          </p:nvGrpSpPr>
          <p:grpSpPr>
            <a:xfrm rot="10800000">
              <a:off x="1632008" y="5133653"/>
              <a:ext cx="144454" cy="183015"/>
              <a:chOff x="10828594" y="5003811"/>
              <a:chExt cx="143301" cy="183015"/>
            </a:xfrm>
          </p:grpSpPr>
          <p:sp>
            <p:nvSpPr>
              <p:cNvPr id="679" name="AutoShape 8">
                <a:extLst>
                  <a:ext uri="{FF2B5EF4-FFF2-40B4-BE49-F238E27FC236}">
                    <a16:creationId xmlns:a16="http://schemas.microsoft.com/office/drawing/2014/main" id="{9DCA29D9-540F-4028-B381-1BDA4F207F6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H="1">
                <a:off x="10846809" y="4985597"/>
                <a:ext cx="106871" cy="143300"/>
              </a:xfrm>
              <a:prstGeom prst="chevron">
                <a:avLst>
                  <a:gd name="adj" fmla="val 60907"/>
                </a:avLst>
              </a:prstGeom>
              <a:solidFill>
                <a:srgbClr val="3C6E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lIns="70777" tIns="0" rIns="72226" bIns="0" anchor="ctr"/>
              <a:lstStyle>
                <a:lvl1pPr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828675" indent="-3190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274763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784350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293938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7511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32083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6655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41227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104307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300" b="1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  <p:sp>
            <p:nvSpPr>
              <p:cNvPr id="680" name="AutoShape 8">
                <a:extLst>
                  <a:ext uri="{FF2B5EF4-FFF2-40B4-BE49-F238E27FC236}">
                    <a16:creationId xmlns:a16="http://schemas.microsoft.com/office/drawing/2014/main" id="{F4849955-E626-4626-9D48-276A5C84873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H="1">
                <a:off x="10846529" y="5061460"/>
                <a:ext cx="107431" cy="143301"/>
              </a:xfrm>
              <a:prstGeom prst="chevron">
                <a:avLst>
                  <a:gd name="adj" fmla="val 60907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lIns="70777" tIns="0" rIns="72226" bIns="0" anchor="ctr"/>
              <a:lstStyle>
                <a:lvl1pPr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828675" indent="-3190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274763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784350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293938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7511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32083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6655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41227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104307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300" b="1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691" name="Text Box 57">
              <a:extLst>
                <a:ext uri="{FF2B5EF4-FFF2-40B4-BE49-F238E27FC236}">
                  <a16:creationId xmlns:a16="http://schemas.microsoft.com/office/drawing/2014/main" id="{C518CF55-E2A1-42F4-9D85-E1ECDA1F106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419726" y="5623383"/>
              <a:ext cx="90005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>
              <a:defPPr>
                <a:defRPr lang="ko-KR"/>
              </a:defPPr>
              <a:lvl1pPr marL="92075" indent="-92075" eaLnBrk="0" hangingPunct="0">
                <a:defRPr kumimoji="1" sz="1200">
                  <a:solidFill>
                    <a:schemeClr val="tx2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0" lvl="1" indent="0" algn="ctr" fontAlgn="base" latinLnBrk="0">
                <a:buClr>
                  <a:srgbClr val="686868"/>
                </a:buClr>
                <a:buSzPct val="80000"/>
                <a:tabLst>
                  <a:tab pos="6099061" algn="l"/>
                </a:tabLst>
                <a:defRPr kumimoji="1" sz="90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2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2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2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2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2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2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2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1" indent="0" algn="ctr" defTabSz="419938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6868"/>
                </a:buClr>
                <a:buSzPct val="80000"/>
                <a:buFontTx/>
                <a:buNone/>
                <a:tabLst>
                  <a:tab pos="6099061" algn="l"/>
                </a:tabLst>
                <a:defRPr/>
              </a:pPr>
              <a:r>
                <a:rPr kumimoji="1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………  </a:t>
              </a:r>
              <a:r>
                <a:rPr kumimoji="1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고객사 </a:t>
              </a:r>
              <a:r>
                <a:rPr kumimoji="1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자체 개발</a:t>
              </a:r>
              <a:endPara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5A6A6EC7-5D17-4F51-BAAD-2827F072661E}"/>
                </a:ext>
              </a:extLst>
            </p:cNvPr>
            <p:cNvSpPr/>
            <p:nvPr/>
          </p:nvSpPr>
          <p:spPr bwMode="auto">
            <a:xfrm>
              <a:off x="2529175" y="5459537"/>
              <a:ext cx="1792253" cy="131602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rgbClr val="C00000"/>
              </a:solidFill>
              <a:prstDash val="sysDash"/>
              <a:miter lim="800000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19938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-60" normalizeH="0" baseline="0" noProof="0" dirty="0">
                  <a:ln>
                    <a:solidFill>
                      <a:srgbClr val="02A1B2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창고 </a:t>
              </a:r>
              <a:r>
                <a:rPr kumimoji="0" lang="en-US" altLang="ko-KR" sz="800" b="0" i="0" u="none" strike="noStrike" kern="0" cap="none" spc="-60" normalizeH="0" baseline="0" noProof="0" dirty="0">
                  <a:ln>
                    <a:solidFill>
                      <a:srgbClr val="02A1B2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CFS </a:t>
              </a:r>
              <a:r>
                <a:rPr kumimoji="0" lang="ko-KR" altLang="en-US" sz="800" b="0" i="0" u="none" strike="noStrike" kern="0" cap="none" spc="-60" normalizeH="0" baseline="0" noProof="0" dirty="0">
                  <a:ln>
                    <a:solidFill>
                      <a:srgbClr val="02A1B2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관리 </a:t>
              </a:r>
              <a:r>
                <a:rPr kumimoji="0" lang="en-US" altLang="ko-KR" sz="800" b="0" i="0" u="none" strike="noStrike" kern="0" cap="none" spc="-60" normalizeH="0" baseline="0" noProof="0" dirty="0">
                  <a:ln>
                    <a:solidFill>
                      <a:srgbClr val="02A1B2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/ </a:t>
              </a:r>
              <a:r>
                <a:rPr kumimoji="0" lang="ko-KR" altLang="en-US" sz="800" b="0" i="0" u="none" strike="noStrike" kern="0" cap="none" spc="-60" normalizeH="0" baseline="0" noProof="0" dirty="0">
                  <a:ln>
                    <a:solidFill>
                      <a:srgbClr val="02A1B2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골재관리 </a:t>
              </a:r>
              <a:r>
                <a:rPr kumimoji="0" lang="en-US" altLang="ko-KR" sz="800" b="0" i="0" u="none" strike="noStrike" kern="0" cap="none" spc="-60" normalizeH="0" baseline="0" noProof="0" dirty="0">
                  <a:ln>
                    <a:solidFill>
                      <a:srgbClr val="02A1B2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/ </a:t>
              </a:r>
              <a:r>
                <a:rPr kumimoji="0" lang="ko-KR" altLang="en-US" sz="800" b="0" i="0" u="none" strike="noStrike" kern="0" cap="none" spc="-60" normalizeH="0" baseline="0" noProof="0" dirty="0" err="1">
                  <a:ln>
                    <a:solidFill>
                      <a:srgbClr val="02A1B2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영진티앰엔</a:t>
              </a:r>
              <a:r>
                <a:rPr kumimoji="0" lang="ko-KR" altLang="en-US" sz="800" b="0" i="0" u="none" strike="noStrike" kern="0" cap="none" spc="-60" normalizeH="0" baseline="0" noProof="0" dirty="0">
                  <a:ln>
                    <a:solidFill>
                      <a:srgbClr val="02A1B2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 </a:t>
              </a:r>
              <a:r>
                <a:rPr kumimoji="0" lang="en-US" altLang="ko-KR" sz="800" b="0" i="0" u="none" strike="noStrike" kern="0" cap="none" spc="-60" normalizeH="0" baseline="0" noProof="0" dirty="0">
                  <a:ln>
                    <a:solidFill>
                      <a:srgbClr val="02A1B2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/ </a:t>
              </a:r>
              <a:r>
                <a:rPr kumimoji="0" lang="ko-KR" altLang="en-US" sz="800" b="0" i="0" u="none" strike="noStrike" kern="0" cap="none" spc="-60" normalizeH="0" baseline="0" noProof="0" dirty="0">
                  <a:ln>
                    <a:solidFill>
                      <a:srgbClr val="02A1B2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관리자</a:t>
              </a:r>
            </a:p>
          </p:txBody>
        </p:sp>
        <p:sp>
          <p:nvSpPr>
            <p:cNvPr id="703" name="Text Box 57">
              <a:extLst>
                <a:ext uri="{FF2B5EF4-FFF2-40B4-BE49-F238E27FC236}">
                  <a16:creationId xmlns:a16="http://schemas.microsoft.com/office/drawing/2014/main" id="{9AF8DA82-05E6-41BD-B924-D1A34CC6DBD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641221" y="5835258"/>
              <a:ext cx="764323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>
              <a:defPPr>
                <a:defRPr lang="ko-KR"/>
              </a:defPPr>
              <a:lvl1pPr marL="92075" indent="-92075" eaLnBrk="0" hangingPunct="0">
                <a:defRPr kumimoji="1" sz="1200">
                  <a:solidFill>
                    <a:schemeClr val="tx2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0" lvl="1" indent="0" algn="ctr" fontAlgn="base" latinLnBrk="0">
                <a:buClr>
                  <a:srgbClr val="686868"/>
                </a:buClr>
                <a:buSzPct val="80000"/>
                <a:tabLst>
                  <a:tab pos="6099061" algn="l"/>
                </a:tabLst>
                <a:defRPr kumimoji="1" sz="90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2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2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2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2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2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2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2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1" indent="0" algn="ctr" defTabSz="419938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6868"/>
                </a:buClr>
                <a:buSzPct val="80000"/>
                <a:buFontTx/>
                <a:buNone/>
                <a:tabLst>
                  <a:tab pos="6099061" algn="l"/>
                </a:tabLst>
                <a:defRPr/>
              </a:pPr>
              <a:r>
                <a:rPr kumimoji="1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차량 번호 인터페이스</a:t>
              </a:r>
              <a:endPara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721" name="그룹 720">
              <a:extLst>
                <a:ext uri="{FF2B5EF4-FFF2-40B4-BE49-F238E27FC236}">
                  <a16:creationId xmlns:a16="http://schemas.microsoft.com/office/drawing/2014/main" id="{5F52FEAE-3A5F-4645-8389-4BBFCE839B95}"/>
                </a:ext>
              </a:extLst>
            </p:cNvPr>
            <p:cNvGrpSpPr/>
            <p:nvPr/>
          </p:nvGrpSpPr>
          <p:grpSpPr>
            <a:xfrm>
              <a:off x="8324098" y="4587541"/>
              <a:ext cx="879350" cy="1439329"/>
              <a:chOff x="8324098" y="4587541"/>
              <a:chExt cx="879350" cy="1439329"/>
            </a:xfrm>
          </p:grpSpPr>
          <p:grpSp>
            <p:nvGrpSpPr>
              <p:cNvPr id="716" name="그룹 715">
                <a:extLst>
                  <a:ext uri="{FF2B5EF4-FFF2-40B4-BE49-F238E27FC236}">
                    <a16:creationId xmlns:a16="http://schemas.microsoft.com/office/drawing/2014/main" id="{97180439-CCE0-4BE2-965D-B6A6503438F4}"/>
                  </a:ext>
                </a:extLst>
              </p:cNvPr>
              <p:cNvGrpSpPr/>
              <p:nvPr/>
            </p:nvGrpSpPr>
            <p:grpSpPr>
              <a:xfrm>
                <a:off x="8324098" y="4587541"/>
                <a:ext cx="879350" cy="1439329"/>
                <a:chOff x="10502831" y="2246760"/>
                <a:chExt cx="879350" cy="1439329"/>
              </a:xfrm>
            </p:grpSpPr>
            <p:sp>
              <p:nvSpPr>
                <p:cNvPr id="707" name="Rectangle 84">
                  <a:extLst>
                    <a:ext uri="{FF2B5EF4-FFF2-40B4-BE49-F238E27FC236}">
                      <a16:creationId xmlns:a16="http://schemas.microsoft.com/office/drawing/2014/main" id="{BC0BD8CF-D66B-474F-8FC4-E283EF5AD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02831" y="2246760"/>
                  <a:ext cx="879350" cy="1439329"/>
                </a:xfrm>
                <a:prstGeom prst="rect">
                  <a:avLst/>
                </a:prstGeom>
                <a:solidFill>
                  <a:srgbClr val="EAEAEA"/>
                </a:solidFill>
                <a:ln w="19050">
                  <a:solidFill>
                    <a:srgbClr val="969696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chemeClr val="tx1"/>
                      </a:solidFill>
                      <a:latin typeface="산돌고딕B" pitchFamily="50" charset="-127"/>
                      <a:ea typeface="산돌고딕B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chemeClr val="tx1"/>
                      </a:solidFill>
                      <a:latin typeface="산돌고딕B" pitchFamily="50" charset="-127"/>
                      <a:ea typeface="산돌고딕B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chemeClr val="tx1"/>
                      </a:solidFill>
                      <a:latin typeface="산돌고딕B" pitchFamily="50" charset="-127"/>
                      <a:ea typeface="산돌고딕B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chemeClr val="tx1"/>
                      </a:solidFill>
                      <a:latin typeface="산돌고딕B" pitchFamily="50" charset="-127"/>
                      <a:ea typeface="산돌고딕B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chemeClr val="tx1"/>
                      </a:solidFill>
                      <a:latin typeface="산돌고딕B" pitchFamily="50" charset="-127"/>
                      <a:ea typeface="산돌고딕B" pitchFamily="50" charset="-127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tx1"/>
                      </a:solidFill>
                      <a:latin typeface="산돌고딕B" pitchFamily="50" charset="-127"/>
                      <a:ea typeface="산돌고딕B" pitchFamily="50" charset="-127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tx1"/>
                      </a:solidFill>
                      <a:latin typeface="산돌고딕B" pitchFamily="50" charset="-127"/>
                      <a:ea typeface="산돌고딕B" pitchFamily="50" charset="-127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tx1"/>
                      </a:solidFill>
                      <a:latin typeface="산돌고딕B" pitchFamily="50" charset="-127"/>
                      <a:ea typeface="산돌고딕B" pitchFamily="50" charset="-127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tx1"/>
                      </a:solidFill>
                      <a:latin typeface="산돌고딕B" pitchFamily="50" charset="-127"/>
                      <a:ea typeface="산돌고딕B" pitchFamily="50" charset="-127"/>
                    </a:defRPr>
                  </a:lvl9pPr>
                </a:lstStyle>
                <a:p>
                  <a:pPr marL="0" marR="0" lvl="0" indent="0" algn="l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산돌고딕B" pitchFamily="50" charset="-127"/>
                    <a:ea typeface="산돌고딕B" pitchFamily="50" charset="-127"/>
                    <a:cs typeface="+mn-cs"/>
                  </a:endParaRPr>
                </a:p>
              </p:txBody>
            </p:sp>
            <p:grpSp>
              <p:nvGrpSpPr>
                <p:cNvPr id="698" name="그룹 697">
                  <a:extLst>
                    <a:ext uri="{FF2B5EF4-FFF2-40B4-BE49-F238E27FC236}">
                      <a16:creationId xmlns:a16="http://schemas.microsoft.com/office/drawing/2014/main" id="{5CF036FF-980D-4F3B-B6F8-39E229C02BCC}"/>
                    </a:ext>
                  </a:extLst>
                </p:cNvPr>
                <p:cNvGrpSpPr/>
                <p:nvPr/>
              </p:nvGrpSpPr>
              <p:grpSpPr>
                <a:xfrm>
                  <a:off x="10767870" y="2318525"/>
                  <a:ext cx="614310" cy="1325432"/>
                  <a:chOff x="8524569" y="4679019"/>
                  <a:chExt cx="614310" cy="1325432"/>
                </a:xfrm>
              </p:grpSpPr>
              <p:pic>
                <p:nvPicPr>
                  <p:cNvPr id="642" name="Picture 26" descr="감사원_08">
                    <a:extLst>
                      <a:ext uri="{FF2B5EF4-FFF2-40B4-BE49-F238E27FC236}">
                        <a16:creationId xmlns:a16="http://schemas.microsoft.com/office/drawing/2014/main" id="{6CFE160C-44B4-44AA-8882-92DABFDC69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524569" y="4980690"/>
                    <a:ext cx="354110" cy="22896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43" name="Picture 27" descr="search01">
                    <a:extLst>
                      <a:ext uri="{FF2B5EF4-FFF2-40B4-BE49-F238E27FC236}">
                        <a16:creationId xmlns:a16="http://schemas.microsoft.com/office/drawing/2014/main" id="{8BFB3E14-DB59-40A5-B13A-2E84E1DF713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531525" y="5457611"/>
                    <a:ext cx="298530" cy="2504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44" name="Picture 33" descr="customs">
                    <a:extLst>
                      <a:ext uri="{FF2B5EF4-FFF2-40B4-BE49-F238E27FC236}">
                        <a16:creationId xmlns:a16="http://schemas.microsoft.com/office/drawing/2014/main" id="{7E794F5C-2326-4EC7-B981-3D4ADE388C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556509" y="4679019"/>
                    <a:ext cx="304550" cy="2140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45" name="Picture 125">
                    <a:extLst>
                      <a:ext uri="{FF2B5EF4-FFF2-40B4-BE49-F238E27FC236}">
                        <a16:creationId xmlns:a16="http://schemas.microsoft.com/office/drawing/2014/main" id="{1BDBF049-A515-4472-9AC5-7BE4E67515D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578345" y="5222390"/>
                    <a:ext cx="254775" cy="19957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646" name="Picture 32" descr="j0205462">
                    <a:extLst>
                      <a:ext uri="{FF2B5EF4-FFF2-40B4-BE49-F238E27FC236}">
                        <a16:creationId xmlns:a16="http://schemas.microsoft.com/office/drawing/2014/main" id="{27693477-D0BF-49F6-9478-3792C52207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532616" y="5737955"/>
                    <a:ext cx="320899" cy="26649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48" name="AutoShape 548">
                    <a:extLst>
                      <a:ext uri="{FF2B5EF4-FFF2-40B4-BE49-F238E27FC236}">
                        <a16:creationId xmlns:a16="http://schemas.microsoft.com/office/drawing/2014/main" id="{F041C6AB-B5F2-4BAC-9FC9-85D3CB583C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8914342" y="4764914"/>
                    <a:ext cx="182050" cy="116768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 anchor="ctr">
                    <a:spAutoFit/>
                  </a:bodyPr>
                  <a:lstStyle/>
                  <a:p>
                    <a:pPr marL="0" marR="0" lvl="0" indent="0" algn="ctr" defTabSz="41993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800" b="0" i="0" u="none" strike="noStrike" kern="1200" cap="none" spc="-30" normalizeH="0" baseline="0" noProof="0" dirty="0">
                        <a:ln>
                          <a:solidFill>
                            <a:srgbClr val="FF3300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rPr>
                      <a:t>선사</a:t>
                    </a:r>
                  </a:p>
                </p:txBody>
              </p:sp>
              <p:sp>
                <p:nvSpPr>
                  <p:cNvPr id="649" name="AutoShape 548">
                    <a:extLst>
                      <a:ext uri="{FF2B5EF4-FFF2-40B4-BE49-F238E27FC236}">
                        <a16:creationId xmlns:a16="http://schemas.microsoft.com/office/drawing/2014/main" id="{EA284BEC-4AFB-45EB-9DEB-9E63AA8E3C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8903776" y="5016145"/>
                    <a:ext cx="182050" cy="116768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 anchor="ctr">
                    <a:spAutoFit/>
                  </a:bodyPr>
                  <a:lstStyle/>
                  <a:p>
                    <a:pPr marL="0" marR="0" lvl="0" indent="0" algn="ctr" defTabSz="41993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800" b="0" i="0" u="none" strike="noStrike" kern="1200" cap="none" spc="-30" normalizeH="0" baseline="0" noProof="0" dirty="0">
                        <a:ln>
                          <a:solidFill>
                            <a:srgbClr val="FF3300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rPr>
                      <a:t>화주</a:t>
                    </a:r>
                  </a:p>
                </p:txBody>
              </p:sp>
              <p:sp>
                <p:nvSpPr>
                  <p:cNvPr id="650" name="AutoShape 548">
                    <a:extLst>
                      <a:ext uri="{FF2B5EF4-FFF2-40B4-BE49-F238E27FC236}">
                        <a16:creationId xmlns:a16="http://schemas.microsoft.com/office/drawing/2014/main" id="{0A43B25C-7760-4559-97B1-E81136DD6E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8865803" y="5267373"/>
                    <a:ext cx="273076" cy="116768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 anchor="ctr">
                    <a:spAutoFit/>
                  </a:bodyPr>
                  <a:lstStyle/>
                  <a:p>
                    <a:pPr marL="0" marR="0" lvl="0" indent="0" algn="ctr" defTabSz="41993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800" b="0" i="0" u="none" strike="noStrike" kern="1200" cap="none" spc="-30" normalizeH="0" baseline="0" noProof="0" dirty="0" err="1">
                        <a:ln>
                          <a:solidFill>
                            <a:srgbClr val="FF3300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rPr>
                      <a:t>운송사</a:t>
                    </a:r>
                    <a:endParaRPr kumimoji="0" lang="ko-KR" altLang="en-US" sz="800" b="0" i="0" u="none" strike="noStrike" kern="1200" cap="none" spc="-30" normalizeH="0" baseline="0" noProof="0" dirty="0">
                      <a:ln>
                        <a:solidFill>
                          <a:srgbClr val="FF3300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  <a:cs typeface="+mn-cs"/>
                    </a:endParaRPr>
                  </a:p>
                </p:txBody>
              </p:sp>
              <p:sp>
                <p:nvSpPr>
                  <p:cNvPr id="651" name="AutoShape 548">
                    <a:extLst>
                      <a:ext uri="{FF2B5EF4-FFF2-40B4-BE49-F238E27FC236}">
                        <a16:creationId xmlns:a16="http://schemas.microsoft.com/office/drawing/2014/main" id="{844E9D30-627D-4038-A129-4997C3830B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8894725" y="5498798"/>
                    <a:ext cx="182050" cy="116768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 anchor="ctr">
                    <a:spAutoFit/>
                  </a:bodyPr>
                  <a:lstStyle/>
                  <a:p>
                    <a:pPr marL="0" marR="0" lvl="0" indent="0" algn="ctr" defTabSz="41993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800" b="0" i="0" u="none" strike="noStrike" kern="1200" cap="none" spc="-30" normalizeH="0" baseline="0" noProof="0" dirty="0">
                        <a:ln>
                          <a:solidFill>
                            <a:srgbClr val="FF3300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rPr>
                      <a:t>세관</a:t>
                    </a:r>
                  </a:p>
                </p:txBody>
              </p:sp>
              <p:sp>
                <p:nvSpPr>
                  <p:cNvPr id="652" name="AutoShape 548">
                    <a:extLst>
                      <a:ext uri="{FF2B5EF4-FFF2-40B4-BE49-F238E27FC236}">
                        <a16:creationId xmlns:a16="http://schemas.microsoft.com/office/drawing/2014/main" id="{4CB7ACFE-B319-4399-9F56-D20A96A141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8858266" y="5803235"/>
                    <a:ext cx="273076" cy="116768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 anchor="ctr">
                    <a:spAutoFit/>
                  </a:bodyPr>
                  <a:lstStyle/>
                  <a:p>
                    <a:pPr marL="0" marR="0" lvl="0" indent="0" algn="ctr" defTabSz="41993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800" b="0" i="0" u="none" strike="noStrike" kern="1200" cap="none" spc="-30" normalizeH="0" baseline="0" noProof="0" dirty="0">
                        <a:ln>
                          <a:solidFill>
                            <a:srgbClr val="FF3300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rPr>
                      <a:t>관공서</a:t>
                    </a:r>
                  </a:p>
                </p:txBody>
              </p:sp>
            </p:grpSp>
            <p:sp>
              <p:nvSpPr>
                <p:cNvPr id="715" name="사각형: 둥근 모서리 547">
                  <a:extLst>
                    <a:ext uri="{FF2B5EF4-FFF2-40B4-BE49-F238E27FC236}">
                      <a16:creationId xmlns:a16="http://schemas.microsoft.com/office/drawing/2014/main" id="{ED983B2A-B4F8-4867-A49A-EB1634863EDF}"/>
                    </a:ext>
                  </a:extLst>
                </p:cNvPr>
                <p:cNvSpPr/>
                <p:nvPr/>
              </p:nvSpPr>
              <p:spPr>
                <a:xfrm>
                  <a:off x="10535621" y="2274427"/>
                  <a:ext cx="223751" cy="1386308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rgbClr val="94AFF4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lIns="0" tIns="0" rIns="0" bIns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0" i="0" u="none" strike="noStrike" kern="1200" cap="none" spc="-50" normalizeH="0" baseline="0" noProof="0" dirty="0">
                      <a:ln>
                        <a:solidFill>
                          <a:srgbClr val="BBE0E3">
                            <a:shade val="50000"/>
                            <a:alpha val="0"/>
                          </a:srgbClr>
                        </a:solidFill>
                      </a:ln>
                      <a:solidFill>
                        <a:srgbClr val="0B2972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rPr>
                    <a:t>외</a:t>
                  </a:r>
                  <a:endParaRPr kumimoji="0" lang="en-US" altLang="ko-KR" sz="800" b="0" i="0" u="none" strike="noStrike" kern="1200" cap="none" spc="-50" normalizeH="0" baseline="0" noProof="0" dirty="0">
                    <a:ln>
                      <a:solidFill>
                        <a:srgbClr val="BBE0E3">
                          <a:shade val="50000"/>
                          <a:alpha val="0"/>
                        </a:srgbClr>
                      </a:solidFill>
                    </a:ln>
                    <a:solidFill>
                      <a:srgbClr val="0B2972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endParaRPr>
                </a:p>
                <a:p>
                  <a:pPr marL="0" marR="0" lvl="0" indent="0" algn="ctr" defTabSz="41993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0" i="0" u="none" strike="noStrike" kern="1200" cap="none" spc="-50" normalizeH="0" baseline="0" noProof="0" dirty="0">
                      <a:ln>
                        <a:solidFill>
                          <a:srgbClr val="BBE0E3">
                            <a:shade val="50000"/>
                            <a:alpha val="0"/>
                          </a:srgbClr>
                        </a:solidFill>
                      </a:ln>
                      <a:solidFill>
                        <a:srgbClr val="0B2972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rPr>
                    <a:t>부</a:t>
                  </a:r>
                  <a:endParaRPr kumimoji="0" lang="en-US" altLang="ko-KR" sz="800" b="0" i="0" u="none" strike="noStrike" kern="1200" cap="none" spc="-50" normalizeH="0" baseline="0" noProof="0" dirty="0">
                    <a:ln>
                      <a:solidFill>
                        <a:srgbClr val="BBE0E3">
                          <a:shade val="50000"/>
                          <a:alpha val="0"/>
                        </a:srgbClr>
                      </a:solidFill>
                    </a:ln>
                    <a:solidFill>
                      <a:srgbClr val="0B2972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endParaRPr>
                </a:p>
                <a:p>
                  <a:pPr marL="0" marR="0" lvl="0" indent="0" algn="ctr" defTabSz="41993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0" i="0" u="none" strike="noStrike" kern="1200" cap="none" spc="-50" normalizeH="0" baseline="0" noProof="0" dirty="0">
                      <a:ln>
                        <a:solidFill>
                          <a:srgbClr val="BBE0E3">
                            <a:shade val="50000"/>
                            <a:alpha val="0"/>
                          </a:srgbClr>
                        </a:solidFill>
                      </a:ln>
                      <a:solidFill>
                        <a:srgbClr val="0B2972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rPr>
                    <a:t>고</a:t>
                  </a:r>
                  <a:endParaRPr kumimoji="0" lang="en-US" altLang="ko-KR" sz="800" b="0" i="0" u="none" strike="noStrike" kern="1200" cap="none" spc="-50" normalizeH="0" baseline="0" noProof="0" dirty="0">
                    <a:ln>
                      <a:solidFill>
                        <a:srgbClr val="BBE0E3">
                          <a:shade val="50000"/>
                          <a:alpha val="0"/>
                        </a:srgbClr>
                      </a:solidFill>
                    </a:ln>
                    <a:solidFill>
                      <a:srgbClr val="0B2972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endParaRPr>
                </a:p>
                <a:p>
                  <a:pPr marL="0" marR="0" lvl="0" indent="0" algn="ctr" defTabSz="41993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0" i="0" u="none" strike="noStrike" kern="1200" cap="none" spc="-50" normalizeH="0" baseline="0" noProof="0" dirty="0">
                      <a:ln>
                        <a:solidFill>
                          <a:srgbClr val="BBE0E3">
                            <a:shade val="50000"/>
                            <a:alpha val="0"/>
                          </a:srgbClr>
                        </a:solidFill>
                      </a:ln>
                      <a:solidFill>
                        <a:srgbClr val="0B2972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rPr>
                    <a:t>객</a:t>
                  </a:r>
                  <a:endParaRPr kumimoji="0" lang="en-US" altLang="ko-KR" sz="800" b="0" i="0" u="none" strike="noStrike" kern="1200" cap="none" spc="-50" normalizeH="0" baseline="0" noProof="0" dirty="0">
                    <a:ln>
                      <a:solidFill>
                        <a:srgbClr val="BBE0E3">
                          <a:shade val="50000"/>
                          <a:alpha val="0"/>
                        </a:srgbClr>
                      </a:solidFill>
                    </a:ln>
                    <a:solidFill>
                      <a:srgbClr val="0B2972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720" name="그룹 719">
                <a:extLst>
                  <a:ext uri="{FF2B5EF4-FFF2-40B4-BE49-F238E27FC236}">
                    <a16:creationId xmlns:a16="http://schemas.microsoft.com/office/drawing/2014/main" id="{E6EA21B2-4D18-470D-82E2-FB07CD6F2895}"/>
                  </a:ext>
                </a:extLst>
              </p:cNvPr>
              <p:cNvGrpSpPr/>
              <p:nvPr/>
            </p:nvGrpSpPr>
            <p:grpSpPr>
              <a:xfrm>
                <a:off x="8362298" y="4643529"/>
                <a:ext cx="218449" cy="317448"/>
                <a:chOff x="9968135" y="4846117"/>
                <a:chExt cx="491158" cy="491158"/>
              </a:xfrm>
            </p:grpSpPr>
            <p:sp>
              <p:nvSpPr>
                <p:cNvPr id="718" name="타원 717">
                  <a:extLst>
                    <a:ext uri="{FF2B5EF4-FFF2-40B4-BE49-F238E27FC236}">
                      <a16:creationId xmlns:a16="http://schemas.microsoft.com/office/drawing/2014/main" id="{13A4D456-D999-4EC6-A4A5-92BDC5B568F1}"/>
                    </a:ext>
                  </a:extLst>
                </p:cNvPr>
                <p:cNvSpPr/>
                <p:nvPr/>
              </p:nvSpPr>
              <p:spPr>
                <a:xfrm>
                  <a:off x="9968135" y="4846117"/>
                  <a:ext cx="491158" cy="491158"/>
                </a:xfrm>
                <a:prstGeom prst="ellipse">
                  <a:avLst/>
                </a:prstGeom>
                <a:solidFill>
                  <a:srgbClr val="112C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719" name="Freeform 18">
                  <a:extLst>
                    <a:ext uri="{FF2B5EF4-FFF2-40B4-BE49-F238E27FC236}">
                      <a16:creationId xmlns:a16="http://schemas.microsoft.com/office/drawing/2014/main" id="{EA9E8289-A48A-4CC4-8D4B-8425AC1417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79441" y="4948737"/>
                  <a:ext cx="362631" cy="265558"/>
                </a:xfrm>
                <a:custGeom>
                  <a:avLst/>
                  <a:gdLst>
                    <a:gd name="T0" fmla="*/ 202 w 650"/>
                    <a:gd name="T1" fmla="*/ 142 h 476"/>
                    <a:gd name="T2" fmla="*/ 132 w 650"/>
                    <a:gd name="T3" fmla="*/ 106 h 476"/>
                    <a:gd name="T4" fmla="*/ 82 w 650"/>
                    <a:gd name="T5" fmla="*/ 168 h 476"/>
                    <a:gd name="T6" fmla="*/ 144 w 650"/>
                    <a:gd name="T7" fmla="*/ 230 h 476"/>
                    <a:gd name="T8" fmla="*/ 114 w 650"/>
                    <a:gd name="T9" fmla="*/ 180 h 476"/>
                    <a:gd name="T10" fmla="*/ 106 w 650"/>
                    <a:gd name="T11" fmla="*/ 160 h 476"/>
                    <a:gd name="T12" fmla="*/ 124 w 650"/>
                    <a:gd name="T13" fmla="*/ 168 h 476"/>
                    <a:gd name="T14" fmla="*/ 138 w 650"/>
                    <a:gd name="T15" fmla="*/ 178 h 476"/>
                    <a:gd name="T16" fmla="*/ 142 w 650"/>
                    <a:gd name="T17" fmla="*/ 158 h 476"/>
                    <a:gd name="T18" fmla="*/ 150 w 650"/>
                    <a:gd name="T19" fmla="*/ 176 h 476"/>
                    <a:gd name="T20" fmla="*/ 162 w 650"/>
                    <a:gd name="T21" fmla="*/ 172 h 476"/>
                    <a:gd name="T22" fmla="*/ 176 w 650"/>
                    <a:gd name="T23" fmla="*/ 158 h 476"/>
                    <a:gd name="T24" fmla="*/ 172 w 650"/>
                    <a:gd name="T25" fmla="*/ 180 h 476"/>
                    <a:gd name="T26" fmla="*/ 0 w 650"/>
                    <a:gd name="T27" fmla="*/ 12 h 476"/>
                    <a:gd name="T28" fmla="*/ 284 w 650"/>
                    <a:gd name="T29" fmla="*/ 476 h 476"/>
                    <a:gd name="T30" fmla="*/ 292 w 650"/>
                    <a:gd name="T31" fmla="*/ 4 h 476"/>
                    <a:gd name="T32" fmla="*/ 200 w 650"/>
                    <a:gd name="T33" fmla="*/ 22 h 476"/>
                    <a:gd name="T34" fmla="*/ 102 w 650"/>
                    <a:gd name="T35" fmla="*/ 36 h 476"/>
                    <a:gd name="T36" fmla="*/ 96 w 650"/>
                    <a:gd name="T37" fmla="*/ 22 h 476"/>
                    <a:gd name="T38" fmla="*/ 268 w 650"/>
                    <a:gd name="T39" fmla="*/ 64 h 476"/>
                    <a:gd name="T40" fmla="*/ 34 w 650"/>
                    <a:gd name="T41" fmla="*/ 60 h 476"/>
                    <a:gd name="T42" fmla="*/ 40 w 650"/>
                    <a:gd name="T43" fmla="*/ 342 h 476"/>
                    <a:gd name="T44" fmla="*/ 90 w 650"/>
                    <a:gd name="T45" fmla="*/ 310 h 476"/>
                    <a:gd name="T46" fmla="*/ 90 w 650"/>
                    <a:gd name="T47" fmla="*/ 434 h 476"/>
                    <a:gd name="T48" fmla="*/ 40 w 650"/>
                    <a:gd name="T49" fmla="*/ 402 h 476"/>
                    <a:gd name="T50" fmla="*/ 96 w 650"/>
                    <a:gd name="T51" fmla="*/ 388 h 476"/>
                    <a:gd name="T52" fmla="*/ 34 w 650"/>
                    <a:gd name="T53" fmla="*/ 360 h 476"/>
                    <a:gd name="T54" fmla="*/ 116 w 650"/>
                    <a:gd name="T55" fmla="*/ 316 h 476"/>
                    <a:gd name="T56" fmla="*/ 182 w 650"/>
                    <a:gd name="T57" fmla="*/ 336 h 476"/>
                    <a:gd name="T58" fmla="*/ 182 w 650"/>
                    <a:gd name="T59" fmla="*/ 428 h 476"/>
                    <a:gd name="T60" fmla="*/ 116 w 650"/>
                    <a:gd name="T61" fmla="*/ 408 h 476"/>
                    <a:gd name="T62" fmla="*/ 182 w 650"/>
                    <a:gd name="T63" fmla="*/ 428 h 476"/>
                    <a:gd name="T64" fmla="*/ 116 w 650"/>
                    <a:gd name="T65" fmla="*/ 384 h 476"/>
                    <a:gd name="T66" fmla="*/ 182 w 650"/>
                    <a:gd name="T67" fmla="*/ 364 h 476"/>
                    <a:gd name="T68" fmla="*/ 264 w 650"/>
                    <a:gd name="T69" fmla="*/ 312 h 476"/>
                    <a:gd name="T70" fmla="*/ 202 w 650"/>
                    <a:gd name="T71" fmla="*/ 340 h 476"/>
                    <a:gd name="T72" fmla="*/ 208 w 650"/>
                    <a:gd name="T73" fmla="*/ 390 h 476"/>
                    <a:gd name="T74" fmla="*/ 258 w 650"/>
                    <a:gd name="T75" fmla="*/ 358 h 476"/>
                    <a:gd name="T76" fmla="*/ 202 w 650"/>
                    <a:gd name="T77" fmla="*/ 432 h 476"/>
                    <a:gd name="T78" fmla="*/ 264 w 650"/>
                    <a:gd name="T79" fmla="*/ 404 h 476"/>
                    <a:gd name="T80" fmla="*/ 500 w 650"/>
                    <a:gd name="T81" fmla="*/ 78 h 476"/>
                    <a:gd name="T82" fmla="*/ 488 w 650"/>
                    <a:gd name="T83" fmla="*/ 250 h 476"/>
                    <a:gd name="T84" fmla="*/ 312 w 650"/>
                    <a:gd name="T85" fmla="*/ 92 h 476"/>
                    <a:gd name="T86" fmla="*/ 318 w 650"/>
                    <a:gd name="T87" fmla="*/ 78 h 476"/>
                    <a:gd name="T88" fmla="*/ 364 w 650"/>
                    <a:gd name="T89" fmla="*/ 420 h 476"/>
                    <a:gd name="T90" fmla="*/ 616 w 650"/>
                    <a:gd name="T91" fmla="*/ 428 h 476"/>
                    <a:gd name="T92" fmla="*/ 616 w 650"/>
                    <a:gd name="T93" fmla="*/ 258 h 476"/>
                    <a:gd name="T94" fmla="*/ 650 w 650"/>
                    <a:gd name="T95" fmla="*/ 450 h 476"/>
                    <a:gd name="T96" fmla="*/ 344 w 650"/>
                    <a:gd name="T97" fmla="*/ 466 h 476"/>
                    <a:gd name="T98" fmla="*/ 198 w 650"/>
                    <a:gd name="T99" fmla="*/ 200 h 476"/>
                    <a:gd name="T100" fmla="*/ 188 w 650"/>
                    <a:gd name="T101" fmla="*/ 124 h 476"/>
                    <a:gd name="T102" fmla="*/ 110 w 650"/>
                    <a:gd name="T103" fmla="*/ 116 h 476"/>
                    <a:gd name="T104" fmla="*/ 88 w 650"/>
                    <a:gd name="T105" fmla="*/ 192 h 476"/>
                    <a:gd name="T106" fmla="*/ 154 w 650"/>
                    <a:gd name="T107" fmla="*/ 228 h 476"/>
                    <a:gd name="T108" fmla="*/ 110 w 650"/>
                    <a:gd name="T109" fmla="*/ 178 h 476"/>
                    <a:gd name="T110" fmla="*/ 114 w 650"/>
                    <a:gd name="T111" fmla="*/ 158 h 476"/>
                    <a:gd name="T112" fmla="*/ 120 w 650"/>
                    <a:gd name="T113" fmla="*/ 176 h 476"/>
                    <a:gd name="T114" fmla="*/ 134 w 650"/>
                    <a:gd name="T115" fmla="*/ 172 h 476"/>
                    <a:gd name="T116" fmla="*/ 148 w 650"/>
                    <a:gd name="T117" fmla="*/ 158 h 476"/>
                    <a:gd name="T118" fmla="*/ 142 w 650"/>
                    <a:gd name="T119" fmla="*/ 180 h 476"/>
                    <a:gd name="T120" fmla="*/ 162 w 650"/>
                    <a:gd name="T121" fmla="*/ 168 h 476"/>
                    <a:gd name="T122" fmla="*/ 182 w 650"/>
                    <a:gd name="T123" fmla="*/ 164 h 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50" h="476">
                      <a:moveTo>
                        <a:pt x="198" y="200"/>
                      </a:moveTo>
                      <a:lnTo>
                        <a:pt x="198" y="200"/>
                      </a:lnTo>
                      <a:lnTo>
                        <a:pt x="202" y="192"/>
                      </a:lnTo>
                      <a:lnTo>
                        <a:pt x="204" y="184"/>
                      </a:lnTo>
                      <a:lnTo>
                        <a:pt x="206" y="168"/>
                      </a:lnTo>
                      <a:lnTo>
                        <a:pt x="206" y="168"/>
                      </a:lnTo>
                      <a:lnTo>
                        <a:pt x="206" y="154"/>
                      </a:lnTo>
                      <a:lnTo>
                        <a:pt x="202" y="142"/>
                      </a:lnTo>
                      <a:lnTo>
                        <a:pt x="196" y="132"/>
                      </a:lnTo>
                      <a:lnTo>
                        <a:pt x="188" y="124"/>
                      </a:lnTo>
                      <a:lnTo>
                        <a:pt x="180" y="116"/>
                      </a:lnTo>
                      <a:lnTo>
                        <a:pt x="168" y="110"/>
                      </a:lnTo>
                      <a:lnTo>
                        <a:pt x="158" y="106"/>
                      </a:lnTo>
                      <a:lnTo>
                        <a:pt x="144" y="104"/>
                      </a:lnTo>
                      <a:lnTo>
                        <a:pt x="144" y="104"/>
                      </a:lnTo>
                      <a:lnTo>
                        <a:pt x="132" y="106"/>
                      </a:lnTo>
                      <a:lnTo>
                        <a:pt x="120" y="110"/>
                      </a:lnTo>
                      <a:lnTo>
                        <a:pt x="110" y="116"/>
                      </a:lnTo>
                      <a:lnTo>
                        <a:pt x="100" y="124"/>
                      </a:lnTo>
                      <a:lnTo>
                        <a:pt x="94" y="132"/>
                      </a:lnTo>
                      <a:lnTo>
                        <a:pt x="88" y="142"/>
                      </a:lnTo>
                      <a:lnTo>
                        <a:pt x="84" y="154"/>
                      </a:lnTo>
                      <a:lnTo>
                        <a:pt x="82" y="168"/>
                      </a:lnTo>
                      <a:lnTo>
                        <a:pt x="82" y="168"/>
                      </a:lnTo>
                      <a:lnTo>
                        <a:pt x="84" y="180"/>
                      </a:lnTo>
                      <a:lnTo>
                        <a:pt x="88" y="192"/>
                      </a:lnTo>
                      <a:lnTo>
                        <a:pt x="94" y="202"/>
                      </a:lnTo>
                      <a:lnTo>
                        <a:pt x="100" y="212"/>
                      </a:lnTo>
                      <a:lnTo>
                        <a:pt x="110" y="220"/>
                      </a:lnTo>
                      <a:lnTo>
                        <a:pt x="120" y="224"/>
                      </a:lnTo>
                      <a:lnTo>
                        <a:pt x="132" y="228"/>
                      </a:lnTo>
                      <a:lnTo>
                        <a:pt x="144" y="230"/>
                      </a:lnTo>
                      <a:lnTo>
                        <a:pt x="144" y="230"/>
                      </a:lnTo>
                      <a:lnTo>
                        <a:pt x="154" y="228"/>
                      </a:lnTo>
                      <a:lnTo>
                        <a:pt x="164" y="226"/>
                      </a:lnTo>
                      <a:lnTo>
                        <a:pt x="172" y="222"/>
                      </a:lnTo>
                      <a:lnTo>
                        <a:pt x="180" y="218"/>
                      </a:lnTo>
                      <a:lnTo>
                        <a:pt x="216" y="228"/>
                      </a:lnTo>
                      <a:lnTo>
                        <a:pt x="198" y="200"/>
                      </a:lnTo>
                      <a:close/>
                      <a:moveTo>
                        <a:pt x="114" y="180"/>
                      </a:moveTo>
                      <a:lnTo>
                        <a:pt x="114" y="180"/>
                      </a:lnTo>
                      <a:lnTo>
                        <a:pt x="110" y="178"/>
                      </a:lnTo>
                      <a:lnTo>
                        <a:pt x="106" y="176"/>
                      </a:lnTo>
                      <a:lnTo>
                        <a:pt x="104" y="172"/>
                      </a:lnTo>
                      <a:lnTo>
                        <a:pt x="102" y="168"/>
                      </a:lnTo>
                      <a:lnTo>
                        <a:pt x="102" y="168"/>
                      </a:lnTo>
                      <a:lnTo>
                        <a:pt x="104" y="164"/>
                      </a:lnTo>
                      <a:lnTo>
                        <a:pt x="106" y="160"/>
                      </a:lnTo>
                      <a:lnTo>
                        <a:pt x="110" y="158"/>
                      </a:lnTo>
                      <a:lnTo>
                        <a:pt x="114" y="158"/>
                      </a:lnTo>
                      <a:lnTo>
                        <a:pt x="114" y="158"/>
                      </a:lnTo>
                      <a:lnTo>
                        <a:pt x="118" y="158"/>
                      </a:lnTo>
                      <a:lnTo>
                        <a:pt x="120" y="160"/>
                      </a:lnTo>
                      <a:lnTo>
                        <a:pt x="124" y="164"/>
                      </a:lnTo>
                      <a:lnTo>
                        <a:pt x="124" y="168"/>
                      </a:lnTo>
                      <a:lnTo>
                        <a:pt x="124" y="168"/>
                      </a:lnTo>
                      <a:lnTo>
                        <a:pt x="124" y="172"/>
                      </a:lnTo>
                      <a:lnTo>
                        <a:pt x="120" y="176"/>
                      </a:lnTo>
                      <a:lnTo>
                        <a:pt x="118" y="178"/>
                      </a:lnTo>
                      <a:lnTo>
                        <a:pt x="114" y="180"/>
                      </a:lnTo>
                      <a:lnTo>
                        <a:pt x="114" y="180"/>
                      </a:lnTo>
                      <a:close/>
                      <a:moveTo>
                        <a:pt x="142" y="180"/>
                      </a:moveTo>
                      <a:lnTo>
                        <a:pt x="142" y="180"/>
                      </a:lnTo>
                      <a:lnTo>
                        <a:pt x="138" y="178"/>
                      </a:lnTo>
                      <a:lnTo>
                        <a:pt x="136" y="176"/>
                      </a:lnTo>
                      <a:lnTo>
                        <a:pt x="134" y="172"/>
                      </a:lnTo>
                      <a:lnTo>
                        <a:pt x="132" y="168"/>
                      </a:lnTo>
                      <a:lnTo>
                        <a:pt x="132" y="168"/>
                      </a:lnTo>
                      <a:lnTo>
                        <a:pt x="134" y="164"/>
                      </a:lnTo>
                      <a:lnTo>
                        <a:pt x="136" y="160"/>
                      </a:lnTo>
                      <a:lnTo>
                        <a:pt x="138" y="158"/>
                      </a:lnTo>
                      <a:lnTo>
                        <a:pt x="142" y="158"/>
                      </a:lnTo>
                      <a:lnTo>
                        <a:pt x="142" y="158"/>
                      </a:lnTo>
                      <a:lnTo>
                        <a:pt x="148" y="158"/>
                      </a:lnTo>
                      <a:lnTo>
                        <a:pt x="150" y="160"/>
                      </a:lnTo>
                      <a:lnTo>
                        <a:pt x="152" y="164"/>
                      </a:lnTo>
                      <a:lnTo>
                        <a:pt x="154" y="168"/>
                      </a:lnTo>
                      <a:lnTo>
                        <a:pt x="154" y="168"/>
                      </a:lnTo>
                      <a:lnTo>
                        <a:pt x="152" y="172"/>
                      </a:lnTo>
                      <a:lnTo>
                        <a:pt x="150" y="176"/>
                      </a:lnTo>
                      <a:lnTo>
                        <a:pt x="148" y="178"/>
                      </a:lnTo>
                      <a:lnTo>
                        <a:pt x="142" y="180"/>
                      </a:lnTo>
                      <a:lnTo>
                        <a:pt x="142" y="180"/>
                      </a:lnTo>
                      <a:close/>
                      <a:moveTo>
                        <a:pt x="172" y="180"/>
                      </a:moveTo>
                      <a:lnTo>
                        <a:pt x="172" y="180"/>
                      </a:lnTo>
                      <a:lnTo>
                        <a:pt x="168" y="178"/>
                      </a:lnTo>
                      <a:lnTo>
                        <a:pt x="166" y="176"/>
                      </a:lnTo>
                      <a:lnTo>
                        <a:pt x="162" y="172"/>
                      </a:lnTo>
                      <a:lnTo>
                        <a:pt x="162" y="168"/>
                      </a:lnTo>
                      <a:lnTo>
                        <a:pt x="162" y="168"/>
                      </a:lnTo>
                      <a:lnTo>
                        <a:pt x="162" y="164"/>
                      </a:lnTo>
                      <a:lnTo>
                        <a:pt x="166" y="162"/>
                      </a:lnTo>
                      <a:lnTo>
                        <a:pt x="168" y="158"/>
                      </a:lnTo>
                      <a:lnTo>
                        <a:pt x="172" y="158"/>
                      </a:lnTo>
                      <a:lnTo>
                        <a:pt x="172" y="158"/>
                      </a:lnTo>
                      <a:lnTo>
                        <a:pt x="176" y="158"/>
                      </a:lnTo>
                      <a:lnTo>
                        <a:pt x="180" y="162"/>
                      </a:lnTo>
                      <a:lnTo>
                        <a:pt x="182" y="164"/>
                      </a:lnTo>
                      <a:lnTo>
                        <a:pt x="184" y="168"/>
                      </a:lnTo>
                      <a:lnTo>
                        <a:pt x="184" y="168"/>
                      </a:lnTo>
                      <a:lnTo>
                        <a:pt x="182" y="172"/>
                      </a:lnTo>
                      <a:lnTo>
                        <a:pt x="180" y="176"/>
                      </a:lnTo>
                      <a:lnTo>
                        <a:pt x="176" y="178"/>
                      </a:lnTo>
                      <a:lnTo>
                        <a:pt x="172" y="180"/>
                      </a:lnTo>
                      <a:lnTo>
                        <a:pt x="172" y="180"/>
                      </a:lnTo>
                      <a:close/>
                      <a:moveTo>
                        <a:pt x="284" y="0"/>
                      </a:move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8" y="2"/>
                      </a:lnTo>
                      <a:lnTo>
                        <a:pt x="4" y="4"/>
                      </a:lnTo>
                      <a:lnTo>
                        <a:pt x="2" y="8"/>
                      </a:lnTo>
                      <a:lnTo>
                        <a:pt x="0" y="12"/>
                      </a:lnTo>
                      <a:lnTo>
                        <a:pt x="0" y="464"/>
                      </a:lnTo>
                      <a:lnTo>
                        <a:pt x="0" y="464"/>
                      </a:lnTo>
                      <a:lnTo>
                        <a:pt x="2" y="468"/>
                      </a:lnTo>
                      <a:lnTo>
                        <a:pt x="4" y="472"/>
                      </a:lnTo>
                      <a:lnTo>
                        <a:pt x="8" y="474"/>
                      </a:lnTo>
                      <a:lnTo>
                        <a:pt x="12" y="476"/>
                      </a:lnTo>
                      <a:lnTo>
                        <a:pt x="284" y="476"/>
                      </a:lnTo>
                      <a:lnTo>
                        <a:pt x="284" y="476"/>
                      </a:lnTo>
                      <a:lnTo>
                        <a:pt x="288" y="474"/>
                      </a:lnTo>
                      <a:lnTo>
                        <a:pt x="292" y="472"/>
                      </a:lnTo>
                      <a:lnTo>
                        <a:pt x="296" y="468"/>
                      </a:lnTo>
                      <a:lnTo>
                        <a:pt x="296" y="464"/>
                      </a:lnTo>
                      <a:lnTo>
                        <a:pt x="296" y="12"/>
                      </a:lnTo>
                      <a:lnTo>
                        <a:pt x="296" y="12"/>
                      </a:lnTo>
                      <a:lnTo>
                        <a:pt x="296" y="8"/>
                      </a:lnTo>
                      <a:lnTo>
                        <a:pt x="292" y="4"/>
                      </a:lnTo>
                      <a:lnTo>
                        <a:pt x="288" y="2"/>
                      </a:lnTo>
                      <a:lnTo>
                        <a:pt x="284" y="0"/>
                      </a:lnTo>
                      <a:lnTo>
                        <a:pt x="284" y="0"/>
                      </a:lnTo>
                      <a:close/>
                      <a:moveTo>
                        <a:pt x="102" y="20"/>
                      </a:moveTo>
                      <a:lnTo>
                        <a:pt x="196" y="20"/>
                      </a:lnTo>
                      <a:lnTo>
                        <a:pt x="196" y="20"/>
                      </a:lnTo>
                      <a:lnTo>
                        <a:pt x="198" y="20"/>
                      </a:lnTo>
                      <a:lnTo>
                        <a:pt x="200" y="22"/>
                      </a:lnTo>
                      <a:lnTo>
                        <a:pt x="202" y="24"/>
                      </a:lnTo>
                      <a:lnTo>
                        <a:pt x="204" y="28"/>
                      </a:lnTo>
                      <a:lnTo>
                        <a:pt x="204" y="28"/>
                      </a:lnTo>
                      <a:lnTo>
                        <a:pt x="202" y="32"/>
                      </a:lnTo>
                      <a:lnTo>
                        <a:pt x="200" y="34"/>
                      </a:lnTo>
                      <a:lnTo>
                        <a:pt x="198" y="36"/>
                      </a:lnTo>
                      <a:lnTo>
                        <a:pt x="196" y="36"/>
                      </a:lnTo>
                      <a:lnTo>
                        <a:pt x="102" y="36"/>
                      </a:lnTo>
                      <a:lnTo>
                        <a:pt x="102" y="36"/>
                      </a:lnTo>
                      <a:lnTo>
                        <a:pt x="98" y="36"/>
                      </a:lnTo>
                      <a:lnTo>
                        <a:pt x="96" y="34"/>
                      </a:lnTo>
                      <a:lnTo>
                        <a:pt x="94" y="32"/>
                      </a:lnTo>
                      <a:lnTo>
                        <a:pt x="94" y="28"/>
                      </a:lnTo>
                      <a:lnTo>
                        <a:pt x="94" y="28"/>
                      </a:lnTo>
                      <a:lnTo>
                        <a:pt x="94" y="24"/>
                      </a:lnTo>
                      <a:lnTo>
                        <a:pt x="96" y="22"/>
                      </a:lnTo>
                      <a:lnTo>
                        <a:pt x="98" y="20"/>
                      </a:lnTo>
                      <a:lnTo>
                        <a:pt x="102" y="20"/>
                      </a:lnTo>
                      <a:lnTo>
                        <a:pt x="102" y="20"/>
                      </a:lnTo>
                      <a:close/>
                      <a:moveTo>
                        <a:pt x="260" y="58"/>
                      </a:moveTo>
                      <a:lnTo>
                        <a:pt x="260" y="58"/>
                      </a:lnTo>
                      <a:lnTo>
                        <a:pt x="264" y="60"/>
                      </a:lnTo>
                      <a:lnTo>
                        <a:pt x="266" y="62"/>
                      </a:lnTo>
                      <a:lnTo>
                        <a:pt x="268" y="64"/>
                      </a:lnTo>
                      <a:lnTo>
                        <a:pt x="270" y="68"/>
                      </a:lnTo>
                      <a:lnTo>
                        <a:pt x="270" y="286"/>
                      </a:lnTo>
                      <a:lnTo>
                        <a:pt x="28" y="286"/>
                      </a:lnTo>
                      <a:lnTo>
                        <a:pt x="28" y="68"/>
                      </a:lnTo>
                      <a:lnTo>
                        <a:pt x="28" y="68"/>
                      </a:lnTo>
                      <a:lnTo>
                        <a:pt x="28" y="64"/>
                      </a:lnTo>
                      <a:lnTo>
                        <a:pt x="30" y="62"/>
                      </a:lnTo>
                      <a:lnTo>
                        <a:pt x="34" y="60"/>
                      </a:lnTo>
                      <a:lnTo>
                        <a:pt x="38" y="58"/>
                      </a:lnTo>
                      <a:lnTo>
                        <a:pt x="260" y="58"/>
                      </a:lnTo>
                      <a:close/>
                      <a:moveTo>
                        <a:pt x="98" y="316"/>
                      </a:moveTo>
                      <a:lnTo>
                        <a:pt x="98" y="336"/>
                      </a:lnTo>
                      <a:lnTo>
                        <a:pt x="98" y="336"/>
                      </a:lnTo>
                      <a:lnTo>
                        <a:pt x="96" y="340"/>
                      </a:lnTo>
                      <a:lnTo>
                        <a:pt x="90" y="342"/>
                      </a:lnTo>
                      <a:lnTo>
                        <a:pt x="40" y="342"/>
                      </a:lnTo>
                      <a:lnTo>
                        <a:pt x="40" y="342"/>
                      </a:lnTo>
                      <a:lnTo>
                        <a:pt x="34" y="340"/>
                      </a:lnTo>
                      <a:lnTo>
                        <a:pt x="32" y="336"/>
                      </a:lnTo>
                      <a:lnTo>
                        <a:pt x="32" y="316"/>
                      </a:lnTo>
                      <a:lnTo>
                        <a:pt x="32" y="316"/>
                      </a:lnTo>
                      <a:lnTo>
                        <a:pt x="34" y="312"/>
                      </a:lnTo>
                      <a:lnTo>
                        <a:pt x="40" y="310"/>
                      </a:lnTo>
                      <a:lnTo>
                        <a:pt x="90" y="310"/>
                      </a:lnTo>
                      <a:lnTo>
                        <a:pt x="90" y="310"/>
                      </a:lnTo>
                      <a:lnTo>
                        <a:pt x="96" y="312"/>
                      </a:lnTo>
                      <a:lnTo>
                        <a:pt x="98" y="316"/>
                      </a:lnTo>
                      <a:lnTo>
                        <a:pt x="98" y="316"/>
                      </a:lnTo>
                      <a:close/>
                      <a:moveTo>
                        <a:pt x="98" y="428"/>
                      </a:moveTo>
                      <a:lnTo>
                        <a:pt x="98" y="428"/>
                      </a:lnTo>
                      <a:lnTo>
                        <a:pt x="96" y="432"/>
                      </a:lnTo>
                      <a:lnTo>
                        <a:pt x="90" y="434"/>
                      </a:lnTo>
                      <a:lnTo>
                        <a:pt x="40" y="434"/>
                      </a:lnTo>
                      <a:lnTo>
                        <a:pt x="40" y="434"/>
                      </a:lnTo>
                      <a:lnTo>
                        <a:pt x="34" y="432"/>
                      </a:lnTo>
                      <a:lnTo>
                        <a:pt x="32" y="428"/>
                      </a:lnTo>
                      <a:lnTo>
                        <a:pt x="32" y="408"/>
                      </a:lnTo>
                      <a:lnTo>
                        <a:pt x="32" y="408"/>
                      </a:lnTo>
                      <a:lnTo>
                        <a:pt x="34" y="404"/>
                      </a:lnTo>
                      <a:lnTo>
                        <a:pt x="40" y="402"/>
                      </a:lnTo>
                      <a:lnTo>
                        <a:pt x="90" y="402"/>
                      </a:lnTo>
                      <a:lnTo>
                        <a:pt x="90" y="402"/>
                      </a:lnTo>
                      <a:lnTo>
                        <a:pt x="96" y="404"/>
                      </a:lnTo>
                      <a:lnTo>
                        <a:pt x="98" y="408"/>
                      </a:lnTo>
                      <a:lnTo>
                        <a:pt x="98" y="428"/>
                      </a:lnTo>
                      <a:close/>
                      <a:moveTo>
                        <a:pt x="98" y="384"/>
                      </a:moveTo>
                      <a:lnTo>
                        <a:pt x="98" y="384"/>
                      </a:lnTo>
                      <a:lnTo>
                        <a:pt x="96" y="388"/>
                      </a:lnTo>
                      <a:lnTo>
                        <a:pt x="90" y="390"/>
                      </a:lnTo>
                      <a:lnTo>
                        <a:pt x="40" y="390"/>
                      </a:lnTo>
                      <a:lnTo>
                        <a:pt x="40" y="390"/>
                      </a:lnTo>
                      <a:lnTo>
                        <a:pt x="34" y="388"/>
                      </a:lnTo>
                      <a:lnTo>
                        <a:pt x="32" y="384"/>
                      </a:lnTo>
                      <a:lnTo>
                        <a:pt x="32" y="364"/>
                      </a:lnTo>
                      <a:lnTo>
                        <a:pt x="32" y="364"/>
                      </a:lnTo>
                      <a:lnTo>
                        <a:pt x="34" y="360"/>
                      </a:lnTo>
                      <a:lnTo>
                        <a:pt x="40" y="358"/>
                      </a:lnTo>
                      <a:lnTo>
                        <a:pt x="90" y="358"/>
                      </a:lnTo>
                      <a:lnTo>
                        <a:pt x="90" y="358"/>
                      </a:lnTo>
                      <a:lnTo>
                        <a:pt x="96" y="360"/>
                      </a:lnTo>
                      <a:lnTo>
                        <a:pt x="98" y="364"/>
                      </a:lnTo>
                      <a:lnTo>
                        <a:pt x="98" y="384"/>
                      </a:lnTo>
                      <a:close/>
                      <a:moveTo>
                        <a:pt x="116" y="316"/>
                      </a:moveTo>
                      <a:lnTo>
                        <a:pt x="116" y="316"/>
                      </a:lnTo>
                      <a:lnTo>
                        <a:pt x="118" y="312"/>
                      </a:lnTo>
                      <a:lnTo>
                        <a:pt x="124" y="310"/>
                      </a:lnTo>
                      <a:lnTo>
                        <a:pt x="174" y="310"/>
                      </a:lnTo>
                      <a:lnTo>
                        <a:pt x="174" y="310"/>
                      </a:lnTo>
                      <a:lnTo>
                        <a:pt x="180" y="312"/>
                      </a:lnTo>
                      <a:lnTo>
                        <a:pt x="182" y="316"/>
                      </a:lnTo>
                      <a:lnTo>
                        <a:pt x="182" y="336"/>
                      </a:lnTo>
                      <a:lnTo>
                        <a:pt x="182" y="336"/>
                      </a:lnTo>
                      <a:lnTo>
                        <a:pt x="180" y="340"/>
                      </a:lnTo>
                      <a:lnTo>
                        <a:pt x="174" y="342"/>
                      </a:lnTo>
                      <a:lnTo>
                        <a:pt x="124" y="342"/>
                      </a:lnTo>
                      <a:lnTo>
                        <a:pt x="124" y="342"/>
                      </a:lnTo>
                      <a:lnTo>
                        <a:pt x="118" y="340"/>
                      </a:lnTo>
                      <a:lnTo>
                        <a:pt x="116" y="336"/>
                      </a:lnTo>
                      <a:lnTo>
                        <a:pt x="116" y="316"/>
                      </a:lnTo>
                      <a:close/>
                      <a:moveTo>
                        <a:pt x="182" y="428"/>
                      </a:moveTo>
                      <a:lnTo>
                        <a:pt x="182" y="428"/>
                      </a:lnTo>
                      <a:lnTo>
                        <a:pt x="180" y="432"/>
                      </a:lnTo>
                      <a:lnTo>
                        <a:pt x="174" y="434"/>
                      </a:lnTo>
                      <a:lnTo>
                        <a:pt x="124" y="434"/>
                      </a:lnTo>
                      <a:lnTo>
                        <a:pt x="124" y="434"/>
                      </a:lnTo>
                      <a:lnTo>
                        <a:pt x="118" y="432"/>
                      </a:lnTo>
                      <a:lnTo>
                        <a:pt x="116" y="428"/>
                      </a:lnTo>
                      <a:lnTo>
                        <a:pt x="116" y="408"/>
                      </a:lnTo>
                      <a:lnTo>
                        <a:pt x="116" y="408"/>
                      </a:lnTo>
                      <a:lnTo>
                        <a:pt x="118" y="404"/>
                      </a:lnTo>
                      <a:lnTo>
                        <a:pt x="124" y="402"/>
                      </a:lnTo>
                      <a:lnTo>
                        <a:pt x="174" y="402"/>
                      </a:lnTo>
                      <a:lnTo>
                        <a:pt x="174" y="402"/>
                      </a:lnTo>
                      <a:lnTo>
                        <a:pt x="180" y="404"/>
                      </a:lnTo>
                      <a:lnTo>
                        <a:pt x="182" y="408"/>
                      </a:lnTo>
                      <a:lnTo>
                        <a:pt x="182" y="428"/>
                      </a:lnTo>
                      <a:close/>
                      <a:moveTo>
                        <a:pt x="182" y="384"/>
                      </a:moveTo>
                      <a:lnTo>
                        <a:pt x="182" y="384"/>
                      </a:lnTo>
                      <a:lnTo>
                        <a:pt x="180" y="388"/>
                      </a:lnTo>
                      <a:lnTo>
                        <a:pt x="174" y="390"/>
                      </a:lnTo>
                      <a:lnTo>
                        <a:pt x="124" y="390"/>
                      </a:lnTo>
                      <a:lnTo>
                        <a:pt x="124" y="390"/>
                      </a:lnTo>
                      <a:lnTo>
                        <a:pt x="118" y="388"/>
                      </a:lnTo>
                      <a:lnTo>
                        <a:pt x="116" y="384"/>
                      </a:lnTo>
                      <a:lnTo>
                        <a:pt x="116" y="364"/>
                      </a:lnTo>
                      <a:lnTo>
                        <a:pt x="116" y="364"/>
                      </a:lnTo>
                      <a:lnTo>
                        <a:pt x="118" y="360"/>
                      </a:lnTo>
                      <a:lnTo>
                        <a:pt x="124" y="358"/>
                      </a:lnTo>
                      <a:lnTo>
                        <a:pt x="174" y="358"/>
                      </a:lnTo>
                      <a:lnTo>
                        <a:pt x="174" y="358"/>
                      </a:lnTo>
                      <a:lnTo>
                        <a:pt x="180" y="360"/>
                      </a:lnTo>
                      <a:lnTo>
                        <a:pt x="182" y="364"/>
                      </a:lnTo>
                      <a:lnTo>
                        <a:pt x="182" y="384"/>
                      </a:lnTo>
                      <a:close/>
                      <a:moveTo>
                        <a:pt x="200" y="316"/>
                      </a:moveTo>
                      <a:lnTo>
                        <a:pt x="200" y="316"/>
                      </a:lnTo>
                      <a:lnTo>
                        <a:pt x="202" y="312"/>
                      </a:lnTo>
                      <a:lnTo>
                        <a:pt x="208" y="310"/>
                      </a:lnTo>
                      <a:lnTo>
                        <a:pt x="258" y="310"/>
                      </a:lnTo>
                      <a:lnTo>
                        <a:pt x="258" y="310"/>
                      </a:lnTo>
                      <a:lnTo>
                        <a:pt x="264" y="312"/>
                      </a:lnTo>
                      <a:lnTo>
                        <a:pt x="266" y="316"/>
                      </a:lnTo>
                      <a:lnTo>
                        <a:pt x="266" y="336"/>
                      </a:lnTo>
                      <a:lnTo>
                        <a:pt x="266" y="336"/>
                      </a:lnTo>
                      <a:lnTo>
                        <a:pt x="264" y="340"/>
                      </a:lnTo>
                      <a:lnTo>
                        <a:pt x="258" y="342"/>
                      </a:lnTo>
                      <a:lnTo>
                        <a:pt x="208" y="342"/>
                      </a:lnTo>
                      <a:lnTo>
                        <a:pt x="208" y="342"/>
                      </a:lnTo>
                      <a:lnTo>
                        <a:pt x="202" y="340"/>
                      </a:lnTo>
                      <a:lnTo>
                        <a:pt x="200" y="336"/>
                      </a:lnTo>
                      <a:lnTo>
                        <a:pt x="200" y="316"/>
                      </a:lnTo>
                      <a:close/>
                      <a:moveTo>
                        <a:pt x="266" y="364"/>
                      </a:moveTo>
                      <a:lnTo>
                        <a:pt x="266" y="384"/>
                      </a:lnTo>
                      <a:lnTo>
                        <a:pt x="266" y="384"/>
                      </a:lnTo>
                      <a:lnTo>
                        <a:pt x="264" y="388"/>
                      </a:lnTo>
                      <a:lnTo>
                        <a:pt x="258" y="390"/>
                      </a:lnTo>
                      <a:lnTo>
                        <a:pt x="208" y="390"/>
                      </a:lnTo>
                      <a:lnTo>
                        <a:pt x="208" y="390"/>
                      </a:lnTo>
                      <a:lnTo>
                        <a:pt x="202" y="388"/>
                      </a:lnTo>
                      <a:lnTo>
                        <a:pt x="200" y="384"/>
                      </a:lnTo>
                      <a:lnTo>
                        <a:pt x="200" y="364"/>
                      </a:lnTo>
                      <a:lnTo>
                        <a:pt x="200" y="364"/>
                      </a:lnTo>
                      <a:lnTo>
                        <a:pt x="202" y="360"/>
                      </a:lnTo>
                      <a:lnTo>
                        <a:pt x="208" y="358"/>
                      </a:lnTo>
                      <a:lnTo>
                        <a:pt x="258" y="358"/>
                      </a:lnTo>
                      <a:lnTo>
                        <a:pt x="258" y="358"/>
                      </a:lnTo>
                      <a:lnTo>
                        <a:pt x="264" y="360"/>
                      </a:lnTo>
                      <a:lnTo>
                        <a:pt x="266" y="364"/>
                      </a:lnTo>
                      <a:lnTo>
                        <a:pt x="266" y="364"/>
                      </a:lnTo>
                      <a:close/>
                      <a:moveTo>
                        <a:pt x="258" y="434"/>
                      </a:moveTo>
                      <a:lnTo>
                        <a:pt x="208" y="434"/>
                      </a:lnTo>
                      <a:lnTo>
                        <a:pt x="208" y="434"/>
                      </a:lnTo>
                      <a:lnTo>
                        <a:pt x="202" y="432"/>
                      </a:lnTo>
                      <a:lnTo>
                        <a:pt x="200" y="428"/>
                      </a:lnTo>
                      <a:lnTo>
                        <a:pt x="200" y="408"/>
                      </a:lnTo>
                      <a:lnTo>
                        <a:pt x="200" y="408"/>
                      </a:lnTo>
                      <a:lnTo>
                        <a:pt x="202" y="404"/>
                      </a:lnTo>
                      <a:lnTo>
                        <a:pt x="208" y="402"/>
                      </a:lnTo>
                      <a:lnTo>
                        <a:pt x="258" y="402"/>
                      </a:lnTo>
                      <a:lnTo>
                        <a:pt x="258" y="402"/>
                      </a:lnTo>
                      <a:lnTo>
                        <a:pt x="264" y="404"/>
                      </a:lnTo>
                      <a:lnTo>
                        <a:pt x="266" y="408"/>
                      </a:lnTo>
                      <a:lnTo>
                        <a:pt x="266" y="428"/>
                      </a:lnTo>
                      <a:lnTo>
                        <a:pt x="266" y="428"/>
                      </a:lnTo>
                      <a:lnTo>
                        <a:pt x="264" y="432"/>
                      </a:lnTo>
                      <a:lnTo>
                        <a:pt x="258" y="434"/>
                      </a:lnTo>
                      <a:lnTo>
                        <a:pt x="258" y="434"/>
                      </a:lnTo>
                      <a:close/>
                      <a:moveTo>
                        <a:pt x="318" y="78"/>
                      </a:moveTo>
                      <a:lnTo>
                        <a:pt x="500" y="78"/>
                      </a:lnTo>
                      <a:lnTo>
                        <a:pt x="500" y="242"/>
                      </a:lnTo>
                      <a:lnTo>
                        <a:pt x="500" y="242"/>
                      </a:lnTo>
                      <a:lnTo>
                        <a:pt x="500" y="246"/>
                      </a:lnTo>
                      <a:lnTo>
                        <a:pt x="498" y="248"/>
                      </a:lnTo>
                      <a:lnTo>
                        <a:pt x="496" y="250"/>
                      </a:lnTo>
                      <a:lnTo>
                        <a:pt x="492" y="250"/>
                      </a:lnTo>
                      <a:lnTo>
                        <a:pt x="492" y="250"/>
                      </a:lnTo>
                      <a:lnTo>
                        <a:pt x="488" y="250"/>
                      </a:lnTo>
                      <a:lnTo>
                        <a:pt x="486" y="248"/>
                      </a:lnTo>
                      <a:lnTo>
                        <a:pt x="484" y="246"/>
                      </a:lnTo>
                      <a:lnTo>
                        <a:pt x="484" y="242"/>
                      </a:lnTo>
                      <a:lnTo>
                        <a:pt x="484" y="94"/>
                      </a:lnTo>
                      <a:lnTo>
                        <a:pt x="318" y="94"/>
                      </a:lnTo>
                      <a:lnTo>
                        <a:pt x="318" y="94"/>
                      </a:lnTo>
                      <a:lnTo>
                        <a:pt x="316" y="94"/>
                      </a:lnTo>
                      <a:lnTo>
                        <a:pt x="312" y="92"/>
                      </a:lnTo>
                      <a:lnTo>
                        <a:pt x="310" y="90"/>
                      </a:lnTo>
                      <a:lnTo>
                        <a:pt x="310" y="86"/>
                      </a:lnTo>
                      <a:lnTo>
                        <a:pt x="310" y="86"/>
                      </a:lnTo>
                      <a:lnTo>
                        <a:pt x="310" y="82"/>
                      </a:lnTo>
                      <a:lnTo>
                        <a:pt x="312" y="80"/>
                      </a:lnTo>
                      <a:lnTo>
                        <a:pt x="316" y="78"/>
                      </a:lnTo>
                      <a:lnTo>
                        <a:pt x="318" y="78"/>
                      </a:lnTo>
                      <a:lnTo>
                        <a:pt x="318" y="78"/>
                      </a:lnTo>
                      <a:close/>
                      <a:moveTo>
                        <a:pt x="612" y="258"/>
                      </a:moveTo>
                      <a:lnTo>
                        <a:pt x="372" y="258"/>
                      </a:lnTo>
                      <a:lnTo>
                        <a:pt x="372" y="258"/>
                      </a:lnTo>
                      <a:lnTo>
                        <a:pt x="370" y="258"/>
                      </a:lnTo>
                      <a:lnTo>
                        <a:pt x="366" y="260"/>
                      </a:lnTo>
                      <a:lnTo>
                        <a:pt x="364" y="264"/>
                      </a:lnTo>
                      <a:lnTo>
                        <a:pt x="364" y="266"/>
                      </a:lnTo>
                      <a:lnTo>
                        <a:pt x="364" y="420"/>
                      </a:lnTo>
                      <a:lnTo>
                        <a:pt x="364" y="420"/>
                      </a:lnTo>
                      <a:lnTo>
                        <a:pt x="364" y="424"/>
                      </a:lnTo>
                      <a:lnTo>
                        <a:pt x="366" y="426"/>
                      </a:lnTo>
                      <a:lnTo>
                        <a:pt x="370" y="428"/>
                      </a:lnTo>
                      <a:lnTo>
                        <a:pt x="372" y="428"/>
                      </a:lnTo>
                      <a:lnTo>
                        <a:pt x="612" y="428"/>
                      </a:lnTo>
                      <a:lnTo>
                        <a:pt x="612" y="428"/>
                      </a:lnTo>
                      <a:lnTo>
                        <a:pt x="616" y="428"/>
                      </a:lnTo>
                      <a:lnTo>
                        <a:pt x="618" y="426"/>
                      </a:lnTo>
                      <a:lnTo>
                        <a:pt x="620" y="424"/>
                      </a:lnTo>
                      <a:lnTo>
                        <a:pt x="620" y="420"/>
                      </a:lnTo>
                      <a:lnTo>
                        <a:pt x="620" y="266"/>
                      </a:lnTo>
                      <a:lnTo>
                        <a:pt x="620" y="266"/>
                      </a:lnTo>
                      <a:lnTo>
                        <a:pt x="620" y="264"/>
                      </a:lnTo>
                      <a:lnTo>
                        <a:pt x="618" y="260"/>
                      </a:lnTo>
                      <a:lnTo>
                        <a:pt x="616" y="258"/>
                      </a:lnTo>
                      <a:lnTo>
                        <a:pt x="612" y="258"/>
                      </a:lnTo>
                      <a:lnTo>
                        <a:pt x="612" y="258"/>
                      </a:lnTo>
                      <a:close/>
                      <a:moveTo>
                        <a:pt x="604" y="412"/>
                      </a:moveTo>
                      <a:lnTo>
                        <a:pt x="380" y="412"/>
                      </a:lnTo>
                      <a:lnTo>
                        <a:pt x="380" y="274"/>
                      </a:lnTo>
                      <a:lnTo>
                        <a:pt x="604" y="274"/>
                      </a:lnTo>
                      <a:lnTo>
                        <a:pt x="604" y="412"/>
                      </a:lnTo>
                      <a:close/>
                      <a:moveTo>
                        <a:pt x="650" y="450"/>
                      </a:moveTo>
                      <a:lnTo>
                        <a:pt x="650" y="450"/>
                      </a:lnTo>
                      <a:lnTo>
                        <a:pt x="650" y="456"/>
                      </a:lnTo>
                      <a:lnTo>
                        <a:pt x="646" y="462"/>
                      </a:lnTo>
                      <a:lnTo>
                        <a:pt x="640" y="466"/>
                      </a:lnTo>
                      <a:lnTo>
                        <a:pt x="634" y="466"/>
                      </a:lnTo>
                      <a:lnTo>
                        <a:pt x="350" y="466"/>
                      </a:lnTo>
                      <a:lnTo>
                        <a:pt x="350" y="466"/>
                      </a:lnTo>
                      <a:lnTo>
                        <a:pt x="344" y="466"/>
                      </a:lnTo>
                      <a:lnTo>
                        <a:pt x="338" y="462"/>
                      </a:lnTo>
                      <a:lnTo>
                        <a:pt x="334" y="456"/>
                      </a:lnTo>
                      <a:lnTo>
                        <a:pt x="334" y="450"/>
                      </a:lnTo>
                      <a:lnTo>
                        <a:pt x="334" y="438"/>
                      </a:lnTo>
                      <a:lnTo>
                        <a:pt x="650" y="438"/>
                      </a:lnTo>
                      <a:lnTo>
                        <a:pt x="650" y="450"/>
                      </a:lnTo>
                      <a:close/>
                      <a:moveTo>
                        <a:pt x="198" y="200"/>
                      </a:moveTo>
                      <a:lnTo>
                        <a:pt x="198" y="200"/>
                      </a:lnTo>
                      <a:lnTo>
                        <a:pt x="202" y="192"/>
                      </a:lnTo>
                      <a:lnTo>
                        <a:pt x="204" y="184"/>
                      </a:lnTo>
                      <a:lnTo>
                        <a:pt x="206" y="168"/>
                      </a:lnTo>
                      <a:lnTo>
                        <a:pt x="206" y="168"/>
                      </a:lnTo>
                      <a:lnTo>
                        <a:pt x="206" y="154"/>
                      </a:lnTo>
                      <a:lnTo>
                        <a:pt x="202" y="142"/>
                      </a:lnTo>
                      <a:lnTo>
                        <a:pt x="196" y="132"/>
                      </a:lnTo>
                      <a:lnTo>
                        <a:pt x="188" y="124"/>
                      </a:lnTo>
                      <a:lnTo>
                        <a:pt x="180" y="116"/>
                      </a:lnTo>
                      <a:lnTo>
                        <a:pt x="168" y="110"/>
                      </a:lnTo>
                      <a:lnTo>
                        <a:pt x="158" y="106"/>
                      </a:lnTo>
                      <a:lnTo>
                        <a:pt x="144" y="104"/>
                      </a:lnTo>
                      <a:lnTo>
                        <a:pt x="144" y="104"/>
                      </a:lnTo>
                      <a:lnTo>
                        <a:pt x="132" y="106"/>
                      </a:lnTo>
                      <a:lnTo>
                        <a:pt x="120" y="110"/>
                      </a:lnTo>
                      <a:lnTo>
                        <a:pt x="110" y="116"/>
                      </a:lnTo>
                      <a:lnTo>
                        <a:pt x="100" y="124"/>
                      </a:lnTo>
                      <a:lnTo>
                        <a:pt x="94" y="132"/>
                      </a:lnTo>
                      <a:lnTo>
                        <a:pt x="88" y="142"/>
                      </a:lnTo>
                      <a:lnTo>
                        <a:pt x="84" y="154"/>
                      </a:lnTo>
                      <a:lnTo>
                        <a:pt x="82" y="168"/>
                      </a:lnTo>
                      <a:lnTo>
                        <a:pt x="82" y="168"/>
                      </a:lnTo>
                      <a:lnTo>
                        <a:pt x="84" y="180"/>
                      </a:lnTo>
                      <a:lnTo>
                        <a:pt x="88" y="192"/>
                      </a:lnTo>
                      <a:lnTo>
                        <a:pt x="94" y="202"/>
                      </a:lnTo>
                      <a:lnTo>
                        <a:pt x="100" y="212"/>
                      </a:lnTo>
                      <a:lnTo>
                        <a:pt x="110" y="220"/>
                      </a:lnTo>
                      <a:lnTo>
                        <a:pt x="120" y="224"/>
                      </a:lnTo>
                      <a:lnTo>
                        <a:pt x="132" y="228"/>
                      </a:lnTo>
                      <a:lnTo>
                        <a:pt x="144" y="230"/>
                      </a:lnTo>
                      <a:lnTo>
                        <a:pt x="144" y="230"/>
                      </a:lnTo>
                      <a:lnTo>
                        <a:pt x="154" y="228"/>
                      </a:lnTo>
                      <a:lnTo>
                        <a:pt x="164" y="226"/>
                      </a:lnTo>
                      <a:lnTo>
                        <a:pt x="172" y="222"/>
                      </a:lnTo>
                      <a:lnTo>
                        <a:pt x="180" y="218"/>
                      </a:lnTo>
                      <a:lnTo>
                        <a:pt x="216" y="228"/>
                      </a:lnTo>
                      <a:lnTo>
                        <a:pt x="198" y="200"/>
                      </a:lnTo>
                      <a:close/>
                      <a:moveTo>
                        <a:pt x="114" y="180"/>
                      </a:moveTo>
                      <a:lnTo>
                        <a:pt x="114" y="180"/>
                      </a:lnTo>
                      <a:lnTo>
                        <a:pt x="110" y="178"/>
                      </a:lnTo>
                      <a:lnTo>
                        <a:pt x="106" y="176"/>
                      </a:lnTo>
                      <a:lnTo>
                        <a:pt x="104" y="172"/>
                      </a:lnTo>
                      <a:lnTo>
                        <a:pt x="102" y="168"/>
                      </a:lnTo>
                      <a:lnTo>
                        <a:pt x="102" y="168"/>
                      </a:lnTo>
                      <a:lnTo>
                        <a:pt x="104" y="164"/>
                      </a:lnTo>
                      <a:lnTo>
                        <a:pt x="106" y="160"/>
                      </a:lnTo>
                      <a:lnTo>
                        <a:pt x="110" y="158"/>
                      </a:lnTo>
                      <a:lnTo>
                        <a:pt x="114" y="158"/>
                      </a:lnTo>
                      <a:lnTo>
                        <a:pt x="114" y="158"/>
                      </a:lnTo>
                      <a:lnTo>
                        <a:pt x="118" y="158"/>
                      </a:lnTo>
                      <a:lnTo>
                        <a:pt x="120" y="160"/>
                      </a:lnTo>
                      <a:lnTo>
                        <a:pt x="124" y="164"/>
                      </a:lnTo>
                      <a:lnTo>
                        <a:pt x="124" y="168"/>
                      </a:lnTo>
                      <a:lnTo>
                        <a:pt x="124" y="168"/>
                      </a:lnTo>
                      <a:lnTo>
                        <a:pt x="124" y="172"/>
                      </a:lnTo>
                      <a:lnTo>
                        <a:pt x="120" y="176"/>
                      </a:lnTo>
                      <a:lnTo>
                        <a:pt x="118" y="178"/>
                      </a:lnTo>
                      <a:lnTo>
                        <a:pt x="114" y="180"/>
                      </a:lnTo>
                      <a:lnTo>
                        <a:pt x="114" y="180"/>
                      </a:lnTo>
                      <a:close/>
                      <a:moveTo>
                        <a:pt x="142" y="180"/>
                      </a:moveTo>
                      <a:lnTo>
                        <a:pt x="142" y="180"/>
                      </a:lnTo>
                      <a:lnTo>
                        <a:pt x="138" y="178"/>
                      </a:lnTo>
                      <a:lnTo>
                        <a:pt x="136" y="176"/>
                      </a:lnTo>
                      <a:lnTo>
                        <a:pt x="134" y="172"/>
                      </a:lnTo>
                      <a:lnTo>
                        <a:pt x="132" y="168"/>
                      </a:lnTo>
                      <a:lnTo>
                        <a:pt x="132" y="168"/>
                      </a:lnTo>
                      <a:lnTo>
                        <a:pt x="134" y="164"/>
                      </a:lnTo>
                      <a:lnTo>
                        <a:pt x="136" y="160"/>
                      </a:lnTo>
                      <a:lnTo>
                        <a:pt x="138" y="158"/>
                      </a:lnTo>
                      <a:lnTo>
                        <a:pt x="142" y="158"/>
                      </a:lnTo>
                      <a:lnTo>
                        <a:pt x="142" y="158"/>
                      </a:lnTo>
                      <a:lnTo>
                        <a:pt x="148" y="158"/>
                      </a:lnTo>
                      <a:lnTo>
                        <a:pt x="150" y="160"/>
                      </a:lnTo>
                      <a:lnTo>
                        <a:pt x="152" y="164"/>
                      </a:lnTo>
                      <a:lnTo>
                        <a:pt x="154" y="168"/>
                      </a:lnTo>
                      <a:lnTo>
                        <a:pt x="154" y="168"/>
                      </a:lnTo>
                      <a:lnTo>
                        <a:pt x="152" y="172"/>
                      </a:lnTo>
                      <a:lnTo>
                        <a:pt x="150" y="176"/>
                      </a:lnTo>
                      <a:lnTo>
                        <a:pt x="148" y="178"/>
                      </a:lnTo>
                      <a:lnTo>
                        <a:pt x="142" y="180"/>
                      </a:lnTo>
                      <a:lnTo>
                        <a:pt x="142" y="180"/>
                      </a:lnTo>
                      <a:close/>
                      <a:moveTo>
                        <a:pt x="172" y="180"/>
                      </a:moveTo>
                      <a:lnTo>
                        <a:pt x="172" y="180"/>
                      </a:lnTo>
                      <a:lnTo>
                        <a:pt x="168" y="178"/>
                      </a:lnTo>
                      <a:lnTo>
                        <a:pt x="166" y="176"/>
                      </a:lnTo>
                      <a:lnTo>
                        <a:pt x="162" y="172"/>
                      </a:lnTo>
                      <a:lnTo>
                        <a:pt x="162" y="168"/>
                      </a:lnTo>
                      <a:lnTo>
                        <a:pt x="162" y="168"/>
                      </a:lnTo>
                      <a:lnTo>
                        <a:pt x="162" y="164"/>
                      </a:lnTo>
                      <a:lnTo>
                        <a:pt x="166" y="162"/>
                      </a:lnTo>
                      <a:lnTo>
                        <a:pt x="168" y="158"/>
                      </a:lnTo>
                      <a:lnTo>
                        <a:pt x="172" y="158"/>
                      </a:lnTo>
                      <a:lnTo>
                        <a:pt x="172" y="158"/>
                      </a:lnTo>
                      <a:lnTo>
                        <a:pt x="176" y="158"/>
                      </a:lnTo>
                      <a:lnTo>
                        <a:pt x="180" y="162"/>
                      </a:lnTo>
                      <a:lnTo>
                        <a:pt x="182" y="164"/>
                      </a:lnTo>
                      <a:lnTo>
                        <a:pt x="184" y="168"/>
                      </a:lnTo>
                      <a:lnTo>
                        <a:pt x="184" y="168"/>
                      </a:lnTo>
                      <a:lnTo>
                        <a:pt x="182" y="172"/>
                      </a:lnTo>
                      <a:lnTo>
                        <a:pt x="180" y="176"/>
                      </a:lnTo>
                      <a:lnTo>
                        <a:pt x="176" y="178"/>
                      </a:lnTo>
                      <a:lnTo>
                        <a:pt x="172" y="180"/>
                      </a:lnTo>
                      <a:lnTo>
                        <a:pt x="172" y="180"/>
                      </a:lnTo>
                      <a:close/>
                    </a:path>
                  </a:pathLst>
                </a:custGeom>
                <a:solidFill>
                  <a:srgbClr val="6785A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  <p:grpSp>
          <p:nvGrpSpPr>
            <p:cNvPr id="727" name="그룹 726">
              <a:extLst>
                <a:ext uri="{FF2B5EF4-FFF2-40B4-BE49-F238E27FC236}">
                  <a16:creationId xmlns:a16="http://schemas.microsoft.com/office/drawing/2014/main" id="{9FC821A1-DF14-49A3-B957-C64EDE66B50D}"/>
                </a:ext>
              </a:extLst>
            </p:cNvPr>
            <p:cNvGrpSpPr/>
            <p:nvPr/>
          </p:nvGrpSpPr>
          <p:grpSpPr>
            <a:xfrm>
              <a:off x="4467695" y="3435116"/>
              <a:ext cx="451042" cy="404544"/>
              <a:chOff x="4467695" y="3116334"/>
              <a:chExt cx="451042" cy="404544"/>
            </a:xfrm>
          </p:grpSpPr>
          <p:sp>
            <p:nvSpPr>
              <p:cNvPr id="726" name="직사각형 725">
                <a:extLst>
                  <a:ext uri="{FF2B5EF4-FFF2-40B4-BE49-F238E27FC236}">
                    <a16:creationId xmlns:a16="http://schemas.microsoft.com/office/drawing/2014/main" id="{E3954DFD-CE79-45C4-83F3-F8932249C365}"/>
                  </a:ext>
                </a:extLst>
              </p:cNvPr>
              <p:cNvSpPr/>
              <p:nvPr/>
            </p:nvSpPr>
            <p:spPr>
              <a:xfrm>
                <a:off x="4467695" y="3116334"/>
                <a:ext cx="451042" cy="404544"/>
              </a:xfrm>
              <a:prstGeom prst="rect">
                <a:avLst/>
              </a:prstGeom>
              <a:pattFill prst="narHorz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  <p:grpSp>
            <p:nvGrpSpPr>
              <p:cNvPr id="722" name="Group 151">
                <a:extLst>
                  <a:ext uri="{FF2B5EF4-FFF2-40B4-BE49-F238E27FC236}">
                    <a16:creationId xmlns:a16="http://schemas.microsoft.com/office/drawing/2014/main" id="{551E904C-039A-4744-88DA-C94AA6B893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61487" y="3204248"/>
                <a:ext cx="244634" cy="244634"/>
                <a:chOff x="4789" y="2295"/>
                <a:chExt cx="130" cy="130"/>
              </a:xfrm>
            </p:grpSpPr>
            <p:sp>
              <p:nvSpPr>
                <p:cNvPr id="723" name="Oval 41">
                  <a:extLst>
                    <a:ext uri="{FF2B5EF4-FFF2-40B4-BE49-F238E27FC236}">
                      <a16:creationId xmlns:a16="http://schemas.microsoft.com/office/drawing/2014/main" id="{24529D1A-AD90-45C9-AECE-B76469E8E9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9" y="2295"/>
                  <a:ext cx="130" cy="130"/>
                </a:xfrm>
                <a:prstGeom prst="ellipse">
                  <a:avLst/>
                </a:prstGeom>
                <a:solidFill>
                  <a:srgbClr val="C0C0C0"/>
                </a:solidFill>
                <a:ln w="1905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88898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ko-KR" sz="1700" b="0" i="0" u="none" strike="noStrike" kern="0" cap="none" spc="0" normalizeH="0" baseline="0" noProof="0">
                    <a:ln>
                      <a:solidFill>
                        <a:srgbClr val="EE532E"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724" name="AutoShape 153">
                  <a:extLst>
                    <a:ext uri="{FF2B5EF4-FFF2-40B4-BE49-F238E27FC236}">
                      <a16:creationId xmlns:a16="http://schemas.microsoft.com/office/drawing/2014/main" id="{EDAE589A-8C8F-4DC8-913A-145061A7CC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2" y="2326"/>
                  <a:ext cx="23" cy="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66676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700" b="0" i="0" u="none" strike="noStrike" kern="0" cap="none" spc="0" normalizeH="0" baseline="0" noProof="0">
                    <a:ln>
                      <a:solidFill>
                        <a:srgbClr val="EE532E"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725" name="AutoShape 154">
                  <a:extLst>
                    <a:ext uri="{FF2B5EF4-FFF2-40B4-BE49-F238E27FC236}">
                      <a16:creationId xmlns:a16="http://schemas.microsoft.com/office/drawing/2014/main" id="{2532B68A-E8EB-42D5-9866-C9BC461B4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4842" y="2327"/>
                  <a:ext cx="23" cy="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66676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700" b="0" i="0" u="none" strike="noStrike" kern="0" cap="none" spc="0" normalizeH="0" baseline="0" noProof="0">
                    <a:ln>
                      <a:solidFill>
                        <a:srgbClr val="EE532E"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endParaRPr>
                </a:p>
              </p:txBody>
            </p:sp>
          </p:grpSp>
        </p:grpSp>
        <p:grpSp>
          <p:nvGrpSpPr>
            <p:cNvPr id="733" name="그룹 732">
              <a:extLst>
                <a:ext uri="{FF2B5EF4-FFF2-40B4-BE49-F238E27FC236}">
                  <a16:creationId xmlns:a16="http://schemas.microsoft.com/office/drawing/2014/main" id="{B64C1292-6386-43DA-8C73-94D98F9D9122}"/>
                </a:ext>
              </a:extLst>
            </p:cNvPr>
            <p:cNvGrpSpPr/>
            <p:nvPr/>
          </p:nvGrpSpPr>
          <p:grpSpPr>
            <a:xfrm>
              <a:off x="7920843" y="4859908"/>
              <a:ext cx="225277" cy="947613"/>
              <a:chOff x="7920843" y="4859908"/>
              <a:chExt cx="225277" cy="947613"/>
            </a:xfrm>
          </p:grpSpPr>
          <p:sp>
            <p:nvSpPr>
              <p:cNvPr id="731" name="왼쪽/오른쪽 화살표 241">
                <a:extLst>
                  <a:ext uri="{FF2B5EF4-FFF2-40B4-BE49-F238E27FC236}">
                    <a16:creationId xmlns:a16="http://schemas.microsoft.com/office/drawing/2014/main" id="{5B872BAE-31FB-47E1-9AE8-AE0C5EE7FA57}"/>
                  </a:ext>
                </a:extLst>
              </p:cNvPr>
              <p:cNvSpPr/>
              <p:nvPr/>
            </p:nvSpPr>
            <p:spPr bwMode="auto">
              <a:xfrm>
                <a:off x="7920843" y="4859908"/>
                <a:ext cx="225277" cy="149879"/>
              </a:xfrm>
              <a:prstGeom prst="leftRightArrow">
                <a:avLst/>
              </a:prstGeom>
              <a:solidFill>
                <a:srgbClr val="3C6EEC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>
                  <a:ln>
                    <a:solidFill>
                      <a:srgbClr val="7F7F7F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  <p:sp>
            <p:nvSpPr>
              <p:cNvPr id="732" name="왼쪽/오른쪽 화살표 242">
                <a:extLst>
                  <a:ext uri="{FF2B5EF4-FFF2-40B4-BE49-F238E27FC236}">
                    <a16:creationId xmlns:a16="http://schemas.microsoft.com/office/drawing/2014/main" id="{DF24419C-63D9-418A-BE52-C4330886BDCD}"/>
                  </a:ext>
                </a:extLst>
              </p:cNvPr>
              <p:cNvSpPr/>
              <p:nvPr/>
            </p:nvSpPr>
            <p:spPr bwMode="auto">
              <a:xfrm>
                <a:off x="7920843" y="5657642"/>
                <a:ext cx="225277" cy="149879"/>
              </a:xfrm>
              <a:prstGeom prst="leftRightArrow">
                <a:avLst/>
              </a:prstGeom>
              <a:solidFill>
                <a:srgbClr val="3C6EEC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>
                  <a:ln>
                    <a:solidFill>
                      <a:srgbClr val="7F7F7F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743" name="그룹 742">
              <a:extLst>
                <a:ext uri="{FF2B5EF4-FFF2-40B4-BE49-F238E27FC236}">
                  <a16:creationId xmlns:a16="http://schemas.microsoft.com/office/drawing/2014/main" id="{E0E5C884-08AF-4D66-AEFC-47DB49C145ED}"/>
                </a:ext>
              </a:extLst>
            </p:cNvPr>
            <p:cNvGrpSpPr/>
            <p:nvPr/>
          </p:nvGrpSpPr>
          <p:grpSpPr>
            <a:xfrm>
              <a:off x="3387975" y="6156074"/>
              <a:ext cx="1091308" cy="123111"/>
              <a:chOff x="6064066" y="6231575"/>
              <a:chExt cx="1091308" cy="123111"/>
            </a:xfrm>
          </p:grpSpPr>
          <p:cxnSp>
            <p:nvCxnSpPr>
              <p:cNvPr id="735" name="직선 연결선 734">
                <a:extLst>
                  <a:ext uri="{FF2B5EF4-FFF2-40B4-BE49-F238E27FC236}">
                    <a16:creationId xmlns:a16="http://schemas.microsoft.com/office/drawing/2014/main" id="{81B00106-F4E0-4B89-8CA3-0EE44175E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4066" y="6300132"/>
                <a:ext cx="445791" cy="0"/>
              </a:xfrm>
              <a:prstGeom prst="line">
                <a:avLst/>
              </a:prstGeom>
              <a:ln w="25400">
                <a:solidFill>
                  <a:srgbClr val="3C6EE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0" name="Text Box 207">
                <a:extLst>
                  <a:ext uri="{FF2B5EF4-FFF2-40B4-BE49-F238E27FC236}">
                    <a16:creationId xmlns:a16="http://schemas.microsoft.com/office/drawing/2014/main" id="{9A49051D-3890-4357-A7A8-6391A5105E7E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6555851" y="6231575"/>
                <a:ext cx="599523" cy="123111"/>
              </a:xfrm>
              <a:prstGeom prst="rect">
                <a:avLst/>
              </a:prstGeom>
              <a:noFill/>
              <a:ln w="381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ko-KR"/>
                </a:defPPr>
                <a:lvl1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00" b="0" i="0" u="none" strike="noStrike" kern="0" cap="none" spc="0" normalizeH="0" baseline="0">
                    <a:ln w="0" cmpd="sng">
                      <a:noFill/>
                      <a:prstDash val="solid"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itchFamily="18" charset="-127"/>
                    <a:ea typeface="Rix모던고딕 L" pitchFamily="18" charset="-127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>
                    <a:ln w="0" cmpd="sng">
                      <a:solidFill>
                        <a:prstClr val="white">
                          <a:lumMod val="50000"/>
                          <a:alpha val="0"/>
                        </a:prstClr>
                      </a:solidFill>
                      <a:prstDash val="solid"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rPr>
                  <a:t>신규 개발 범위</a:t>
                </a:r>
              </a:p>
            </p:txBody>
          </p:sp>
        </p:grpSp>
        <p:grpSp>
          <p:nvGrpSpPr>
            <p:cNvPr id="744" name="그룹 743">
              <a:extLst>
                <a:ext uri="{FF2B5EF4-FFF2-40B4-BE49-F238E27FC236}">
                  <a16:creationId xmlns:a16="http://schemas.microsoft.com/office/drawing/2014/main" id="{CA7412B2-5CD5-4147-B31C-1C61B401A6F3}"/>
                </a:ext>
              </a:extLst>
            </p:cNvPr>
            <p:cNvGrpSpPr/>
            <p:nvPr/>
          </p:nvGrpSpPr>
          <p:grpSpPr>
            <a:xfrm>
              <a:off x="8246013" y="6164223"/>
              <a:ext cx="1185021" cy="123111"/>
              <a:chOff x="7289667" y="6239724"/>
              <a:chExt cx="1185021" cy="123111"/>
            </a:xfrm>
          </p:grpSpPr>
          <p:cxnSp>
            <p:nvCxnSpPr>
              <p:cNvPr id="736" name="직선 연결선 735">
                <a:extLst>
                  <a:ext uri="{FF2B5EF4-FFF2-40B4-BE49-F238E27FC236}">
                    <a16:creationId xmlns:a16="http://schemas.microsoft.com/office/drawing/2014/main" id="{636E27AB-9EBD-49D8-805D-740FC11769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9667" y="6300132"/>
                <a:ext cx="447353" cy="1398"/>
              </a:xfrm>
              <a:prstGeom prst="line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2" name="Text Box 207">
                <a:extLst>
                  <a:ext uri="{FF2B5EF4-FFF2-40B4-BE49-F238E27FC236}">
                    <a16:creationId xmlns:a16="http://schemas.microsoft.com/office/drawing/2014/main" id="{9E32204E-45C7-4C45-B864-B71CA8B1EF4C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7785397" y="6239724"/>
                <a:ext cx="689291" cy="123111"/>
              </a:xfrm>
              <a:prstGeom prst="rect">
                <a:avLst/>
              </a:prstGeom>
              <a:noFill/>
              <a:ln w="381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ko-KR"/>
                </a:defPPr>
                <a:lvl1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00" b="0" i="0" u="none" strike="noStrike" kern="0" cap="none" spc="0" normalizeH="0" baseline="0">
                    <a:ln w="0" cmpd="sng">
                      <a:noFill/>
                      <a:prstDash val="solid"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itchFamily="18" charset="-127"/>
                    <a:ea typeface="Rix모던고딕 L" pitchFamily="18" charset="-127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>
                    <a:ln w="0" cmpd="sng">
                      <a:solidFill>
                        <a:prstClr val="white">
                          <a:lumMod val="50000"/>
                          <a:alpha val="0"/>
                        </a:prstClr>
                      </a:solidFill>
                      <a:prstDash val="solid"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rPr>
                  <a:t>기존 운영 시스템</a:t>
                </a:r>
              </a:p>
            </p:txBody>
          </p:sp>
        </p:grpSp>
        <p:grpSp>
          <p:nvGrpSpPr>
            <p:cNvPr id="748" name="그룹 747">
              <a:extLst>
                <a:ext uri="{FF2B5EF4-FFF2-40B4-BE49-F238E27FC236}">
                  <a16:creationId xmlns:a16="http://schemas.microsoft.com/office/drawing/2014/main" id="{D1FA1F14-4B92-4B36-97C3-DA432F5983B9}"/>
                </a:ext>
              </a:extLst>
            </p:cNvPr>
            <p:cNvGrpSpPr/>
            <p:nvPr/>
          </p:nvGrpSpPr>
          <p:grpSpPr>
            <a:xfrm>
              <a:off x="4956276" y="5173252"/>
              <a:ext cx="634746" cy="631718"/>
              <a:chOff x="5006610" y="5190030"/>
              <a:chExt cx="634746" cy="631718"/>
            </a:xfrm>
          </p:grpSpPr>
          <p:grpSp>
            <p:nvGrpSpPr>
              <p:cNvPr id="630" name="그룹 629">
                <a:extLst>
                  <a:ext uri="{FF2B5EF4-FFF2-40B4-BE49-F238E27FC236}">
                    <a16:creationId xmlns:a16="http://schemas.microsoft.com/office/drawing/2014/main" id="{EDBF9337-ECFB-46FD-8348-FA13C71DDE94}"/>
                  </a:ext>
                </a:extLst>
              </p:cNvPr>
              <p:cNvGrpSpPr/>
              <p:nvPr/>
            </p:nvGrpSpPr>
            <p:grpSpPr>
              <a:xfrm>
                <a:off x="5006610" y="5190030"/>
                <a:ext cx="634746" cy="631718"/>
                <a:chOff x="-1730652" y="3976451"/>
                <a:chExt cx="634746" cy="631718"/>
              </a:xfrm>
            </p:grpSpPr>
            <p:grpSp>
              <p:nvGrpSpPr>
                <p:cNvPr id="611" name="그룹 610">
                  <a:extLst>
                    <a:ext uri="{FF2B5EF4-FFF2-40B4-BE49-F238E27FC236}">
                      <a16:creationId xmlns:a16="http://schemas.microsoft.com/office/drawing/2014/main" id="{580595F8-F582-4049-9192-1329F891363D}"/>
                    </a:ext>
                  </a:extLst>
                </p:cNvPr>
                <p:cNvGrpSpPr/>
                <p:nvPr/>
              </p:nvGrpSpPr>
              <p:grpSpPr>
                <a:xfrm>
                  <a:off x="-1644526" y="3985654"/>
                  <a:ext cx="548620" cy="138499"/>
                  <a:chOff x="2335666" y="3776016"/>
                  <a:chExt cx="664552" cy="161109"/>
                </a:xfrm>
              </p:grpSpPr>
              <p:sp>
                <p:nvSpPr>
                  <p:cNvPr id="618" name="AutoShape 205">
                    <a:extLst>
                      <a:ext uri="{FF2B5EF4-FFF2-40B4-BE49-F238E27FC236}">
                        <a16:creationId xmlns:a16="http://schemas.microsoft.com/office/drawing/2014/main" id="{C42CF914-AB6E-4105-98C4-4048390376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35666" y="3776016"/>
                    <a:ext cx="664552" cy="16110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ysClr val="window" lastClr="FFFFFF"/>
                  </a:solidFill>
                  <a:ln w="6350" cap="flat" cmpd="sng" algn="ctr">
                    <a:solidFill>
                      <a:sysClr val="window" lastClr="FFFFFF">
                        <a:lumMod val="7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lIns="91436" tIns="45719" rIns="91436" bIns="45719" rtlCol="0" anchor="ctr"/>
                  <a:lstStyle/>
                  <a:p>
                    <a:pPr marL="0" marR="0" lvl="0" indent="0" algn="ctr" defTabSz="91453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200" b="0" i="0" u="none" strike="noStrike" kern="1200" cap="none" spc="-30" normalizeH="0" baseline="0" noProof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endParaRPr>
                  </a:p>
                </p:txBody>
              </p:sp>
              <p:sp>
                <p:nvSpPr>
                  <p:cNvPr id="619" name="Rt31">
                    <a:extLst>
                      <a:ext uri="{FF2B5EF4-FFF2-40B4-BE49-F238E27FC236}">
                        <a16:creationId xmlns:a16="http://schemas.microsoft.com/office/drawing/2014/main" id="{317D855E-60DB-4887-9207-8633F4A67C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58839" y="3784626"/>
                    <a:ext cx="459028" cy="1464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marL="0" marR="0" lvl="0" indent="0" algn="ctr" defTabSz="91453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900" b="0" i="0" u="none" strike="noStrike" kern="1200" cap="none" spc="-7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현대하모니 B" panose="02020603020101020101" pitchFamily="18" charset="-127"/>
                        <a:ea typeface="현대하모니 B" panose="02020603020101020101" pitchFamily="18" charset="-127"/>
                        <a:cs typeface="+mn-cs"/>
                      </a:rPr>
                      <a:t>COPINO</a:t>
                    </a:r>
                  </a:p>
                </p:txBody>
              </p:sp>
            </p:grpSp>
            <p:grpSp>
              <p:nvGrpSpPr>
                <p:cNvPr id="622" name="그룹 621">
                  <a:extLst>
                    <a:ext uri="{FF2B5EF4-FFF2-40B4-BE49-F238E27FC236}">
                      <a16:creationId xmlns:a16="http://schemas.microsoft.com/office/drawing/2014/main" id="{BA80BC38-6442-4B06-8E9F-EABA288C2C9C}"/>
                    </a:ext>
                  </a:extLst>
                </p:cNvPr>
                <p:cNvGrpSpPr/>
                <p:nvPr/>
              </p:nvGrpSpPr>
              <p:grpSpPr>
                <a:xfrm>
                  <a:off x="-1645954" y="4146594"/>
                  <a:ext cx="548620" cy="139606"/>
                  <a:chOff x="2335666" y="3776016"/>
                  <a:chExt cx="664552" cy="162397"/>
                </a:xfrm>
              </p:grpSpPr>
              <p:sp>
                <p:nvSpPr>
                  <p:cNvPr id="623" name="AutoShape 205">
                    <a:extLst>
                      <a:ext uri="{FF2B5EF4-FFF2-40B4-BE49-F238E27FC236}">
                        <a16:creationId xmlns:a16="http://schemas.microsoft.com/office/drawing/2014/main" id="{87B955F9-C5EC-4B7D-A8CE-B5A3330EA6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35666" y="3776016"/>
                    <a:ext cx="664552" cy="16110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ysClr val="window" lastClr="FFFFFF"/>
                  </a:solidFill>
                  <a:ln w="6350" cap="flat" cmpd="sng" algn="ctr">
                    <a:solidFill>
                      <a:sysClr val="window" lastClr="FFFFFF">
                        <a:lumMod val="7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lIns="91436" tIns="45719" rIns="91436" bIns="45719" rtlCol="0" anchor="ctr"/>
                  <a:lstStyle/>
                  <a:p>
                    <a:pPr marL="0" marR="0" lvl="0" indent="0" algn="ctr" defTabSz="91453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200" b="0" i="0" u="none" strike="noStrike" kern="1200" cap="none" spc="-30" normalizeH="0" baseline="0" noProof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endParaRPr>
                  </a:p>
                </p:txBody>
              </p:sp>
              <p:sp>
                <p:nvSpPr>
                  <p:cNvPr id="624" name="Rt31">
                    <a:extLst>
                      <a:ext uri="{FF2B5EF4-FFF2-40B4-BE49-F238E27FC236}">
                        <a16:creationId xmlns:a16="http://schemas.microsoft.com/office/drawing/2014/main" id="{31A9B7C8-F093-4D9F-AAF3-F8539CC92E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60394" y="3777304"/>
                    <a:ext cx="455922" cy="16110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marL="0" marR="0" lvl="0" indent="0" algn="ctr" defTabSz="91453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900" b="0" i="0" u="none" strike="noStrike" kern="1200" cap="none" spc="-7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현대하모니 B" panose="02020603020101020101" pitchFamily="18" charset="-127"/>
                        <a:ea typeface="현대하모니 B" panose="02020603020101020101" pitchFamily="18" charset="-127"/>
                        <a:cs typeface="+mn-cs"/>
                      </a:rPr>
                      <a:t>Booking</a:t>
                    </a:r>
                  </a:p>
                </p:txBody>
              </p:sp>
            </p:grpSp>
            <p:grpSp>
              <p:nvGrpSpPr>
                <p:cNvPr id="625" name="그룹 624">
                  <a:extLst>
                    <a:ext uri="{FF2B5EF4-FFF2-40B4-BE49-F238E27FC236}">
                      <a16:creationId xmlns:a16="http://schemas.microsoft.com/office/drawing/2014/main" id="{433EE64C-4138-4260-8FE4-EF2279E0EB42}"/>
                    </a:ext>
                  </a:extLst>
                </p:cNvPr>
                <p:cNvGrpSpPr/>
                <p:nvPr/>
              </p:nvGrpSpPr>
              <p:grpSpPr>
                <a:xfrm>
                  <a:off x="-1645954" y="4301129"/>
                  <a:ext cx="548620" cy="139606"/>
                  <a:chOff x="2335666" y="3776016"/>
                  <a:chExt cx="664552" cy="162397"/>
                </a:xfrm>
              </p:grpSpPr>
              <p:sp>
                <p:nvSpPr>
                  <p:cNvPr id="626" name="AutoShape 205">
                    <a:extLst>
                      <a:ext uri="{FF2B5EF4-FFF2-40B4-BE49-F238E27FC236}">
                        <a16:creationId xmlns:a16="http://schemas.microsoft.com/office/drawing/2014/main" id="{65769FEC-C41A-47A3-B1E1-F4C3AE1134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35666" y="3776016"/>
                    <a:ext cx="664552" cy="16110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ysClr val="window" lastClr="FFFFFF"/>
                  </a:solidFill>
                  <a:ln w="6350" cap="flat" cmpd="sng" algn="ctr">
                    <a:solidFill>
                      <a:sysClr val="window" lastClr="FFFFFF">
                        <a:lumMod val="7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lIns="91436" tIns="45719" rIns="91436" bIns="45719" rtlCol="0" anchor="ctr"/>
                  <a:lstStyle/>
                  <a:p>
                    <a:pPr marL="0" marR="0" lvl="0" indent="0" algn="ctr" defTabSz="91453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200" b="0" i="0" u="none" strike="noStrike" kern="1200" cap="none" spc="-30" normalizeH="0" baseline="0" noProof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B" panose="02020603020101020101" pitchFamily="18" charset="-127"/>
                      <a:ea typeface="현대하모니 B" panose="02020603020101020101" pitchFamily="18" charset="-127"/>
                      <a:cs typeface="+mn-cs"/>
                    </a:endParaRPr>
                  </a:p>
                </p:txBody>
              </p:sp>
              <p:sp>
                <p:nvSpPr>
                  <p:cNvPr id="627" name="Rt31">
                    <a:extLst>
                      <a:ext uri="{FF2B5EF4-FFF2-40B4-BE49-F238E27FC236}">
                        <a16:creationId xmlns:a16="http://schemas.microsoft.com/office/drawing/2014/main" id="{7C31698B-8300-4C7D-821B-817CFE7C42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40393" y="3777304"/>
                    <a:ext cx="495921" cy="16110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marL="0" marR="0" lvl="0" indent="0" algn="ctr" defTabSz="91453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900" b="0" i="0" u="none" strike="noStrike" kern="1200" cap="none" spc="-7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현대하모니 B" panose="02020603020101020101" pitchFamily="18" charset="-127"/>
                        <a:ea typeface="현대하모니 B" panose="02020603020101020101" pitchFamily="18" charset="-127"/>
                        <a:cs typeface="+mn-cs"/>
                      </a:rPr>
                      <a:t>CODECO</a:t>
                    </a:r>
                  </a:p>
                </p:txBody>
              </p:sp>
            </p:grpSp>
            <p:sp>
              <p:nvSpPr>
                <p:cNvPr id="629" name="오른쪽 중괄호 628">
                  <a:extLst>
                    <a:ext uri="{FF2B5EF4-FFF2-40B4-BE49-F238E27FC236}">
                      <a16:creationId xmlns:a16="http://schemas.microsoft.com/office/drawing/2014/main" id="{B585139E-5EF2-4DC1-87FB-151308A5EE81}"/>
                    </a:ext>
                  </a:extLst>
                </p:cNvPr>
                <p:cNvSpPr/>
                <p:nvPr/>
              </p:nvSpPr>
              <p:spPr bwMode="auto">
                <a:xfrm rot="10800000">
                  <a:off x="-1730652" y="3976451"/>
                  <a:ext cx="83056" cy="631718"/>
                </a:xfrm>
                <a:prstGeom prst="rightBrace">
                  <a:avLst>
                    <a:gd name="adj1" fmla="val 50982"/>
                    <a:gd name="adj2" fmla="val 50000"/>
                  </a:avLst>
                </a:prstGeom>
                <a:noFill/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  <a:extLst/>
              </p:spPr>
              <p:txBody>
                <a:bodyPr lIns="91436" tIns="45719" rIns="91436" bIns="45719" rtlCol="0" anchor="ctr"/>
                <a:lstStyle/>
                <a:p>
                  <a:pPr marL="0" marR="0" lvl="0" indent="0" algn="ctr" defTabSz="91453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-3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M" panose="02020603020101020101" pitchFamily="18" charset="-127"/>
                    <a:ea typeface="현대하모니 M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745" name="AutoShape 205">
                <a:extLst>
                  <a:ext uri="{FF2B5EF4-FFF2-40B4-BE49-F238E27FC236}">
                    <a16:creationId xmlns:a16="http://schemas.microsoft.com/office/drawing/2014/main" id="{6AA149C1-6E82-497B-B317-25837FA047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2706" y="5675497"/>
                <a:ext cx="548620" cy="138499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91436" tIns="45719" rIns="91436" bIns="45719" rtlCol="0" anchor="ctr"/>
              <a:lstStyle/>
              <a:p>
                <a:pPr marL="0" marR="0" lvl="0" indent="0" algn="ctr" defTabSz="91453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3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  <p:sp>
            <p:nvSpPr>
              <p:cNvPr id="746" name="Rt31">
                <a:extLst>
                  <a:ext uri="{FF2B5EF4-FFF2-40B4-BE49-F238E27FC236}">
                    <a16:creationId xmlns:a16="http://schemas.microsoft.com/office/drawing/2014/main" id="{FA3D203B-6FCF-4E5C-888B-8AB21A7E2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1493" y="5676604"/>
                <a:ext cx="48474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53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1200" cap="none" spc="-7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rPr>
                  <a:t>필요 정보</a:t>
                </a:r>
                <a:r>
                  <a:rPr kumimoji="0" lang="en-US" altLang="ko-KR" sz="900" b="0" i="0" u="none" strike="noStrike" kern="1200" cap="none" spc="-7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rPr>
                  <a:t>…</a:t>
                </a:r>
              </a:p>
            </p:txBody>
          </p:sp>
        </p:grp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7C7068C0-7FA4-499E-956F-655B79269C01}"/>
                </a:ext>
              </a:extLst>
            </p:cNvPr>
            <p:cNvSpPr/>
            <p:nvPr/>
          </p:nvSpPr>
          <p:spPr bwMode="auto">
            <a:xfrm>
              <a:off x="4995097" y="4918955"/>
              <a:ext cx="646230" cy="226800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13" tIns="45705" rIns="91413" bIns="45705" rtlCol="0" anchor="ctr"/>
            <a:lstStyle/>
            <a:p>
              <a:pPr marL="0" marR="0" lvl="0" indent="0" algn="ctr" defTabSz="9140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1200" cap="none" spc="-30" normalizeH="0" baseline="0" noProof="0" dirty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rPr>
                <a:t>I/F </a:t>
              </a:r>
              <a:r>
                <a:rPr kumimoji="1" lang="ko-KR" altLang="en-US" sz="1100" b="0" i="0" u="none" strike="noStrike" kern="1200" cap="none" spc="-30" normalizeH="0" baseline="0" noProof="0" dirty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rPr>
                <a:t>테이블</a:t>
              </a: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F3C81E62-E615-432D-A060-E4C8F86C86A7}"/>
                </a:ext>
              </a:extLst>
            </p:cNvPr>
            <p:cNvSpPr/>
            <p:nvPr/>
          </p:nvSpPr>
          <p:spPr bwMode="auto">
            <a:xfrm>
              <a:off x="2533357" y="5240694"/>
              <a:ext cx="870513" cy="198324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wrap="none" lIns="0" tIns="0" rIns="0" bIns="0" rtlCol="0" anchor="ctr"/>
            <a:lstStyle/>
            <a:p>
              <a:pPr lvl="0" algn="ctr" eaLnBrk="0" hangingPunct="0">
                <a:defRPr/>
              </a:pPr>
              <a:r>
                <a:rPr kumimoji="0" lang="ko-KR" altLang="en-US" sz="1000" b="0" i="0" u="none" strike="noStrike" kern="0" cap="none" spc="-60" normalizeH="0" baseline="0" noProof="0" dirty="0">
                  <a:ln>
                    <a:solidFill>
                      <a:srgbClr val="02A1B2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홈페이지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225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710F22E4-2CFF-4AD6-9354-67E40012FEBC}"/>
              </a:ext>
            </a:extLst>
          </p:cNvPr>
          <p:cNvGrpSpPr/>
          <p:nvPr/>
        </p:nvGrpSpPr>
        <p:grpSpPr>
          <a:xfrm>
            <a:off x="485592" y="3947958"/>
            <a:ext cx="4082503" cy="2377578"/>
            <a:chOff x="561212" y="1652471"/>
            <a:chExt cx="3996257" cy="2377578"/>
          </a:xfrm>
        </p:grpSpPr>
        <p:sp>
          <p:nvSpPr>
            <p:cNvPr id="132" name="모서리가 둥근 직사각형 17">
              <a:extLst>
                <a:ext uri="{FF2B5EF4-FFF2-40B4-BE49-F238E27FC236}">
                  <a16:creationId xmlns:a16="http://schemas.microsoft.com/office/drawing/2014/main" id="{4091920E-B0F0-4755-859E-112B505D338C}"/>
                </a:ext>
              </a:extLst>
            </p:cNvPr>
            <p:cNvSpPr/>
            <p:nvPr/>
          </p:nvSpPr>
          <p:spPr>
            <a:xfrm>
              <a:off x="561261" y="1733641"/>
              <a:ext cx="3996208" cy="2296408"/>
            </a:xfrm>
            <a:prstGeom prst="roundRect">
              <a:avLst>
                <a:gd name="adj" fmla="val 2889"/>
              </a:avLst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6C795B83-858C-4716-9461-AEEC829F4E80}"/>
                </a:ext>
              </a:extLst>
            </p:cNvPr>
            <p:cNvGrpSpPr/>
            <p:nvPr/>
          </p:nvGrpSpPr>
          <p:grpSpPr>
            <a:xfrm>
              <a:off x="561212" y="1652471"/>
              <a:ext cx="2776057" cy="373708"/>
              <a:chOff x="682810" y="1670755"/>
              <a:chExt cx="3731465" cy="373708"/>
            </a:xfrm>
          </p:grpSpPr>
          <p:sp>
            <p:nvSpPr>
              <p:cNvPr id="134" name="한쪽 모서리가 둥근 사각형 232">
                <a:extLst>
                  <a:ext uri="{FF2B5EF4-FFF2-40B4-BE49-F238E27FC236}">
                    <a16:creationId xmlns:a16="http://schemas.microsoft.com/office/drawing/2014/main" id="{5161B152-6514-4E8D-8E94-46EDB0100843}"/>
                  </a:ext>
                </a:extLst>
              </p:cNvPr>
              <p:cNvSpPr/>
              <p:nvPr/>
            </p:nvSpPr>
            <p:spPr>
              <a:xfrm flipH="1">
                <a:off x="682810" y="1670756"/>
                <a:ext cx="1686144" cy="373707"/>
              </a:xfrm>
              <a:prstGeom prst="round1Rect">
                <a:avLst>
                  <a:gd name="adj" fmla="val 50000"/>
                </a:avLst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A2D994B4-C003-4295-98D6-035AC80E71E3}"/>
                  </a:ext>
                </a:extLst>
              </p:cNvPr>
              <p:cNvGrpSpPr/>
              <p:nvPr/>
            </p:nvGrpSpPr>
            <p:grpSpPr>
              <a:xfrm>
                <a:off x="2342234" y="1670755"/>
                <a:ext cx="2072041" cy="373708"/>
                <a:chOff x="3397999" y="3239198"/>
                <a:chExt cx="2786642" cy="507602"/>
              </a:xfrm>
            </p:grpSpPr>
            <p:sp>
              <p:nvSpPr>
                <p:cNvPr id="137" name="직각 삼각형 11">
                  <a:extLst>
                    <a:ext uri="{FF2B5EF4-FFF2-40B4-BE49-F238E27FC236}">
                      <a16:creationId xmlns:a16="http://schemas.microsoft.com/office/drawing/2014/main" id="{FD8FB2A2-BB35-4FC4-86C5-AFC8CA697C57}"/>
                    </a:ext>
                  </a:extLst>
                </p:cNvPr>
                <p:cNvSpPr/>
                <p:nvPr/>
              </p:nvSpPr>
              <p:spPr>
                <a:xfrm rot="16200000">
                  <a:off x="6074454" y="3247178"/>
                  <a:ext cx="118167" cy="102207"/>
                </a:xfrm>
                <a:custGeom>
                  <a:avLst/>
                  <a:gdLst>
                    <a:gd name="connsiteX0" fmla="*/ 0 w 89837"/>
                    <a:gd name="connsiteY0" fmla="*/ 45719 h 45719"/>
                    <a:gd name="connsiteX1" fmla="*/ 0 w 89837"/>
                    <a:gd name="connsiteY1" fmla="*/ 0 h 45719"/>
                    <a:gd name="connsiteX2" fmla="*/ 89837 w 89837"/>
                    <a:gd name="connsiteY2" fmla="*/ 45719 h 45719"/>
                    <a:gd name="connsiteX3" fmla="*/ 0 w 89837"/>
                    <a:gd name="connsiteY3" fmla="*/ 45719 h 45719"/>
                    <a:gd name="connsiteX0" fmla="*/ 0 w 89837"/>
                    <a:gd name="connsiteY0" fmla="*/ 74294 h 74294"/>
                    <a:gd name="connsiteX1" fmla="*/ 0 w 89837"/>
                    <a:gd name="connsiteY1" fmla="*/ 0 h 74294"/>
                    <a:gd name="connsiteX2" fmla="*/ 89837 w 89837"/>
                    <a:gd name="connsiteY2" fmla="*/ 45719 h 74294"/>
                    <a:gd name="connsiteX3" fmla="*/ 0 w 89837"/>
                    <a:gd name="connsiteY3" fmla="*/ 74294 h 74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837" h="74294">
                      <a:moveTo>
                        <a:pt x="0" y="74294"/>
                      </a:moveTo>
                      <a:lnTo>
                        <a:pt x="0" y="0"/>
                      </a:lnTo>
                      <a:lnTo>
                        <a:pt x="89837" y="45719"/>
                      </a:lnTo>
                      <a:lnTo>
                        <a:pt x="0" y="74294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54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38" name="자유형 236">
                  <a:extLst>
                    <a:ext uri="{FF2B5EF4-FFF2-40B4-BE49-F238E27FC236}">
                      <a16:creationId xmlns:a16="http://schemas.microsoft.com/office/drawing/2014/main" id="{373874E2-57C4-4A2F-BB9F-49FEB572BD7B}"/>
                    </a:ext>
                  </a:extLst>
                </p:cNvPr>
                <p:cNvSpPr/>
                <p:nvPr/>
              </p:nvSpPr>
              <p:spPr>
                <a:xfrm>
                  <a:off x="3397999" y="3239199"/>
                  <a:ext cx="2745509" cy="507601"/>
                </a:xfrm>
                <a:custGeom>
                  <a:avLst/>
                  <a:gdLst>
                    <a:gd name="connsiteX0" fmla="*/ 0 w 2016052"/>
                    <a:gd name="connsiteY0" fmla="*/ 0 h 368979"/>
                    <a:gd name="connsiteX1" fmla="*/ 2016052 w 2016052"/>
                    <a:gd name="connsiteY1" fmla="*/ 0 h 368979"/>
                    <a:gd name="connsiteX2" fmla="*/ 1849384 w 2016052"/>
                    <a:gd name="connsiteY2" fmla="*/ 368979 h 368979"/>
                    <a:gd name="connsiteX3" fmla="*/ 0 w 2016052"/>
                    <a:gd name="connsiteY3" fmla="*/ 368979 h 368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6052" h="368979">
                      <a:moveTo>
                        <a:pt x="0" y="0"/>
                      </a:moveTo>
                      <a:lnTo>
                        <a:pt x="2016052" y="0"/>
                      </a:lnTo>
                      <a:lnTo>
                        <a:pt x="1849384" y="368979"/>
                      </a:lnTo>
                      <a:lnTo>
                        <a:pt x="0" y="368979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2E3192"/>
                    </a:gs>
                    <a:gs pos="100000">
                      <a:srgbClr val="622D91"/>
                    </a:gs>
                  </a:gsLst>
                  <a:lin ang="2700000" scaled="1"/>
                  <a:tileRect/>
                </a:gra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032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136" name="Rectangle 246">
                <a:extLst>
                  <a:ext uri="{FF2B5EF4-FFF2-40B4-BE49-F238E27FC236}">
                    <a16:creationId xmlns:a16="http://schemas.microsoft.com/office/drawing/2014/main" id="{C3C106F4-91DF-4A90-8F18-416E3FC16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853" y="1727121"/>
                <a:ext cx="3415992" cy="26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EAEAE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3822" tIns="26912" rIns="53822" bIns="26912" anchor="ctr" anchorCtr="0"/>
              <a:lstStyle/>
              <a:p>
                <a:pPr lvl="0" algn="ctr" defTabSz="86988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600" spc="-72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gradFill>
                      <a:gsLst>
                        <a:gs pos="43000">
                          <a:prstClr val="white"/>
                        </a:gs>
                        <a:gs pos="44000">
                          <a:prstClr val="white">
                            <a:lumMod val="85000"/>
                          </a:prstClr>
                        </a:gs>
                      </a:gsLst>
                      <a:lin ang="5400000" scaled="0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반입 레인 </a:t>
                </a:r>
                <a:r>
                  <a:rPr kumimoji="1" lang="en-US" altLang="ko-KR" sz="1600" spc="-72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gradFill>
                      <a:gsLst>
                        <a:gs pos="43000">
                          <a:prstClr val="white"/>
                        </a:gs>
                        <a:gs pos="44000">
                          <a:prstClr val="white">
                            <a:lumMod val="85000"/>
                          </a:prstClr>
                        </a:gs>
                      </a:gsLst>
                      <a:lin ang="5400000" scaled="0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#2</a:t>
                </a:r>
              </a:p>
            </p:txBody>
          </p:sp>
        </p:grpSp>
      </p:grpSp>
      <p:sp>
        <p:nvSpPr>
          <p:cNvPr id="140" name="모서리가 둥근 직사각형 17">
            <a:extLst>
              <a:ext uri="{FF2B5EF4-FFF2-40B4-BE49-F238E27FC236}">
                <a16:creationId xmlns:a16="http://schemas.microsoft.com/office/drawing/2014/main" id="{42BE069D-8539-4F1C-9023-69F89C573709}"/>
              </a:ext>
            </a:extLst>
          </p:cNvPr>
          <p:cNvSpPr/>
          <p:nvPr/>
        </p:nvSpPr>
        <p:spPr>
          <a:xfrm>
            <a:off x="4874206" y="4029127"/>
            <a:ext cx="4670642" cy="2296408"/>
          </a:xfrm>
          <a:prstGeom prst="roundRect">
            <a:avLst>
              <a:gd name="adj" fmla="val 3195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D0C905E-3582-4E6D-AF06-0E421A5C3C3A}"/>
              </a:ext>
            </a:extLst>
          </p:cNvPr>
          <p:cNvGrpSpPr/>
          <p:nvPr/>
        </p:nvGrpSpPr>
        <p:grpSpPr>
          <a:xfrm>
            <a:off x="474966" y="1070058"/>
            <a:ext cx="4082503" cy="2782128"/>
            <a:chOff x="561212" y="1652471"/>
            <a:chExt cx="3996257" cy="2782128"/>
          </a:xfrm>
        </p:grpSpPr>
        <p:sp>
          <p:nvSpPr>
            <p:cNvPr id="107" name="모서리가 둥근 직사각형 17">
              <a:extLst>
                <a:ext uri="{FF2B5EF4-FFF2-40B4-BE49-F238E27FC236}">
                  <a16:creationId xmlns:a16="http://schemas.microsoft.com/office/drawing/2014/main" id="{81E727A4-4A2E-4201-9C15-A7723012D2DF}"/>
                </a:ext>
              </a:extLst>
            </p:cNvPr>
            <p:cNvSpPr/>
            <p:nvPr/>
          </p:nvSpPr>
          <p:spPr>
            <a:xfrm>
              <a:off x="561261" y="1733641"/>
              <a:ext cx="3996208" cy="2700958"/>
            </a:xfrm>
            <a:prstGeom prst="roundRect">
              <a:avLst>
                <a:gd name="adj" fmla="val 2889"/>
              </a:avLst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65C8A6A8-A49F-47D7-95CF-F2ED75F1BDF8}"/>
                </a:ext>
              </a:extLst>
            </p:cNvPr>
            <p:cNvGrpSpPr/>
            <p:nvPr/>
          </p:nvGrpSpPr>
          <p:grpSpPr>
            <a:xfrm>
              <a:off x="561212" y="1652471"/>
              <a:ext cx="2776057" cy="373708"/>
              <a:chOff x="682810" y="1670755"/>
              <a:chExt cx="3731465" cy="373708"/>
            </a:xfrm>
          </p:grpSpPr>
          <p:sp>
            <p:nvSpPr>
              <p:cNvPr id="109" name="한쪽 모서리가 둥근 사각형 232">
                <a:extLst>
                  <a:ext uri="{FF2B5EF4-FFF2-40B4-BE49-F238E27FC236}">
                    <a16:creationId xmlns:a16="http://schemas.microsoft.com/office/drawing/2014/main" id="{86B20E8C-F3E1-41E5-ABBE-EA7BEFE38A54}"/>
                  </a:ext>
                </a:extLst>
              </p:cNvPr>
              <p:cNvSpPr/>
              <p:nvPr/>
            </p:nvSpPr>
            <p:spPr>
              <a:xfrm flipH="1">
                <a:off x="682810" y="1670756"/>
                <a:ext cx="1686144" cy="373707"/>
              </a:xfrm>
              <a:prstGeom prst="round1Rect">
                <a:avLst>
                  <a:gd name="adj" fmla="val 50000"/>
                </a:avLst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C7BCF9A4-34FF-4BCF-9491-0048B87A6B11}"/>
                  </a:ext>
                </a:extLst>
              </p:cNvPr>
              <p:cNvGrpSpPr/>
              <p:nvPr/>
            </p:nvGrpSpPr>
            <p:grpSpPr>
              <a:xfrm>
                <a:off x="2342234" y="1670755"/>
                <a:ext cx="2072041" cy="373708"/>
                <a:chOff x="3397999" y="3239198"/>
                <a:chExt cx="2786642" cy="507602"/>
              </a:xfrm>
            </p:grpSpPr>
            <p:sp>
              <p:nvSpPr>
                <p:cNvPr id="112" name="직각 삼각형 11">
                  <a:extLst>
                    <a:ext uri="{FF2B5EF4-FFF2-40B4-BE49-F238E27FC236}">
                      <a16:creationId xmlns:a16="http://schemas.microsoft.com/office/drawing/2014/main" id="{A5AF4B85-146B-403E-83DD-1F23D4F68161}"/>
                    </a:ext>
                  </a:extLst>
                </p:cNvPr>
                <p:cNvSpPr/>
                <p:nvPr/>
              </p:nvSpPr>
              <p:spPr>
                <a:xfrm rot="16200000">
                  <a:off x="6074454" y="3247178"/>
                  <a:ext cx="118167" cy="102207"/>
                </a:xfrm>
                <a:custGeom>
                  <a:avLst/>
                  <a:gdLst>
                    <a:gd name="connsiteX0" fmla="*/ 0 w 89837"/>
                    <a:gd name="connsiteY0" fmla="*/ 45719 h 45719"/>
                    <a:gd name="connsiteX1" fmla="*/ 0 w 89837"/>
                    <a:gd name="connsiteY1" fmla="*/ 0 h 45719"/>
                    <a:gd name="connsiteX2" fmla="*/ 89837 w 89837"/>
                    <a:gd name="connsiteY2" fmla="*/ 45719 h 45719"/>
                    <a:gd name="connsiteX3" fmla="*/ 0 w 89837"/>
                    <a:gd name="connsiteY3" fmla="*/ 45719 h 45719"/>
                    <a:gd name="connsiteX0" fmla="*/ 0 w 89837"/>
                    <a:gd name="connsiteY0" fmla="*/ 74294 h 74294"/>
                    <a:gd name="connsiteX1" fmla="*/ 0 w 89837"/>
                    <a:gd name="connsiteY1" fmla="*/ 0 h 74294"/>
                    <a:gd name="connsiteX2" fmla="*/ 89837 w 89837"/>
                    <a:gd name="connsiteY2" fmla="*/ 45719 h 74294"/>
                    <a:gd name="connsiteX3" fmla="*/ 0 w 89837"/>
                    <a:gd name="connsiteY3" fmla="*/ 74294 h 74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837" h="74294">
                      <a:moveTo>
                        <a:pt x="0" y="74294"/>
                      </a:moveTo>
                      <a:lnTo>
                        <a:pt x="0" y="0"/>
                      </a:lnTo>
                      <a:lnTo>
                        <a:pt x="89837" y="45719"/>
                      </a:lnTo>
                      <a:lnTo>
                        <a:pt x="0" y="74294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54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13" name="자유형 236">
                  <a:extLst>
                    <a:ext uri="{FF2B5EF4-FFF2-40B4-BE49-F238E27FC236}">
                      <a16:creationId xmlns:a16="http://schemas.microsoft.com/office/drawing/2014/main" id="{B51B9CC6-943A-4925-8D81-7657DFE910B7}"/>
                    </a:ext>
                  </a:extLst>
                </p:cNvPr>
                <p:cNvSpPr/>
                <p:nvPr/>
              </p:nvSpPr>
              <p:spPr>
                <a:xfrm>
                  <a:off x="3397999" y="3239199"/>
                  <a:ext cx="2745509" cy="507601"/>
                </a:xfrm>
                <a:custGeom>
                  <a:avLst/>
                  <a:gdLst>
                    <a:gd name="connsiteX0" fmla="*/ 0 w 2016052"/>
                    <a:gd name="connsiteY0" fmla="*/ 0 h 368979"/>
                    <a:gd name="connsiteX1" fmla="*/ 2016052 w 2016052"/>
                    <a:gd name="connsiteY1" fmla="*/ 0 h 368979"/>
                    <a:gd name="connsiteX2" fmla="*/ 1849384 w 2016052"/>
                    <a:gd name="connsiteY2" fmla="*/ 368979 h 368979"/>
                    <a:gd name="connsiteX3" fmla="*/ 0 w 2016052"/>
                    <a:gd name="connsiteY3" fmla="*/ 368979 h 368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6052" h="368979">
                      <a:moveTo>
                        <a:pt x="0" y="0"/>
                      </a:moveTo>
                      <a:lnTo>
                        <a:pt x="2016052" y="0"/>
                      </a:lnTo>
                      <a:lnTo>
                        <a:pt x="1849384" y="368979"/>
                      </a:lnTo>
                      <a:lnTo>
                        <a:pt x="0" y="368979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2E3192"/>
                    </a:gs>
                    <a:gs pos="100000">
                      <a:srgbClr val="622D91"/>
                    </a:gs>
                  </a:gsLst>
                  <a:lin ang="2700000" scaled="1"/>
                  <a:tileRect/>
                </a:gra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032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111" name="Rectangle 246">
                <a:extLst>
                  <a:ext uri="{FF2B5EF4-FFF2-40B4-BE49-F238E27FC236}">
                    <a16:creationId xmlns:a16="http://schemas.microsoft.com/office/drawing/2014/main" id="{CF3AE8D3-CF49-4A18-8A35-8FC4798AB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853" y="1727121"/>
                <a:ext cx="3415992" cy="26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EAEAE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3822" tIns="26912" rIns="53822" bIns="26912" anchor="ctr" anchorCtr="0"/>
              <a:lstStyle/>
              <a:p>
                <a:pPr lvl="0" algn="ctr" defTabSz="86988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600" spc="-72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gradFill>
                      <a:gsLst>
                        <a:gs pos="43000">
                          <a:prstClr val="white"/>
                        </a:gs>
                        <a:gs pos="44000">
                          <a:prstClr val="white">
                            <a:lumMod val="85000"/>
                          </a:prstClr>
                        </a:gs>
                      </a:gsLst>
                      <a:lin ang="5400000" scaled="0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반입 레인 </a:t>
                </a:r>
                <a:r>
                  <a:rPr kumimoji="1" lang="en-US" altLang="ko-KR" sz="1600" spc="-72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gradFill>
                      <a:gsLst>
                        <a:gs pos="43000">
                          <a:prstClr val="white"/>
                        </a:gs>
                        <a:gs pos="44000">
                          <a:prstClr val="white">
                            <a:lumMod val="85000"/>
                          </a:prstClr>
                        </a:gs>
                      </a:gsLst>
                      <a:lin ang="5400000" scaled="0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#1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63120E-3D38-4E20-A9EC-6E60E564E3DC}"/>
              </a:ext>
            </a:extLst>
          </p:cNvPr>
          <p:cNvGrpSpPr/>
          <p:nvPr/>
        </p:nvGrpSpPr>
        <p:grpSpPr>
          <a:xfrm>
            <a:off x="4863517" y="1070058"/>
            <a:ext cx="4670705" cy="2782127"/>
            <a:chOff x="4863517" y="1070058"/>
            <a:chExt cx="4670705" cy="2782127"/>
          </a:xfrm>
        </p:grpSpPr>
        <p:sp>
          <p:nvSpPr>
            <p:cNvPr id="115" name="모서리가 둥근 직사각형 17">
              <a:extLst>
                <a:ext uri="{FF2B5EF4-FFF2-40B4-BE49-F238E27FC236}">
                  <a16:creationId xmlns:a16="http://schemas.microsoft.com/office/drawing/2014/main" id="{0586271B-9341-4B1A-B7AC-C984971A3890}"/>
                </a:ext>
              </a:extLst>
            </p:cNvPr>
            <p:cNvSpPr/>
            <p:nvPr/>
          </p:nvSpPr>
          <p:spPr>
            <a:xfrm>
              <a:off x="4863580" y="1151227"/>
              <a:ext cx="4670642" cy="2700958"/>
            </a:xfrm>
            <a:prstGeom prst="roundRect">
              <a:avLst>
                <a:gd name="adj" fmla="val 3195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FEBCA3E-96F0-4EE5-9D57-C3DCF71E1540}"/>
                </a:ext>
              </a:extLst>
            </p:cNvPr>
            <p:cNvGrpSpPr/>
            <p:nvPr/>
          </p:nvGrpSpPr>
          <p:grpSpPr>
            <a:xfrm>
              <a:off x="4863517" y="1070058"/>
              <a:ext cx="3022738" cy="373708"/>
              <a:chOff x="682810" y="1670755"/>
              <a:chExt cx="3731465" cy="373708"/>
            </a:xfrm>
          </p:grpSpPr>
          <p:sp>
            <p:nvSpPr>
              <p:cNvPr id="117" name="한쪽 모서리가 둥근 사각형 232">
                <a:extLst>
                  <a:ext uri="{FF2B5EF4-FFF2-40B4-BE49-F238E27FC236}">
                    <a16:creationId xmlns:a16="http://schemas.microsoft.com/office/drawing/2014/main" id="{6D626300-7264-4D71-B94A-B7C0CD89DD34}"/>
                  </a:ext>
                </a:extLst>
              </p:cNvPr>
              <p:cNvSpPr/>
              <p:nvPr/>
            </p:nvSpPr>
            <p:spPr>
              <a:xfrm flipH="1">
                <a:off x="682810" y="1670756"/>
                <a:ext cx="1686144" cy="373707"/>
              </a:xfrm>
              <a:prstGeom prst="round1Rect">
                <a:avLst>
                  <a:gd name="adj" fmla="val 50000"/>
                </a:avLst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EF582AF6-D94B-4FEF-9D9B-408A394F1288}"/>
                  </a:ext>
                </a:extLst>
              </p:cNvPr>
              <p:cNvGrpSpPr/>
              <p:nvPr/>
            </p:nvGrpSpPr>
            <p:grpSpPr>
              <a:xfrm>
                <a:off x="2342234" y="1670755"/>
                <a:ext cx="2072041" cy="373708"/>
                <a:chOff x="3397999" y="3239198"/>
                <a:chExt cx="2786642" cy="507602"/>
              </a:xfrm>
            </p:grpSpPr>
            <p:sp>
              <p:nvSpPr>
                <p:cNvPr id="120" name="직각 삼각형 11">
                  <a:extLst>
                    <a:ext uri="{FF2B5EF4-FFF2-40B4-BE49-F238E27FC236}">
                      <a16:creationId xmlns:a16="http://schemas.microsoft.com/office/drawing/2014/main" id="{521CAA9A-58B5-4E4B-82ED-1FE2B79BBC70}"/>
                    </a:ext>
                  </a:extLst>
                </p:cNvPr>
                <p:cNvSpPr/>
                <p:nvPr/>
              </p:nvSpPr>
              <p:spPr>
                <a:xfrm rot="16200000">
                  <a:off x="6074454" y="3247178"/>
                  <a:ext cx="118167" cy="102207"/>
                </a:xfrm>
                <a:custGeom>
                  <a:avLst/>
                  <a:gdLst>
                    <a:gd name="connsiteX0" fmla="*/ 0 w 89837"/>
                    <a:gd name="connsiteY0" fmla="*/ 45719 h 45719"/>
                    <a:gd name="connsiteX1" fmla="*/ 0 w 89837"/>
                    <a:gd name="connsiteY1" fmla="*/ 0 h 45719"/>
                    <a:gd name="connsiteX2" fmla="*/ 89837 w 89837"/>
                    <a:gd name="connsiteY2" fmla="*/ 45719 h 45719"/>
                    <a:gd name="connsiteX3" fmla="*/ 0 w 89837"/>
                    <a:gd name="connsiteY3" fmla="*/ 45719 h 45719"/>
                    <a:gd name="connsiteX0" fmla="*/ 0 w 89837"/>
                    <a:gd name="connsiteY0" fmla="*/ 74294 h 74294"/>
                    <a:gd name="connsiteX1" fmla="*/ 0 w 89837"/>
                    <a:gd name="connsiteY1" fmla="*/ 0 h 74294"/>
                    <a:gd name="connsiteX2" fmla="*/ 89837 w 89837"/>
                    <a:gd name="connsiteY2" fmla="*/ 45719 h 74294"/>
                    <a:gd name="connsiteX3" fmla="*/ 0 w 89837"/>
                    <a:gd name="connsiteY3" fmla="*/ 74294 h 74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837" h="74294">
                      <a:moveTo>
                        <a:pt x="0" y="74294"/>
                      </a:moveTo>
                      <a:lnTo>
                        <a:pt x="0" y="0"/>
                      </a:lnTo>
                      <a:lnTo>
                        <a:pt x="89837" y="45719"/>
                      </a:lnTo>
                      <a:lnTo>
                        <a:pt x="0" y="74294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54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21" name="자유형 236">
                  <a:extLst>
                    <a:ext uri="{FF2B5EF4-FFF2-40B4-BE49-F238E27FC236}">
                      <a16:creationId xmlns:a16="http://schemas.microsoft.com/office/drawing/2014/main" id="{85C6C4F0-275F-41DB-BBFF-128E60F823D2}"/>
                    </a:ext>
                  </a:extLst>
                </p:cNvPr>
                <p:cNvSpPr/>
                <p:nvPr/>
              </p:nvSpPr>
              <p:spPr>
                <a:xfrm>
                  <a:off x="3397999" y="3239199"/>
                  <a:ext cx="2745509" cy="507601"/>
                </a:xfrm>
                <a:custGeom>
                  <a:avLst/>
                  <a:gdLst>
                    <a:gd name="connsiteX0" fmla="*/ 0 w 2016052"/>
                    <a:gd name="connsiteY0" fmla="*/ 0 h 368979"/>
                    <a:gd name="connsiteX1" fmla="*/ 2016052 w 2016052"/>
                    <a:gd name="connsiteY1" fmla="*/ 0 h 368979"/>
                    <a:gd name="connsiteX2" fmla="*/ 1849384 w 2016052"/>
                    <a:gd name="connsiteY2" fmla="*/ 368979 h 368979"/>
                    <a:gd name="connsiteX3" fmla="*/ 0 w 2016052"/>
                    <a:gd name="connsiteY3" fmla="*/ 368979 h 368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6052" h="368979">
                      <a:moveTo>
                        <a:pt x="0" y="0"/>
                      </a:moveTo>
                      <a:lnTo>
                        <a:pt x="2016052" y="0"/>
                      </a:lnTo>
                      <a:lnTo>
                        <a:pt x="1849384" y="368979"/>
                      </a:lnTo>
                      <a:lnTo>
                        <a:pt x="0" y="368979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2E3192"/>
                    </a:gs>
                    <a:gs pos="100000">
                      <a:srgbClr val="622D91"/>
                    </a:gs>
                  </a:gsLst>
                  <a:lin ang="2700000" scaled="1"/>
                  <a:tileRect/>
                </a:gra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032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119" name="Rectangle 246">
                <a:extLst>
                  <a:ext uri="{FF2B5EF4-FFF2-40B4-BE49-F238E27FC236}">
                    <a16:creationId xmlns:a16="http://schemas.microsoft.com/office/drawing/2014/main" id="{132AA3BA-7B13-4127-8A45-748446905F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853" y="1727121"/>
                <a:ext cx="3415992" cy="26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EAEAE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3822" tIns="26912" rIns="53822" bIns="26912" anchor="ctr" anchorCtr="0"/>
              <a:lstStyle/>
              <a:p>
                <a:pPr lvl="0" algn="ctr" defTabSz="86988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600" spc="-72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gradFill>
                      <a:gsLst>
                        <a:gs pos="43000">
                          <a:prstClr val="white"/>
                        </a:gs>
                        <a:gs pos="44000">
                          <a:prstClr val="white">
                            <a:lumMod val="85000"/>
                          </a:prstClr>
                        </a:gs>
                      </a:gsLst>
                      <a:lin ang="5400000" scaled="0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게이트 통제실</a:t>
                </a:r>
              </a:p>
            </p:txBody>
          </p:sp>
        </p:grpSp>
      </p:grpSp>
      <p:sp>
        <p:nvSpPr>
          <p:cNvPr id="312" name="텍스트 개체 틀 4">
            <a:extLst>
              <a:ext uri="{FF2B5EF4-FFF2-40B4-BE49-F238E27FC236}">
                <a16:creationId xmlns:a16="http://schemas.microsoft.com/office/drawing/2014/main" id="{D05E1A9A-0F6F-47FE-A786-96D22120B4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277" y="128592"/>
            <a:ext cx="428707" cy="507831"/>
          </a:xfrm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97" name="텍스트 개체 틀 1">
            <a:extLst>
              <a:ext uri="{FF2B5EF4-FFF2-40B4-BE49-F238E27FC236}">
                <a16:creationId xmlns:a16="http://schemas.microsoft.com/office/drawing/2014/main" id="{50BD75E6-434D-4D39-BF3C-04FFB9CB0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98" y="215532"/>
            <a:ext cx="1685783" cy="369332"/>
          </a:xfrm>
        </p:spPr>
        <p:txBody>
          <a:bodyPr/>
          <a:lstStyle/>
          <a:p>
            <a:r>
              <a:rPr lang="ko-KR" altLang="en-US" dirty="0"/>
              <a:t>구성도 </a:t>
            </a:r>
            <a:r>
              <a:rPr lang="en-US" altLang="ko-KR" dirty="0"/>
              <a:t>- Gate</a:t>
            </a:r>
            <a:endParaRPr lang="ko-KR" altLang="en-US" dirty="0"/>
          </a:p>
        </p:txBody>
      </p:sp>
      <p:grpSp>
        <p:nvGrpSpPr>
          <p:cNvPr id="198" name="Group 264">
            <a:extLst>
              <a:ext uri="{FF2B5EF4-FFF2-40B4-BE49-F238E27FC236}">
                <a16:creationId xmlns:a16="http://schemas.microsoft.com/office/drawing/2014/main" id="{1EF0881C-9FAB-4870-982B-4A7BFF2354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3901" y="1954918"/>
            <a:ext cx="609600" cy="322262"/>
            <a:chOff x="3294" y="2394"/>
            <a:chExt cx="306" cy="227"/>
          </a:xfrm>
        </p:grpSpPr>
        <p:sp>
          <p:nvSpPr>
            <p:cNvPr id="199" name="Rectangle 265">
              <a:extLst>
                <a:ext uri="{FF2B5EF4-FFF2-40B4-BE49-F238E27FC236}">
                  <a16:creationId xmlns:a16="http://schemas.microsoft.com/office/drawing/2014/main" id="{078CB4C4-4223-4116-8743-B3595BD16D2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294" y="2394"/>
              <a:ext cx="45" cy="22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595959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1pPr>
              <a:lvl2pPr marL="742950" indent="-285750" eaLnBrk="0" hangingPunct="0"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2pPr>
              <a:lvl3pPr marL="1143000" indent="-228600" eaLnBrk="0" hangingPunct="0"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3pPr>
              <a:lvl4pPr marL="1600200" indent="-228600" eaLnBrk="0" hangingPunct="0"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4pPr>
              <a:lvl5pPr marL="2057400" indent="-228600" eaLnBrk="0" hangingPunct="0"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9pPr>
            </a:lstStyle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KoPub돋움체 Light" pitchFamily="2" charset="-127"/>
                <a:cs typeface="+mn-cs"/>
              </a:endParaRPr>
            </a:p>
          </p:txBody>
        </p:sp>
        <p:grpSp>
          <p:nvGrpSpPr>
            <p:cNvPr id="200" name="Group 266">
              <a:extLst>
                <a:ext uri="{FF2B5EF4-FFF2-40B4-BE49-F238E27FC236}">
                  <a16:creationId xmlns:a16="http://schemas.microsoft.com/office/drawing/2014/main" id="{F3EE7FF3-AB1D-4FB2-A3AD-A6F67EDF8D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05" y="2414"/>
              <a:ext cx="295" cy="45"/>
              <a:chOff x="860" y="2931"/>
              <a:chExt cx="227" cy="45"/>
            </a:xfrm>
          </p:grpSpPr>
          <p:sp>
            <p:nvSpPr>
              <p:cNvPr id="201" name="Rectangle 267">
                <a:extLst>
                  <a:ext uri="{FF2B5EF4-FFF2-40B4-BE49-F238E27FC236}">
                    <a16:creationId xmlns:a16="http://schemas.microsoft.com/office/drawing/2014/main" id="{650B2BB0-6EAE-457E-8F5D-056C0302F9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60" y="2931"/>
                <a:ext cx="227" cy="45"/>
              </a:xfrm>
              <a:prstGeom prst="rect">
                <a:avLst/>
              </a:prstGeom>
              <a:solidFill>
                <a:srgbClr val="FFFF00"/>
              </a:solidFill>
              <a:ln w="63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1pPr>
                <a:lvl2pPr marL="742950" indent="-28575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2pPr>
                <a:lvl3pPr marL="11430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3pPr>
                <a:lvl4pPr marL="16002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4pPr>
                <a:lvl5pPr marL="20574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9pPr>
              </a:lstStyle>
              <a:p>
                <a:pPr marL="0" marR="0" lvl="0" indent="0" algn="l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KoPub돋움체 Light" pitchFamily="2" charset="-127"/>
                  <a:cs typeface="+mn-cs"/>
                </a:endParaRPr>
              </a:p>
            </p:txBody>
          </p:sp>
          <p:sp>
            <p:nvSpPr>
              <p:cNvPr id="202" name="AutoShape 268">
                <a:extLst>
                  <a:ext uri="{FF2B5EF4-FFF2-40B4-BE49-F238E27FC236}">
                    <a16:creationId xmlns:a16="http://schemas.microsoft.com/office/drawing/2014/main" id="{5D4FF21C-8B9F-4754-BF37-5105C918C40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77" y="2931"/>
                <a:ext cx="46" cy="45"/>
              </a:xfrm>
              <a:prstGeom prst="parallelogram">
                <a:avLst>
                  <a:gd name="adj" fmla="val 25556"/>
                </a:avLst>
              </a:prstGeom>
              <a:solidFill>
                <a:schemeClr val="tx1"/>
              </a:solidFill>
              <a:ln w="63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1pPr>
                <a:lvl2pPr marL="742950" indent="-28575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2pPr>
                <a:lvl3pPr marL="11430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3pPr>
                <a:lvl4pPr marL="16002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4pPr>
                <a:lvl5pPr marL="20574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9pPr>
              </a:lstStyle>
              <a:p>
                <a:pPr marL="0" marR="0" lvl="0" indent="0" algn="l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KoPub돋움체 Light" pitchFamily="2" charset="-127"/>
                  <a:cs typeface="+mn-cs"/>
                </a:endParaRPr>
              </a:p>
            </p:txBody>
          </p:sp>
          <p:sp>
            <p:nvSpPr>
              <p:cNvPr id="203" name="AutoShape 269">
                <a:extLst>
                  <a:ext uri="{FF2B5EF4-FFF2-40B4-BE49-F238E27FC236}">
                    <a16:creationId xmlns:a16="http://schemas.microsoft.com/office/drawing/2014/main" id="{A89BBEC7-3E1A-4E5F-A80A-BBD4113F673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21" y="2931"/>
                <a:ext cx="46" cy="45"/>
              </a:xfrm>
              <a:prstGeom prst="parallelogram">
                <a:avLst>
                  <a:gd name="adj" fmla="val 25556"/>
                </a:avLst>
              </a:prstGeom>
              <a:solidFill>
                <a:schemeClr val="tx1"/>
              </a:solidFill>
              <a:ln w="63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1pPr>
                <a:lvl2pPr marL="742950" indent="-28575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2pPr>
                <a:lvl3pPr marL="11430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3pPr>
                <a:lvl4pPr marL="16002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4pPr>
                <a:lvl5pPr marL="20574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9pPr>
              </a:lstStyle>
              <a:p>
                <a:pPr marL="0" marR="0" lvl="0" indent="0" algn="l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KoPub돋움체 Light" pitchFamily="2" charset="-127"/>
                  <a:cs typeface="+mn-cs"/>
                </a:endParaRPr>
              </a:p>
            </p:txBody>
          </p:sp>
          <p:sp>
            <p:nvSpPr>
              <p:cNvPr id="204" name="AutoShape 270">
                <a:extLst>
                  <a:ext uri="{FF2B5EF4-FFF2-40B4-BE49-F238E27FC236}">
                    <a16:creationId xmlns:a16="http://schemas.microsoft.com/office/drawing/2014/main" id="{64E38DB8-6AFA-42C0-8E46-804CD3E91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50" y="2931"/>
                <a:ext cx="46" cy="45"/>
              </a:xfrm>
              <a:prstGeom prst="parallelogram">
                <a:avLst>
                  <a:gd name="adj" fmla="val 25556"/>
                </a:avLst>
              </a:prstGeom>
              <a:solidFill>
                <a:schemeClr val="tx1"/>
              </a:solidFill>
              <a:ln w="63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1pPr>
                <a:lvl2pPr marL="742950" indent="-28575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2pPr>
                <a:lvl3pPr marL="11430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3pPr>
                <a:lvl4pPr marL="16002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4pPr>
                <a:lvl5pPr marL="20574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9pPr>
              </a:lstStyle>
              <a:p>
                <a:pPr marL="0" marR="0" lvl="0" indent="0" algn="l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KoPub돋움체 Light" pitchFamily="2" charset="-127"/>
                  <a:cs typeface="+mn-cs"/>
                </a:endParaRPr>
              </a:p>
            </p:txBody>
          </p:sp>
        </p:grpSp>
      </p:grpSp>
      <p:sp>
        <p:nvSpPr>
          <p:cNvPr id="205" name="Text Box 275">
            <a:extLst>
              <a:ext uri="{FF2B5EF4-FFF2-40B4-BE49-F238E27FC236}">
                <a16:creationId xmlns:a16="http://schemas.microsoft.com/office/drawing/2014/main" id="{D4F6D596-1ACB-401B-B010-2C86BBD79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787" y="1454487"/>
            <a:ext cx="55097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1" tIns="45696" rIns="91391" bIns="45696"/>
          <a:lstStyle>
            <a:lvl1pPr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1pPr>
            <a:lvl2pPr marL="742950" indent="-28575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2pPr>
            <a:lvl3pPr marL="11430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3pPr>
            <a:lvl4pPr marL="16002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4pPr>
            <a:lvl5pPr marL="20574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9pPr>
          </a:lstStyle>
          <a:p>
            <a:pPr marL="0" marR="0" lvl="0" indent="0" algn="ctr" defTabSz="41993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산돌고딕B" pitchFamily="50" charset="-127"/>
                <a:ea typeface="산돌고딕B" pitchFamily="50" charset="-127"/>
                <a:cs typeface="+mn-cs"/>
              </a:rPr>
              <a:t>ATM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산돌고딕B" pitchFamily="50" charset="-127"/>
                <a:ea typeface="산돌고딕B" pitchFamily="50" charset="-127"/>
                <a:cs typeface="+mn-cs"/>
              </a:rPr>
              <a:t>기</a:t>
            </a:r>
          </a:p>
        </p:txBody>
      </p:sp>
      <p:sp>
        <p:nvSpPr>
          <p:cNvPr id="206" name="Text Box 276">
            <a:extLst>
              <a:ext uri="{FF2B5EF4-FFF2-40B4-BE49-F238E27FC236}">
                <a16:creationId xmlns:a16="http://schemas.microsoft.com/office/drawing/2014/main" id="{948D2FEA-C38F-455A-9604-A84E7118D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821" y="1691393"/>
            <a:ext cx="5969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1" tIns="45696" rIns="91391" bIns="45696"/>
          <a:lstStyle>
            <a:lvl1pPr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1pPr>
            <a:lvl2pPr marL="742950" indent="-28575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2pPr>
            <a:lvl3pPr marL="11430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3pPr>
            <a:lvl4pPr marL="16002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4pPr>
            <a:lvl5pPr marL="20574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9pPr>
          </a:lstStyle>
          <a:p>
            <a:pPr marL="0" marR="0" lvl="0" indent="0" algn="ctr" defTabSz="41993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산돌고딕B" pitchFamily="50" charset="-127"/>
                <a:ea typeface="산돌고딕B" pitchFamily="50" charset="-127"/>
                <a:cs typeface="+mn-cs"/>
              </a:rPr>
              <a:t>차단기</a:t>
            </a:r>
          </a:p>
        </p:txBody>
      </p:sp>
      <p:pic>
        <p:nvPicPr>
          <p:cNvPr id="207" name="그림 28671">
            <a:extLst>
              <a:ext uri="{FF2B5EF4-FFF2-40B4-BE49-F238E27FC236}">
                <a16:creationId xmlns:a16="http://schemas.microsoft.com/office/drawing/2014/main" id="{8BCD93A0-506E-478F-A153-24E24E9F91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51" y="2676638"/>
            <a:ext cx="328443" cy="418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" name="Text Box 276">
            <a:extLst>
              <a:ext uri="{FF2B5EF4-FFF2-40B4-BE49-F238E27FC236}">
                <a16:creationId xmlns:a16="http://schemas.microsoft.com/office/drawing/2014/main" id="{4BA47CA8-F3BE-48EF-AE35-267A40757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901" y="2464706"/>
            <a:ext cx="5969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1" tIns="45696" rIns="91391" bIns="45696"/>
          <a:lstStyle>
            <a:lvl1pPr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1pPr>
            <a:lvl2pPr marL="742950" indent="-28575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2pPr>
            <a:lvl3pPr marL="11430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3pPr>
            <a:lvl4pPr marL="16002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4pPr>
            <a:lvl5pPr marL="20574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9pPr>
          </a:lstStyle>
          <a:p>
            <a:pPr marL="0" marR="0" lvl="0" indent="0" algn="ctr" defTabSz="41993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산돌고딕B" pitchFamily="50" charset="-127"/>
                <a:ea typeface="산돌고딕B" pitchFamily="50" charset="-127"/>
                <a:cs typeface="+mn-cs"/>
              </a:rPr>
              <a:t>LPR</a:t>
            </a:r>
            <a:endParaRPr kumimoji="1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산돌고딕B" pitchFamily="50" charset="-127"/>
              <a:ea typeface="산돌고딕B" pitchFamily="50" charset="-127"/>
              <a:cs typeface="+mn-cs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0D709E6D-0AAA-41E2-9DC9-6A1CFFAE0FBA}"/>
              </a:ext>
            </a:extLst>
          </p:cNvPr>
          <p:cNvSpPr/>
          <p:nvPr/>
        </p:nvSpPr>
        <p:spPr>
          <a:xfrm>
            <a:off x="1843144" y="1804053"/>
            <a:ext cx="2575295" cy="1894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pic>
        <p:nvPicPr>
          <p:cNvPr id="210" name="Picture 262" descr="atm7">
            <a:extLst>
              <a:ext uri="{FF2B5EF4-FFF2-40B4-BE49-F238E27FC236}">
                <a16:creationId xmlns:a16="http://schemas.microsoft.com/office/drawing/2014/main" id="{CCF5A73F-2566-4E0E-9ED4-3AF99A1ED93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r="1942"/>
          <a:stretch>
            <a:fillRect/>
          </a:stretch>
        </p:blipFill>
        <p:spPr bwMode="auto">
          <a:xfrm>
            <a:off x="1707711" y="1722639"/>
            <a:ext cx="371879" cy="6613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73">
            <a:extLst>
              <a:ext uri="{FF2B5EF4-FFF2-40B4-BE49-F238E27FC236}">
                <a16:creationId xmlns:a16="http://schemas.microsoft.com/office/drawing/2014/main" id="{4D914640-1919-4C79-B8AB-8670794BA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167" l="360" r="100000">
                        <a14:foregroundMark x1="25899" y1="69583" x2="25899" y2="69583"/>
                        <a14:foregroundMark x1="32014" y1="79167" x2="32014" y2="79167"/>
                        <a14:foregroundMark x1="37050" y1="80000" x2="37050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89" y="2154054"/>
            <a:ext cx="475090" cy="34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" name="그림 211">
            <a:extLst>
              <a:ext uri="{FF2B5EF4-FFF2-40B4-BE49-F238E27FC236}">
                <a16:creationId xmlns:a16="http://schemas.microsoft.com/office/drawing/2014/main" id="{E25104AD-5039-489B-BD36-A0C05432F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323" y="2221562"/>
            <a:ext cx="564534" cy="214380"/>
          </a:xfrm>
          <a:prstGeom prst="rect">
            <a:avLst/>
          </a:prstGeom>
        </p:spPr>
      </p:pic>
      <p:sp>
        <p:nvSpPr>
          <p:cNvPr id="213" name="Text Box 275">
            <a:extLst>
              <a:ext uri="{FF2B5EF4-FFF2-40B4-BE49-F238E27FC236}">
                <a16:creationId xmlns:a16="http://schemas.microsoft.com/office/drawing/2014/main" id="{1B594E56-F6C4-4B40-8866-6C09FA451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3962" y="1929010"/>
            <a:ext cx="55097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1" tIns="45696" rIns="91391" bIns="45696"/>
          <a:lstStyle>
            <a:lvl1pPr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1pPr>
            <a:lvl2pPr marL="742950" indent="-28575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2pPr>
            <a:lvl3pPr marL="11430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3pPr>
            <a:lvl4pPr marL="16002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4pPr>
            <a:lvl5pPr marL="20574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9pPr>
          </a:lstStyle>
          <a:p>
            <a:pPr marL="0" marR="0" lvl="0" indent="0" algn="ctr" defTabSz="41993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산돌고딕B" pitchFamily="50" charset="-127"/>
                <a:ea typeface="산돌고딕B" pitchFamily="50" charset="-127"/>
                <a:cs typeface="+mn-cs"/>
              </a:rPr>
              <a:t>PC</a:t>
            </a:r>
            <a:endParaRPr kumimoji="1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산돌고딕B" pitchFamily="50" charset="-127"/>
              <a:ea typeface="산돌고딕B" pitchFamily="50" charset="-127"/>
              <a:cs typeface="+mn-cs"/>
            </a:endParaRPr>
          </a:p>
        </p:txBody>
      </p:sp>
      <p:sp>
        <p:nvSpPr>
          <p:cNvPr id="214" name="Text Box 275">
            <a:extLst>
              <a:ext uri="{FF2B5EF4-FFF2-40B4-BE49-F238E27FC236}">
                <a16:creationId xmlns:a16="http://schemas.microsoft.com/office/drawing/2014/main" id="{94FA1804-439E-42C4-A2E6-8CDB7937D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8403" y="1901502"/>
            <a:ext cx="813174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1" tIns="45696" rIns="91391" bIns="45696"/>
          <a:lstStyle>
            <a:lvl1pPr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1pPr>
            <a:lvl2pPr marL="742950" indent="-28575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2pPr>
            <a:lvl3pPr marL="11430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3pPr>
            <a:lvl4pPr marL="16002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4pPr>
            <a:lvl5pPr marL="20574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9pPr>
          </a:lstStyle>
          <a:p>
            <a:pPr marL="0" marR="0" lvl="0" indent="0" algn="ctr" defTabSz="41993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산돌고딕B" pitchFamily="50" charset="-127"/>
                <a:ea typeface="산돌고딕B" pitchFamily="50" charset="-127"/>
                <a:cs typeface="+mn-cs"/>
              </a:rPr>
              <a:t>EIR Printer</a:t>
            </a:r>
            <a:endParaRPr kumimoji="1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산돌고딕B" pitchFamily="50" charset="-127"/>
              <a:ea typeface="산돌고딕B" pitchFamily="50" charset="-127"/>
              <a:cs typeface="+mn-cs"/>
            </a:endParaRPr>
          </a:p>
        </p:txBody>
      </p:sp>
      <p:pic>
        <p:nvPicPr>
          <p:cNvPr id="215" name="그림 214">
            <a:extLst>
              <a:ext uri="{FF2B5EF4-FFF2-40B4-BE49-F238E27FC236}">
                <a16:creationId xmlns:a16="http://schemas.microsoft.com/office/drawing/2014/main" id="{827B8A02-CFB9-49F3-9BAE-80416CF30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4355" y="3066349"/>
            <a:ext cx="288431" cy="421315"/>
          </a:xfrm>
          <a:prstGeom prst="rect">
            <a:avLst/>
          </a:prstGeom>
        </p:spPr>
      </p:pic>
      <p:pic>
        <p:nvPicPr>
          <p:cNvPr id="216" name="그림 215">
            <a:extLst>
              <a:ext uri="{FF2B5EF4-FFF2-40B4-BE49-F238E27FC236}">
                <a16:creationId xmlns:a16="http://schemas.microsoft.com/office/drawing/2014/main" id="{7D44D202-DF42-40AD-B8CA-702AFE49B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3614" y="2765610"/>
            <a:ext cx="683028" cy="214381"/>
          </a:xfrm>
          <a:prstGeom prst="rect">
            <a:avLst/>
          </a:prstGeom>
        </p:spPr>
      </p:pic>
      <p:sp>
        <p:nvSpPr>
          <p:cNvPr id="217" name="Text Box 275">
            <a:extLst>
              <a:ext uri="{FF2B5EF4-FFF2-40B4-BE49-F238E27FC236}">
                <a16:creationId xmlns:a16="http://schemas.microsoft.com/office/drawing/2014/main" id="{AE600213-6E9C-4D1B-A342-488F66A54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186" y="2740408"/>
            <a:ext cx="507513" cy="239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1" tIns="45696" rIns="91391" bIns="45696"/>
          <a:lstStyle>
            <a:lvl1pPr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1pPr>
            <a:lvl2pPr marL="742950" indent="-28575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2pPr>
            <a:lvl3pPr marL="11430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3pPr>
            <a:lvl4pPr marL="16002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4pPr>
            <a:lvl5pPr marL="20574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9pPr>
          </a:lstStyle>
          <a:p>
            <a:pPr marL="0" marR="0" lvl="0" indent="0" algn="ctr" defTabSz="41993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산돌고딕B" pitchFamily="50" charset="-127"/>
                <a:ea typeface="산돌고딕B" pitchFamily="50" charset="-127"/>
                <a:cs typeface="+mn-cs"/>
              </a:rPr>
              <a:t>앰프</a:t>
            </a:r>
          </a:p>
        </p:txBody>
      </p:sp>
      <p:pic>
        <p:nvPicPr>
          <p:cNvPr id="218" name="그림 217">
            <a:extLst>
              <a:ext uri="{FF2B5EF4-FFF2-40B4-BE49-F238E27FC236}">
                <a16:creationId xmlns:a16="http://schemas.microsoft.com/office/drawing/2014/main" id="{BA504751-73EF-4FC0-8986-68E190E20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6871" y="3196505"/>
            <a:ext cx="410521" cy="400589"/>
          </a:xfrm>
          <a:prstGeom prst="rect">
            <a:avLst/>
          </a:prstGeom>
        </p:spPr>
      </p:pic>
      <p:sp>
        <p:nvSpPr>
          <p:cNvPr id="219" name="Text Box 275">
            <a:extLst>
              <a:ext uri="{FF2B5EF4-FFF2-40B4-BE49-F238E27FC236}">
                <a16:creationId xmlns:a16="http://schemas.microsoft.com/office/drawing/2014/main" id="{6D413077-0DD8-41D9-922C-592672F02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187" y="3277007"/>
            <a:ext cx="531370" cy="239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1" tIns="45696" rIns="91391" bIns="45696"/>
          <a:lstStyle>
            <a:lvl1pPr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1pPr>
            <a:lvl2pPr marL="742950" indent="-28575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2pPr>
            <a:lvl3pPr marL="11430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3pPr>
            <a:lvl4pPr marL="16002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4pPr>
            <a:lvl5pPr marL="20574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9pPr>
          </a:lstStyle>
          <a:p>
            <a:pPr marL="0" marR="0" lvl="0" indent="0" algn="ctr" defTabSz="41993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산돌고딕B" pitchFamily="50" charset="-127"/>
                <a:ea typeface="산돌고딕B" pitchFamily="50" charset="-127"/>
                <a:cs typeface="+mn-cs"/>
              </a:rPr>
              <a:t>스피커</a:t>
            </a:r>
          </a:p>
        </p:txBody>
      </p:sp>
      <p:sp>
        <p:nvSpPr>
          <p:cNvPr id="220" name="Text Box 275">
            <a:extLst>
              <a:ext uri="{FF2B5EF4-FFF2-40B4-BE49-F238E27FC236}">
                <a16:creationId xmlns:a16="http://schemas.microsoft.com/office/drawing/2014/main" id="{A63F4FA5-00AF-4141-A448-2CCA6931C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886" y="2799355"/>
            <a:ext cx="531370" cy="239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1" tIns="45696" rIns="91391" bIns="45696"/>
          <a:lstStyle>
            <a:lvl1pPr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1pPr>
            <a:lvl2pPr marL="742950" indent="-28575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2pPr>
            <a:lvl3pPr marL="11430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3pPr>
            <a:lvl4pPr marL="16002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4pPr>
            <a:lvl5pPr marL="20574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9pPr>
          </a:lstStyle>
          <a:p>
            <a:pPr marL="0" marR="0" lvl="0" indent="0" algn="ctr" defTabSz="41993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산돌고딕B" pitchFamily="50" charset="-127"/>
                <a:ea typeface="산돌고딕B" pitchFamily="50" charset="-127"/>
                <a:cs typeface="+mn-cs"/>
              </a:rPr>
              <a:t>인터폰</a:t>
            </a:r>
          </a:p>
        </p:txBody>
      </p: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A4B77295-D2F8-4F6C-B961-30F6399077DE}"/>
              </a:ext>
            </a:extLst>
          </p:cNvPr>
          <p:cNvCxnSpPr>
            <a:cxnSpLocks/>
            <a:stCxn id="212" idx="1"/>
            <a:endCxn id="211" idx="3"/>
          </p:cNvCxnSpPr>
          <p:nvPr/>
        </p:nvCxnSpPr>
        <p:spPr>
          <a:xfrm rot="10800000">
            <a:off x="2878879" y="2324744"/>
            <a:ext cx="587444" cy="400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2" name="연결선: 꺾임 221">
            <a:extLst>
              <a:ext uri="{FF2B5EF4-FFF2-40B4-BE49-F238E27FC236}">
                <a16:creationId xmlns:a16="http://schemas.microsoft.com/office/drawing/2014/main" id="{A91571BD-316E-488E-ACBE-766C75C004F3}"/>
              </a:ext>
            </a:extLst>
          </p:cNvPr>
          <p:cNvCxnSpPr>
            <a:cxnSpLocks/>
            <a:stCxn id="212" idx="1"/>
            <a:endCxn id="216" idx="3"/>
          </p:cNvCxnSpPr>
          <p:nvPr/>
        </p:nvCxnSpPr>
        <p:spPr>
          <a:xfrm rot="10800000" flipV="1">
            <a:off x="2966643" y="2328751"/>
            <a:ext cx="499681" cy="54404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3" name="연결선: 꺾임 222">
            <a:extLst>
              <a:ext uri="{FF2B5EF4-FFF2-40B4-BE49-F238E27FC236}">
                <a16:creationId xmlns:a16="http://schemas.microsoft.com/office/drawing/2014/main" id="{04EE59FD-190C-456F-8FCD-C8319E1D21DE}"/>
              </a:ext>
            </a:extLst>
          </p:cNvPr>
          <p:cNvCxnSpPr>
            <a:cxnSpLocks/>
            <a:stCxn id="216" idx="2"/>
            <a:endCxn id="218" idx="0"/>
          </p:cNvCxnSpPr>
          <p:nvPr/>
        </p:nvCxnSpPr>
        <p:spPr>
          <a:xfrm rot="5400000">
            <a:off x="2515373" y="3086750"/>
            <a:ext cx="216514" cy="2996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4" name="그림 223">
            <a:extLst>
              <a:ext uri="{FF2B5EF4-FFF2-40B4-BE49-F238E27FC236}">
                <a16:creationId xmlns:a16="http://schemas.microsoft.com/office/drawing/2014/main" id="{5AB55FC6-7936-4E74-AC40-89A8ADC2D3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3997" y="3115755"/>
            <a:ext cx="239991" cy="361891"/>
          </a:xfrm>
          <a:prstGeom prst="rect">
            <a:avLst/>
          </a:prstGeom>
        </p:spPr>
      </p:pic>
      <p:sp>
        <p:nvSpPr>
          <p:cNvPr id="225" name="Text Box 275">
            <a:extLst>
              <a:ext uri="{FF2B5EF4-FFF2-40B4-BE49-F238E27FC236}">
                <a16:creationId xmlns:a16="http://schemas.microsoft.com/office/drawing/2014/main" id="{9470371B-30DB-4375-B034-0E124DEA3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7284" y="3123182"/>
            <a:ext cx="531370" cy="239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1" tIns="45696" rIns="91391" bIns="45696"/>
          <a:lstStyle>
            <a:lvl1pPr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1pPr>
            <a:lvl2pPr marL="742950" indent="-28575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2pPr>
            <a:lvl3pPr marL="11430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3pPr>
            <a:lvl4pPr marL="16002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4pPr>
            <a:lvl5pPr marL="20574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9pPr>
          </a:lstStyle>
          <a:p>
            <a:pPr marL="0" marR="0" lvl="0" indent="0" algn="ctr" defTabSz="41993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산돌고딕B" pitchFamily="50" charset="-127"/>
                <a:ea typeface="산돌고딕B" pitchFamily="50" charset="-127"/>
                <a:cs typeface="+mn-cs"/>
              </a:rPr>
              <a:t>바코드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산돌고딕B" pitchFamily="50" charset="-127"/>
              <a:ea typeface="산돌고딕B" pitchFamily="50" charset="-127"/>
              <a:cs typeface="+mn-cs"/>
            </a:endParaRPr>
          </a:p>
          <a:p>
            <a:pPr marL="0" marR="0" lvl="0" indent="0" algn="ctr" defTabSz="41993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산돌고딕B" pitchFamily="50" charset="-127"/>
                <a:ea typeface="산돌고딕B" pitchFamily="50" charset="-127"/>
                <a:cs typeface="+mn-cs"/>
              </a:rPr>
              <a:t>스캐너</a:t>
            </a:r>
          </a:p>
        </p:txBody>
      </p:sp>
      <p:cxnSp>
        <p:nvCxnSpPr>
          <p:cNvPr id="226" name="연결선: 꺾임 225">
            <a:extLst>
              <a:ext uri="{FF2B5EF4-FFF2-40B4-BE49-F238E27FC236}">
                <a16:creationId xmlns:a16="http://schemas.microsoft.com/office/drawing/2014/main" id="{5FAC77BC-9036-4A17-98F0-666A8D07D3FC}"/>
              </a:ext>
            </a:extLst>
          </p:cNvPr>
          <p:cNvCxnSpPr>
            <a:cxnSpLocks/>
            <a:stCxn id="212" idx="1"/>
            <a:endCxn id="224" idx="0"/>
          </p:cNvCxnSpPr>
          <p:nvPr/>
        </p:nvCxnSpPr>
        <p:spPr>
          <a:xfrm rot="10800000" flipH="1" flipV="1">
            <a:off x="3466323" y="2328751"/>
            <a:ext cx="37670" cy="787003"/>
          </a:xfrm>
          <a:prstGeom prst="bentConnector4">
            <a:avLst>
              <a:gd name="adj1" fmla="val -699323"/>
              <a:gd name="adj2" fmla="val 56810"/>
            </a:avLst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8" name="Picture 483" descr="PC1">
            <a:extLst>
              <a:ext uri="{FF2B5EF4-FFF2-40B4-BE49-F238E27FC236}">
                <a16:creationId xmlns:a16="http://schemas.microsoft.com/office/drawing/2014/main" id="{1C878F9C-BBD9-4E29-B345-61DC18EF3FD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42" y="1502493"/>
            <a:ext cx="28896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" name="Picture 487" descr="19lcd">
            <a:extLst>
              <a:ext uri="{FF2B5EF4-FFF2-40B4-BE49-F238E27FC236}">
                <a16:creationId xmlns:a16="http://schemas.microsoft.com/office/drawing/2014/main" id="{C1790AC6-87D9-4A4F-A8AD-B9A538010BD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458" y="1508763"/>
            <a:ext cx="389796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18FBC1E3-0911-4C34-8F95-7CE084F504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3262" y="2761354"/>
            <a:ext cx="499704" cy="660215"/>
          </a:xfrm>
          <a:prstGeom prst="rect">
            <a:avLst/>
          </a:prstGeom>
        </p:spPr>
      </p:pic>
      <p:pic>
        <p:nvPicPr>
          <p:cNvPr id="231" name="Picture 488" descr="A0003849_YB">
            <a:extLst>
              <a:ext uri="{FF2B5EF4-FFF2-40B4-BE49-F238E27FC236}">
                <a16:creationId xmlns:a16="http://schemas.microsoft.com/office/drawing/2014/main" id="{A21ED4A4-7397-4CFE-99BA-2BA86D61EC1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25" r="5774" b="34583"/>
          <a:stretch>
            <a:fillRect/>
          </a:stretch>
        </p:blipFill>
        <p:spPr bwMode="auto">
          <a:xfrm>
            <a:off x="5079920" y="1832935"/>
            <a:ext cx="665786" cy="21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2" name="Text Box 275">
            <a:extLst>
              <a:ext uri="{FF2B5EF4-FFF2-40B4-BE49-F238E27FC236}">
                <a16:creationId xmlns:a16="http://schemas.microsoft.com/office/drawing/2014/main" id="{D35AC2F1-9847-4B93-BED0-55A1E6989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7245" y="1582334"/>
            <a:ext cx="55097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1" tIns="45696" rIns="91391" bIns="45696"/>
          <a:lstStyle>
            <a:lvl1pPr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1pPr>
            <a:lvl2pPr marL="742950" indent="-28575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2pPr>
            <a:lvl3pPr marL="11430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3pPr>
            <a:lvl4pPr marL="16002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4pPr>
            <a:lvl5pPr marL="20574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9pPr>
          </a:lstStyle>
          <a:p>
            <a:pPr marL="0" marR="0" lvl="0" indent="0" algn="ctr" defTabSz="41993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산돌고딕B" pitchFamily="50" charset="-127"/>
                <a:ea typeface="산돌고딕B" pitchFamily="50" charset="-127"/>
                <a:cs typeface="+mn-cs"/>
              </a:rPr>
              <a:t>허브</a:t>
            </a:r>
          </a:p>
        </p:txBody>
      </p:sp>
      <p:cxnSp>
        <p:nvCxnSpPr>
          <p:cNvPr id="233" name="연결선: 꺾임 232">
            <a:extLst>
              <a:ext uri="{FF2B5EF4-FFF2-40B4-BE49-F238E27FC236}">
                <a16:creationId xmlns:a16="http://schemas.microsoft.com/office/drawing/2014/main" id="{F7BD5DAA-A8A0-4D1F-9566-E1B4B578FC27}"/>
              </a:ext>
            </a:extLst>
          </p:cNvPr>
          <p:cNvCxnSpPr>
            <a:cxnSpLocks/>
            <a:stCxn id="231" idx="3"/>
            <a:endCxn id="228" idx="1"/>
          </p:cNvCxnSpPr>
          <p:nvPr/>
        </p:nvCxnSpPr>
        <p:spPr>
          <a:xfrm flipV="1">
            <a:off x="5745706" y="1808087"/>
            <a:ext cx="1278936" cy="133084"/>
          </a:xfrm>
          <a:prstGeom prst="bentConnector3">
            <a:avLst>
              <a:gd name="adj1" fmla="val 50000"/>
            </a:avLst>
          </a:prstGeom>
          <a:ln w="12700">
            <a:solidFill>
              <a:srgbClr val="0070C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4" name="Text Box 275">
            <a:extLst>
              <a:ext uri="{FF2B5EF4-FFF2-40B4-BE49-F238E27FC236}">
                <a16:creationId xmlns:a16="http://schemas.microsoft.com/office/drawing/2014/main" id="{124189B4-3AEF-4C45-8890-091925C28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822" y="2045070"/>
            <a:ext cx="55097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1" tIns="45696" rIns="91391" bIns="45696"/>
          <a:lstStyle>
            <a:lvl1pPr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1pPr>
            <a:lvl2pPr marL="742950" indent="-28575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2pPr>
            <a:lvl3pPr marL="11430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3pPr>
            <a:lvl4pPr marL="16002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4pPr>
            <a:lvl5pPr marL="20574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9pPr>
          </a:lstStyle>
          <a:p>
            <a:pPr marL="0" marR="0" lvl="0" indent="0" algn="ctr" defTabSz="41993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산돌고딕B" pitchFamily="50" charset="-127"/>
                <a:ea typeface="산돌고딕B" pitchFamily="50" charset="-127"/>
                <a:cs typeface="+mn-cs"/>
              </a:rPr>
              <a:t>운영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산돌고딕B" pitchFamily="50" charset="-127"/>
                <a:ea typeface="산돌고딕B" pitchFamily="50" charset="-127"/>
                <a:cs typeface="+mn-cs"/>
              </a:rPr>
              <a:t>PC</a:t>
            </a:r>
            <a:endParaRPr kumimoji="1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산돌고딕B" pitchFamily="50" charset="-127"/>
              <a:ea typeface="산돌고딕B" pitchFamily="50" charset="-127"/>
              <a:cs typeface="+mn-cs"/>
            </a:endParaRPr>
          </a:p>
        </p:txBody>
      </p:sp>
      <p:pic>
        <p:nvPicPr>
          <p:cNvPr id="235" name="Picture 483" descr="PC1">
            <a:extLst>
              <a:ext uri="{FF2B5EF4-FFF2-40B4-BE49-F238E27FC236}">
                <a16:creationId xmlns:a16="http://schemas.microsoft.com/office/drawing/2014/main" id="{B0803430-C60C-4CCA-A8D9-D9364B3AF07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092" y="1823130"/>
            <a:ext cx="28896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" name="Picture 487" descr="19lcd">
            <a:extLst>
              <a:ext uri="{FF2B5EF4-FFF2-40B4-BE49-F238E27FC236}">
                <a16:creationId xmlns:a16="http://schemas.microsoft.com/office/drawing/2014/main" id="{AE50B403-CF9D-4CF9-ADD0-0935EEB91B9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72" y="1831402"/>
            <a:ext cx="389796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" name="Text Box 275">
            <a:extLst>
              <a:ext uri="{FF2B5EF4-FFF2-40B4-BE49-F238E27FC236}">
                <a16:creationId xmlns:a16="http://schemas.microsoft.com/office/drawing/2014/main" id="{8EBA5C62-CD40-420B-86FF-79B7E6270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6619" y="2411288"/>
            <a:ext cx="829676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1" tIns="45696" rIns="91391" bIns="45696"/>
          <a:lstStyle>
            <a:lvl1pPr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1pPr>
            <a:lvl2pPr marL="742950" indent="-28575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2pPr>
            <a:lvl3pPr marL="11430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3pPr>
            <a:lvl4pPr marL="16002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4pPr>
            <a:lvl5pPr marL="20574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9pPr>
          </a:lstStyle>
          <a:p>
            <a:pPr marL="0" marR="0" lvl="0" indent="0" algn="ctr" defTabSz="41993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산돌고딕B" pitchFamily="50" charset="-127"/>
                <a:ea typeface="산돌고딕B" pitchFamily="50" charset="-127"/>
                <a:cs typeface="+mn-cs"/>
              </a:rPr>
              <a:t>LPR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산돌고딕B" pitchFamily="50" charset="-127"/>
                <a:ea typeface="산돌고딕B" pitchFamily="50" charset="-127"/>
                <a:cs typeface="+mn-cs"/>
              </a:rPr>
              <a:t> 관제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산돌고딕B" pitchFamily="50" charset="-127"/>
                <a:ea typeface="산돌고딕B" pitchFamily="50" charset="-127"/>
                <a:cs typeface="+mn-cs"/>
              </a:rPr>
              <a:t>PC</a:t>
            </a:r>
            <a:endParaRPr kumimoji="1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산돌고딕B" pitchFamily="50" charset="-127"/>
              <a:ea typeface="산돌고딕B" pitchFamily="50" charset="-127"/>
              <a:cs typeface="+mn-cs"/>
            </a:endParaRPr>
          </a:p>
        </p:txBody>
      </p:sp>
      <p:cxnSp>
        <p:nvCxnSpPr>
          <p:cNvPr id="238" name="연결선: 꺾임 237">
            <a:extLst>
              <a:ext uri="{FF2B5EF4-FFF2-40B4-BE49-F238E27FC236}">
                <a16:creationId xmlns:a16="http://schemas.microsoft.com/office/drawing/2014/main" id="{E27AE480-6F8C-469A-987D-216D5AB8CF2D}"/>
              </a:ext>
            </a:extLst>
          </p:cNvPr>
          <p:cNvCxnSpPr>
            <a:cxnSpLocks/>
            <a:stCxn id="231" idx="3"/>
            <a:endCxn id="235" idx="2"/>
          </p:cNvCxnSpPr>
          <p:nvPr/>
        </p:nvCxnSpPr>
        <p:spPr>
          <a:xfrm>
            <a:off x="5745706" y="1941171"/>
            <a:ext cx="2610869" cy="493147"/>
          </a:xfrm>
          <a:prstGeom prst="bentConnector4">
            <a:avLst>
              <a:gd name="adj1" fmla="val 47233"/>
              <a:gd name="adj2" fmla="val 114568"/>
            </a:avLst>
          </a:prstGeom>
          <a:ln w="12700">
            <a:solidFill>
              <a:srgbClr val="0070C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0" name="Text Box 275">
            <a:extLst>
              <a:ext uri="{FF2B5EF4-FFF2-40B4-BE49-F238E27FC236}">
                <a16:creationId xmlns:a16="http://schemas.microsoft.com/office/drawing/2014/main" id="{0F0641FA-71E7-41DA-A31F-33C516DE9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1574" y="3016804"/>
            <a:ext cx="55097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1" tIns="45696" rIns="91391" bIns="45696"/>
          <a:lstStyle>
            <a:lvl1pPr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1pPr>
            <a:lvl2pPr marL="742950" indent="-28575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2pPr>
            <a:lvl3pPr marL="11430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3pPr>
            <a:lvl4pPr marL="16002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4pPr>
            <a:lvl5pPr marL="20574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9pPr>
          </a:lstStyle>
          <a:p>
            <a:pPr marL="0" marR="0" lvl="0" indent="0" algn="ctr" defTabSz="41993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산돌고딕B" pitchFamily="50" charset="-127"/>
                <a:ea typeface="산돌고딕B" pitchFamily="50" charset="-127"/>
                <a:cs typeface="+mn-cs"/>
              </a:rPr>
              <a:t>인터폰</a:t>
            </a:r>
          </a:p>
        </p:txBody>
      </p:sp>
      <p:grpSp>
        <p:nvGrpSpPr>
          <p:cNvPr id="283" name="Group 264">
            <a:extLst>
              <a:ext uri="{FF2B5EF4-FFF2-40B4-BE49-F238E27FC236}">
                <a16:creationId xmlns:a16="http://schemas.microsoft.com/office/drawing/2014/main" id="{980D54EA-4E56-4B78-8E3A-F29BAF6431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86738" y="5127358"/>
            <a:ext cx="560303" cy="322262"/>
            <a:chOff x="3294" y="2394"/>
            <a:chExt cx="306" cy="227"/>
          </a:xfrm>
        </p:grpSpPr>
        <p:sp>
          <p:nvSpPr>
            <p:cNvPr id="284" name="Rectangle 265">
              <a:extLst>
                <a:ext uri="{FF2B5EF4-FFF2-40B4-BE49-F238E27FC236}">
                  <a16:creationId xmlns:a16="http://schemas.microsoft.com/office/drawing/2014/main" id="{1A9240D4-47E2-4868-BF3C-61C99E7545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294" y="2394"/>
              <a:ext cx="45" cy="22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595959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1pPr>
              <a:lvl2pPr marL="742950" indent="-285750" eaLnBrk="0" hangingPunct="0"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2pPr>
              <a:lvl3pPr marL="1143000" indent="-228600" eaLnBrk="0" hangingPunct="0"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3pPr>
              <a:lvl4pPr marL="1600200" indent="-228600" eaLnBrk="0" hangingPunct="0"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4pPr>
              <a:lvl5pPr marL="2057400" indent="-228600" eaLnBrk="0" hangingPunct="0"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9pPr>
            </a:lstStyle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KoPub돋움체 Light" pitchFamily="2" charset="-127"/>
                <a:cs typeface="+mn-cs"/>
              </a:endParaRPr>
            </a:p>
          </p:txBody>
        </p:sp>
        <p:grpSp>
          <p:nvGrpSpPr>
            <p:cNvPr id="285" name="Group 266">
              <a:extLst>
                <a:ext uri="{FF2B5EF4-FFF2-40B4-BE49-F238E27FC236}">
                  <a16:creationId xmlns:a16="http://schemas.microsoft.com/office/drawing/2014/main" id="{FB295AA2-0CEC-4043-A97E-060362AA74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05" y="2414"/>
              <a:ext cx="295" cy="45"/>
              <a:chOff x="860" y="2931"/>
              <a:chExt cx="227" cy="45"/>
            </a:xfrm>
          </p:grpSpPr>
          <p:sp>
            <p:nvSpPr>
              <p:cNvPr id="286" name="Rectangle 267">
                <a:extLst>
                  <a:ext uri="{FF2B5EF4-FFF2-40B4-BE49-F238E27FC236}">
                    <a16:creationId xmlns:a16="http://schemas.microsoft.com/office/drawing/2014/main" id="{BF0D47A3-8EA7-4A0D-AE8A-7DE2B907DC1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60" y="2931"/>
                <a:ext cx="227" cy="45"/>
              </a:xfrm>
              <a:prstGeom prst="rect">
                <a:avLst/>
              </a:prstGeom>
              <a:solidFill>
                <a:srgbClr val="FFFF00"/>
              </a:solidFill>
              <a:ln w="63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1pPr>
                <a:lvl2pPr marL="742950" indent="-28575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2pPr>
                <a:lvl3pPr marL="11430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3pPr>
                <a:lvl4pPr marL="16002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4pPr>
                <a:lvl5pPr marL="20574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9pPr>
              </a:lstStyle>
              <a:p>
                <a:pPr marL="0" marR="0" lvl="0" indent="0" algn="l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KoPub돋움체 Light" pitchFamily="2" charset="-127"/>
                  <a:cs typeface="+mn-cs"/>
                </a:endParaRPr>
              </a:p>
            </p:txBody>
          </p:sp>
          <p:sp>
            <p:nvSpPr>
              <p:cNvPr id="287" name="AutoShape 268">
                <a:extLst>
                  <a:ext uri="{FF2B5EF4-FFF2-40B4-BE49-F238E27FC236}">
                    <a16:creationId xmlns:a16="http://schemas.microsoft.com/office/drawing/2014/main" id="{9EE5370E-680B-48E0-9AAD-28E9ACA7631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77" y="2931"/>
                <a:ext cx="46" cy="45"/>
              </a:xfrm>
              <a:prstGeom prst="parallelogram">
                <a:avLst>
                  <a:gd name="adj" fmla="val 25556"/>
                </a:avLst>
              </a:prstGeom>
              <a:solidFill>
                <a:schemeClr val="tx1"/>
              </a:solidFill>
              <a:ln w="63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1pPr>
                <a:lvl2pPr marL="742950" indent="-28575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2pPr>
                <a:lvl3pPr marL="11430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3pPr>
                <a:lvl4pPr marL="16002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4pPr>
                <a:lvl5pPr marL="20574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9pPr>
              </a:lstStyle>
              <a:p>
                <a:pPr marL="0" marR="0" lvl="0" indent="0" algn="l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KoPub돋움체 Light" pitchFamily="2" charset="-127"/>
                  <a:cs typeface="+mn-cs"/>
                </a:endParaRPr>
              </a:p>
            </p:txBody>
          </p:sp>
          <p:sp>
            <p:nvSpPr>
              <p:cNvPr id="288" name="AutoShape 269">
                <a:extLst>
                  <a:ext uri="{FF2B5EF4-FFF2-40B4-BE49-F238E27FC236}">
                    <a16:creationId xmlns:a16="http://schemas.microsoft.com/office/drawing/2014/main" id="{1588C157-2379-41CE-A9CA-DC4960F7A6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21" y="2931"/>
                <a:ext cx="46" cy="45"/>
              </a:xfrm>
              <a:prstGeom prst="parallelogram">
                <a:avLst>
                  <a:gd name="adj" fmla="val 25556"/>
                </a:avLst>
              </a:prstGeom>
              <a:solidFill>
                <a:schemeClr val="tx1"/>
              </a:solidFill>
              <a:ln w="63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1pPr>
                <a:lvl2pPr marL="742950" indent="-28575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2pPr>
                <a:lvl3pPr marL="11430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3pPr>
                <a:lvl4pPr marL="16002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4pPr>
                <a:lvl5pPr marL="20574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9pPr>
              </a:lstStyle>
              <a:p>
                <a:pPr marL="0" marR="0" lvl="0" indent="0" algn="l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KoPub돋움체 Light" pitchFamily="2" charset="-127"/>
                  <a:cs typeface="+mn-cs"/>
                </a:endParaRPr>
              </a:p>
            </p:txBody>
          </p:sp>
          <p:sp>
            <p:nvSpPr>
              <p:cNvPr id="289" name="AutoShape 270">
                <a:extLst>
                  <a:ext uri="{FF2B5EF4-FFF2-40B4-BE49-F238E27FC236}">
                    <a16:creationId xmlns:a16="http://schemas.microsoft.com/office/drawing/2014/main" id="{4D679F72-945A-474C-82ED-09FA3717A1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50" y="2931"/>
                <a:ext cx="46" cy="45"/>
              </a:xfrm>
              <a:prstGeom prst="parallelogram">
                <a:avLst>
                  <a:gd name="adj" fmla="val 25556"/>
                </a:avLst>
              </a:prstGeom>
              <a:solidFill>
                <a:schemeClr val="tx1"/>
              </a:solidFill>
              <a:ln w="63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1pPr>
                <a:lvl2pPr marL="742950" indent="-28575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2pPr>
                <a:lvl3pPr marL="11430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3pPr>
                <a:lvl4pPr marL="16002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4pPr>
                <a:lvl5pPr marL="2057400" indent="-228600" eaLnBrk="0" hangingPunct="0"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100" b="1">
                    <a:solidFill>
                      <a:schemeClr val="tx1"/>
                    </a:solidFill>
                    <a:latin typeface="Arial" panose="020B0604020202020204" pitchFamily="34" charset="0"/>
                    <a:ea typeface="KoPub돋움체 Light" pitchFamily="2" charset="-127"/>
                  </a:defRPr>
                </a:lvl9pPr>
              </a:lstStyle>
              <a:p>
                <a:pPr marL="0" marR="0" lvl="0" indent="0" algn="l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KoPub돋움체 Light" pitchFamily="2" charset="-127"/>
                  <a:cs typeface="+mn-cs"/>
                </a:endParaRPr>
              </a:p>
            </p:txBody>
          </p:sp>
        </p:grpSp>
      </p:grpSp>
      <p:sp>
        <p:nvSpPr>
          <p:cNvPr id="291" name="Text Box 276">
            <a:extLst>
              <a:ext uri="{FF2B5EF4-FFF2-40B4-BE49-F238E27FC236}">
                <a16:creationId xmlns:a16="http://schemas.microsoft.com/office/drawing/2014/main" id="{CD7B9F70-AE1C-4016-8EE4-E8745DB2C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362" y="4863833"/>
            <a:ext cx="54863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1" tIns="45696" rIns="91391" bIns="45696"/>
          <a:lstStyle>
            <a:lvl1pPr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1pPr>
            <a:lvl2pPr marL="742950" indent="-28575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2pPr>
            <a:lvl3pPr marL="11430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3pPr>
            <a:lvl4pPr marL="16002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4pPr>
            <a:lvl5pPr marL="20574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9pPr>
          </a:lstStyle>
          <a:p>
            <a:pPr marL="0" marR="0" lvl="0" indent="0" algn="ctr" defTabSz="41993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산돌고딕B" pitchFamily="50" charset="-127"/>
                <a:ea typeface="산돌고딕B" pitchFamily="50" charset="-127"/>
                <a:cs typeface="+mn-cs"/>
              </a:rPr>
              <a:t>차단기</a:t>
            </a:r>
          </a:p>
        </p:txBody>
      </p:sp>
      <p:pic>
        <p:nvPicPr>
          <p:cNvPr id="292" name="그림 28671">
            <a:extLst>
              <a:ext uri="{FF2B5EF4-FFF2-40B4-BE49-F238E27FC236}">
                <a16:creationId xmlns:a16="http://schemas.microsoft.com/office/drawing/2014/main" id="{B96CC079-E407-47A2-BE85-35C2199587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56" y="5077290"/>
            <a:ext cx="301883" cy="418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3" name="Text Box 276">
            <a:extLst>
              <a:ext uri="{FF2B5EF4-FFF2-40B4-BE49-F238E27FC236}">
                <a16:creationId xmlns:a16="http://schemas.microsoft.com/office/drawing/2014/main" id="{19B4A166-9E83-49E5-A102-858BF7226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6497" y="4865358"/>
            <a:ext cx="54863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1" tIns="45696" rIns="91391" bIns="45696"/>
          <a:lstStyle>
            <a:lvl1pPr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1pPr>
            <a:lvl2pPr marL="742950" indent="-28575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2pPr>
            <a:lvl3pPr marL="11430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3pPr>
            <a:lvl4pPr marL="16002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4pPr>
            <a:lvl5pPr marL="2057400" indent="-228600" eaLnBrk="0" hangingPunct="0"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Arial" panose="020B0604020202020204" pitchFamily="34" charset="0"/>
                <a:ea typeface="KoPub돋움체 Light" pitchFamily="2" charset="-127"/>
              </a:defRPr>
            </a:lvl9pPr>
          </a:lstStyle>
          <a:p>
            <a:pPr marL="0" marR="0" lvl="0" indent="0" algn="ctr" defTabSz="41993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산돌고딕B" pitchFamily="50" charset="-127"/>
                <a:ea typeface="산돌고딕B" pitchFamily="50" charset="-127"/>
                <a:cs typeface="+mn-cs"/>
              </a:rPr>
              <a:t>LPR</a:t>
            </a:r>
            <a:endParaRPr kumimoji="1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산돌고딕B" pitchFamily="50" charset="-127"/>
              <a:ea typeface="산돌고딕B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7B7AA7D-69E5-4782-8015-4A34C87A5985}"/>
              </a:ext>
            </a:extLst>
          </p:cNvPr>
          <p:cNvGrpSpPr/>
          <p:nvPr/>
        </p:nvGrpSpPr>
        <p:grpSpPr>
          <a:xfrm>
            <a:off x="2166894" y="4552662"/>
            <a:ext cx="550978" cy="929516"/>
            <a:chOff x="2896737" y="4686886"/>
            <a:chExt cx="550978" cy="929516"/>
          </a:xfrm>
        </p:grpSpPr>
        <p:sp>
          <p:nvSpPr>
            <p:cNvPr id="315" name="Text Box 275">
              <a:extLst>
                <a:ext uri="{FF2B5EF4-FFF2-40B4-BE49-F238E27FC236}">
                  <a16:creationId xmlns:a16="http://schemas.microsoft.com/office/drawing/2014/main" id="{97DEA7B2-A1BD-4328-B21F-6CEB82FA9B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6737" y="4686886"/>
              <a:ext cx="55097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91" tIns="45696" rIns="91391" bIns="45696"/>
            <a:lstStyle>
              <a:lvl1pPr eaLnBrk="0" hangingPunct="0"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1pPr>
              <a:lvl2pPr marL="742950" indent="-285750" eaLnBrk="0" hangingPunct="0"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2pPr>
              <a:lvl3pPr marL="1143000" indent="-228600" eaLnBrk="0" hangingPunct="0"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3pPr>
              <a:lvl4pPr marL="1600200" indent="-228600" eaLnBrk="0" hangingPunct="0"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4pPr>
              <a:lvl5pPr marL="2057400" indent="-228600" eaLnBrk="0" hangingPunct="0"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9pPr>
            </a:lstStyle>
            <a:p>
              <a:pPr marL="0" marR="0" lvl="0" indent="0" algn="ctr" defTabSz="419938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산돌고딕B" pitchFamily="50" charset="-127"/>
                  <a:ea typeface="산돌고딕B" pitchFamily="50" charset="-127"/>
                  <a:cs typeface="+mn-cs"/>
                </a:rPr>
                <a:t>ATM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산돌고딕B" pitchFamily="50" charset="-127"/>
                  <a:ea typeface="산돌고딕B" pitchFamily="50" charset="-127"/>
                  <a:cs typeface="+mn-cs"/>
                </a:rPr>
                <a:t>기</a:t>
              </a:r>
            </a:p>
          </p:txBody>
        </p:sp>
        <p:pic>
          <p:nvPicPr>
            <p:cNvPr id="316" name="Picture 262" descr="atm7">
              <a:extLst>
                <a:ext uri="{FF2B5EF4-FFF2-40B4-BE49-F238E27FC236}">
                  <a16:creationId xmlns:a16="http://schemas.microsoft.com/office/drawing/2014/main" id="{DF2A096B-494B-4E54-BCC8-C5CD99D505CF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7" r="1942"/>
            <a:stretch>
              <a:fillRect/>
            </a:stretch>
          </p:blipFill>
          <p:spPr bwMode="auto">
            <a:xfrm>
              <a:off x="2983661" y="4955038"/>
              <a:ext cx="371879" cy="6613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7" name="연결선: 꺾임 316">
            <a:extLst>
              <a:ext uri="{FF2B5EF4-FFF2-40B4-BE49-F238E27FC236}">
                <a16:creationId xmlns:a16="http://schemas.microsoft.com/office/drawing/2014/main" id="{64A1D7D6-8BCF-46BA-984F-8116242B3382}"/>
              </a:ext>
            </a:extLst>
          </p:cNvPr>
          <p:cNvCxnSpPr>
            <a:cxnSpLocks/>
            <a:stCxn id="215" idx="3"/>
            <a:endCxn id="230" idx="1"/>
          </p:cNvCxnSpPr>
          <p:nvPr/>
        </p:nvCxnSpPr>
        <p:spPr>
          <a:xfrm flipV="1">
            <a:off x="4202786" y="3091462"/>
            <a:ext cx="1660476" cy="18554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2" name="Text Box 10">
            <a:extLst>
              <a:ext uri="{FF2B5EF4-FFF2-40B4-BE49-F238E27FC236}">
                <a16:creationId xmlns:a16="http://schemas.microsoft.com/office/drawing/2014/main" id="{A5AA94EF-F549-4025-AB25-54663D71E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3681" y="4417361"/>
            <a:ext cx="1164995" cy="19434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41993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solidFill>
                    <a:srgbClr val="7F7F7F">
                      <a:alpha val="0"/>
                    </a:srgbClr>
                  </a:solidFill>
                </a:ln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Trouble Booth</a:t>
            </a:r>
          </a:p>
        </p:txBody>
      </p:sp>
      <p:grpSp>
        <p:nvGrpSpPr>
          <p:cNvPr id="345" name="그룹 344">
            <a:extLst>
              <a:ext uri="{FF2B5EF4-FFF2-40B4-BE49-F238E27FC236}">
                <a16:creationId xmlns:a16="http://schemas.microsoft.com/office/drawing/2014/main" id="{C32C620E-549D-4032-A809-74696672A76A}"/>
              </a:ext>
            </a:extLst>
          </p:cNvPr>
          <p:cNvGrpSpPr/>
          <p:nvPr/>
        </p:nvGrpSpPr>
        <p:grpSpPr>
          <a:xfrm>
            <a:off x="3607162" y="4576411"/>
            <a:ext cx="550978" cy="929516"/>
            <a:chOff x="2896737" y="4686886"/>
            <a:chExt cx="550978" cy="929516"/>
          </a:xfrm>
        </p:grpSpPr>
        <p:sp>
          <p:nvSpPr>
            <p:cNvPr id="347" name="Text Box 275">
              <a:extLst>
                <a:ext uri="{FF2B5EF4-FFF2-40B4-BE49-F238E27FC236}">
                  <a16:creationId xmlns:a16="http://schemas.microsoft.com/office/drawing/2014/main" id="{FB574FDC-9DFC-41E1-BED6-4CF156BA19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6737" y="4686886"/>
              <a:ext cx="55097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91" tIns="45696" rIns="91391" bIns="45696"/>
            <a:lstStyle>
              <a:lvl1pPr eaLnBrk="0" hangingPunct="0"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1pPr>
              <a:lvl2pPr marL="742950" indent="-285750" eaLnBrk="0" hangingPunct="0"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2pPr>
              <a:lvl3pPr marL="1143000" indent="-228600" eaLnBrk="0" hangingPunct="0"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3pPr>
              <a:lvl4pPr marL="1600200" indent="-228600" eaLnBrk="0" hangingPunct="0"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4pPr>
              <a:lvl5pPr marL="2057400" indent="-228600" eaLnBrk="0" hangingPunct="0"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Arial" panose="020B0604020202020204" pitchFamily="34" charset="0"/>
                  <a:ea typeface="KoPub돋움체 Light" pitchFamily="2" charset="-127"/>
                </a:defRPr>
              </a:lvl9pPr>
            </a:lstStyle>
            <a:p>
              <a:pPr marL="0" marR="0" lvl="0" indent="0" algn="ctr" defTabSz="419938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산돌고딕B" pitchFamily="50" charset="-127"/>
                  <a:ea typeface="산돌고딕B" pitchFamily="50" charset="-127"/>
                  <a:cs typeface="+mn-cs"/>
                </a:rPr>
                <a:t>ATM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산돌고딕B" pitchFamily="50" charset="-127"/>
                  <a:ea typeface="산돌고딕B" pitchFamily="50" charset="-127"/>
                  <a:cs typeface="+mn-cs"/>
                </a:rPr>
                <a:t>기</a:t>
              </a:r>
            </a:p>
          </p:txBody>
        </p:sp>
        <p:pic>
          <p:nvPicPr>
            <p:cNvPr id="348" name="Picture 262" descr="atm7">
              <a:extLst>
                <a:ext uri="{FF2B5EF4-FFF2-40B4-BE49-F238E27FC236}">
                  <a16:creationId xmlns:a16="http://schemas.microsoft.com/office/drawing/2014/main" id="{0FAB1268-5DD9-4920-8C97-23774F83195D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7" r="1942"/>
            <a:stretch>
              <a:fillRect/>
            </a:stretch>
          </p:blipFill>
          <p:spPr bwMode="auto">
            <a:xfrm>
              <a:off x="2983661" y="4955038"/>
              <a:ext cx="371879" cy="6613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9" name="그림 358">
            <a:extLst>
              <a:ext uri="{FF2B5EF4-FFF2-40B4-BE49-F238E27FC236}">
                <a16:creationId xmlns:a16="http://schemas.microsoft.com/office/drawing/2014/main" id="{0029143B-200A-45B7-B6F4-247A918CA9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78586" y="4319062"/>
            <a:ext cx="4395150" cy="1967124"/>
          </a:xfrm>
          <a:prstGeom prst="rect">
            <a:avLst/>
          </a:prstGeom>
        </p:spPr>
      </p:pic>
      <p:cxnSp>
        <p:nvCxnSpPr>
          <p:cNvPr id="360" name="연결선: 꺾임 359">
            <a:extLst>
              <a:ext uri="{FF2B5EF4-FFF2-40B4-BE49-F238E27FC236}">
                <a16:creationId xmlns:a16="http://schemas.microsoft.com/office/drawing/2014/main" id="{987DCA2A-274B-43B0-9266-A1C3C3744500}"/>
              </a:ext>
            </a:extLst>
          </p:cNvPr>
          <p:cNvCxnSpPr>
            <a:cxnSpLocks/>
            <a:stCxn id="348" idx="3"/>
            <a:endCxn id="231" idx="1"/>
          </p:cNvCxnSpPr>
          <p:nvPr/>
        </p:nvCxnSpPr>
        <p:spPr>
          <a:xfrm flipV="1">
            <a:off x="4065965" y="1941171"/>
            <a:ext cx="1013955" cy="3234074"/>
          </a:xfrm>
          <a:prstGeom prst="bentConnector3">
            <a:avLst>
              <a:gd name="adj1" fmla="val 58274"/>
            </a:avLst>
          </a:prstGeom>
          <a:ln w="12700">
            <a:solidFill>
              <a:srgbClr val="0070C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4" name="연결선: 꺾임 363">
            <a:extLst>
              <a:ext uri="{FF2B5EF4-FFF2-40B4-BE49-F238E27FC236}">
                <a16:creationId xmlns:a16="http://schemas.microsoft.com/office/drawing/2014/main" id="{2A19D30D-93EB-4CF4-9C3F-A50146363E7F}"/>
              </a:ext>
            </a:extLst>
          </p:cNvPr>
          <p:cNvCxnSpPr>
            <a:cxnSpLocks/>
            <a:stCxn id="316" idx="3"/>
            <a:endCxn id="231" idx="1"/>
          </p:cNvCxnSpPr>
          <p:nvPr/>
        </p:nvCxnSpPr>
        <p:spPr>
          <a:xfrm flipV="1">
            <a:off x="2625697" y="1941171"/>
            <a:ext cx="2454223" cy="3210325"/>
          </a:xfrm>
          <a:prstGeom prst="bentConnector3">
            <a:avLst>
              <a:gd name="adj1" fmla="val 81447"/>
            </a:avLst>
          </a:prstGeom>
          <a:ln w="12700">
            <a:solidFill>
              <a:srgbClr val="0070C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8" name="연결선: 꺾임 367">
            <a:extLst>
              <a:ext uri="{FF2B5EF4-FFF2-40B4-BE49-F238E27FC236}">
                <a16:creationId xmlns:a16="http://schemas.microsoft.com/office/drawing/2014/main" id="{4DB303B3-DEE6-448D-B2B2-C40507ECE59C}"/>
              </a:ext>
            </a:extLst>
          </p:cNvPr>
          <p:cNvCxnSpPr>
            <a:cxnSpLocks/>
            <a:stCxn id="212" idx="3"/>
          </p:cNvCxnSpPr>
          <p:nvPr/>
        </p:nvCxnSpPr>
        <p:spPr>
          <a:xfrm flipV="1">
            <a:off x="4030857" y="1952222"/>
            <a:ext cx="1040792" cy="376530"/>
          </a:xfrm>
          <a:prstGeom prst="bentConnector3">
            <a:avLst>
              <a:gd name="adj1" fmla="val 54030"/>
            </a:avLst>
          </a:prstGeom>
          <a:ln w="12700">
            <a:solidFill>
              <a:srgbClr val="0070C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140C7D2B-7C8B-4775-A03C-E0583A5F9EB3}"/>
              </a:ext>
            </a:extLst>
          </p:cNvPr>
          <p:cNvSpPr/>
          <p:nvPr/>
        </p:nvSpPr>
        <p:spPr bwMode="auto">
          <a:xfrm>
            <a:off x="589781" y="1619900"/>
            <a:ext cx="787402" cy="1576605"/>
          </a:xfrm>
          <a:prstGeom prst="rect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106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-81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현대하모니 B" panose="02020603020101020101" pitchFamily="18" charset="-127"/>
              <a:ea typeface="현대하모니 B" panose="02020603020101020101" pitchFamily="18" charset="-127"/>
              <a:cs typeface="+mn-cs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7CBFE1C2-2809-4309-BCE2-52D38D4C4967}"/>
              </a:ext>
            </a:extLst>
          </p:cNvPr>
          <p:cNvSpPr/>
          <p:nvPr/>
        </p:nvSpPr>
        <p:spPr bwMode="auto">
          <a:xfrm>
            <a:off x="631505" y="4820814"/>
            <a:ext cx="1227252" cy="778525"/>
          </a:xfrm>
          <a:prstGeom prst="rect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106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-81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현대하모니 B" panose="02020603020101020101" pitchFamily="18" charset="-127"/>
              <a:ea typeface="현대하모니 B" panose="02020603020101020101" pitchFamily="18" charset="-127"/>
              <a:cs typeface="+mn-cs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FE784F5F-AD02-4A25-8FD6-839A56CA9FBB}"/>
              </a:ext>
            </a:extLst>
          </p:cNvPr>
          <p:cNvSpPr/>
          <p:nvPr/>
        </p:nvSpPr>
        <p:spPr bwMode="auto">
          <a:xfrm>
            <a:off x="8034356" y="1608114"/>
            <a:ext cx="1271339" cy="1068524"/>
          </a:xfrm>
          <a:prstGeom prst="rect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106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-81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현대하모니 B" panose="02020603020101020101" pitchFamily="18" charset="-127"/>
              <a:ea typeface="현대하모니 B" panose="02020603020101020101" pitchFamily="18" charset="-127"/>
              <a:cs typeface="+mn-cs"/>
            </a:endParaRPr>
          </a:p>
        </p:txBody>
      </p:sp>
      <p:sp>
        <p:nvSpPr>
          <p:cNvPr id="388" name="Text Box 207">
            <a:extLst>
              <a:ext uri="{FF2B5EF4-FFF2-40B4-BE49-F238E27FC236}">
                <a16:creationId xmlns:a16="http://schemas.microsoft.com/office/drawing/2014/main" id="{CBB20EAE-5B39-473A-85C7-F36B600D2B2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76673" y="3228712"/>
            <a:ext cx="679673" cy="123111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kern="0" cap="none" spc="0" normalizeH="0" baseline="0">
                <a:ln w="0" cmpd="sng">
                  <a:noFill/>
                  <a:prstDash val="solid"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itchFamily="18" charset="-127"/>
                <a:ea typeface="Rix모던고딕 L" pitchFamily="18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* </a:t>
            </a:r>
            <a:r>
              <a:rPr kumimoji="0" lang="ko-KR" altLang="en-US" sz="800" b="0" i="0" u="none" strike="noStrike" kern="0" cap="none" spc="0" normalizeH="0" baseline="0" noProof="0" dirty="0" err="1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기설치</a:t>
            </a:r>
            <a:r>
              <a:rPr kumimoji="0" lang="ko-KR" altLang="en-US" sz="800" b="0" i="0" u="none" strike="noStrike" kern="0" cap="none" spc="0" normalizeH="0" baseline="0" noProof="0" dirty="0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운영 中</a:t>
            </a:r>
          </a:p>
        </p:txBody>
      </p:sp>
      <p:sp>
        <p:nvSpPr>
          <p:cNvPr id="417" name="Text Box 207">
            <a:extLst>
              <a:ext uri="{FF2B5EF4-FFF2-40B4-BE49-F238E27FC236}">
                <a16:creationId xmlns:a16="http://schemas.microsoft.com/office/drawing/2014/main" id="{B33E5AB2-45AB-4F62-A0B0-7580D721481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179684" y="5627732"/>
            <a:ext cx="679673" cy="123111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kern="0" cap="none" spc="0" normalizeH="0" baseline="0">
                <a:ln w="0" cmpd="sng">
                  <a:noFill/>
                  <a:prstDash val="solid"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itchFamily="18" charset="-127"/>
                <a:ea typeface="Rix모던고딕 L" pitchFamily="18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* </a:t>
            </a:r>
            <a:r>
              <a:rPr kumimoji="0" lang="ko-KR" altLang="en-US" sz="800" b="0" i="0" u="none" strike="noStrike" kern="0" cap="none" spc="0" normalizeH="0" baseline="0" noProof="0" dirty="0" err="1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기설치</a:t>
            </a:r>
            <a:r>
              <a:rPr kumimoji="0" lang="ko-KR" altLang="en-US" sz="800" b="0" i="0" u="none" strike="noStrike" kern="0" cap="none" spc="0" normalizeH="0" baseline="0" noProof="0" dirty="0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운영 中</a:t>
            </a:r>
          </a:p>
        </p:txBody>
      </p:sp>
      <p:sp>
        <p:nvSpPr>
          <p:cNvPr id="419" name="Text Box 207">
            <a:extLst>
              <a:ext uri="{FF2B5EF4-FFF2-40B4-BE49-F238E27FC236}">
                <a16:creationId xmlns:a16="http://schemas.microsoft.com/office/drawing/2014/main" id="{0110B970-D16D-4332-97E7-C1F1A00C2E0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629972" y="2701773"/>
            <a:ext cx="679673" cy="123111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kern="0" cap="none" spc="0" normalizeH="0" baseline="0">
                <a:ln w="0" cmpd="sng">
                  <a:noFill/>
                  <a:prstDash val="solid"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itchFamily="18" charset="-127"/>
                <a:ea typeface="Rix모던고딕 L" pitchFamily="18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* </a:t>
            </a:r>
            <a:r>
              <a:rPr kumimoji="0" lang="ko-KR" altLang="en-US" sz="800" b="0" i="0" u="none" strike="noStrike" kern="0" cap="none" spc="0" normalizeH="0" baseline="0" noProof="0" dirty="0" err="1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기설치</a:t>
            </a:r>
            <a:r>
              <a:rPr kumimoji="0" lang="ko-KR" altLang="en-US" sz="800" b="0" i="0" u="none" strike="noStrike" kern="0" cap="none" spc="0" normalizeH="0" baseline="0" noProof="0" dirty="0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운영 中</a:t>
            </a:r>
          </a:p>
        </p:txBody>
      </p:sp>
      <p:grpSp>
        <p:nvGrpSpPr>
          <p:cNvPr id="435" name="그룹 434">
            <a:extLst>
              <a:ext uri="{FF2B5EF4-FFF2-40B4-BE49-F238E27FC236}">
                <a16:creationId xmlns:a16="http://schemas.microsoft.com/office/drawing/2014/main" id="{AA04243B-A02D-46C6-B3F5-6EC95AA062B4}"/>
              </a:ext>
            </a:extLst>
          </p:cNvPr>
          <p:cNvGrpSpPr/>
          <p:nvPr/>
        </p:nvGrpSpPr>
        <p:grpSpPr>
          <a:xfrm>
            <a:off x="3387975" y="6156074"/>
            <a:ext cx="1091308" cy="123111"/>
            <a:chOff x="6064066" y="6231575"/>
            <a:chExt cx="1091308" cy="123111"/>
          </a:xfrm>
        </p:grpSpPr>
        <p:cxnSp>
          <p:nvCxnSpPr>
            <p:cNvPr id="436" name="직선 연결선 435">
              <a:extLst>
                <a:ext uri="{FF2B5EF4-FFF2-40B4-BE49-F238E27FC236}">
                  <a16:creationId xmlns:a16="http://schemas.microsoft.com/office/drawing/2014/main" id="{CA787189-EEFB-4291-998A-3B393B82AC9E}"/>
                </a:ext>
              </a:extLst>
            </p:cNvPr>
            <p:cNvCxnSpPr>
              <a:cxnSpLocks/>
            </p:cNvCxnSpPr>
            <p:nvPr/>
          </p:nvCxnSpPr>
          <p:spPr>
            <a:xfrm>
              <a:off x="6064066" y="6300132"/>
              <a:ext cx="445791" cy="0"/>
            </a:xfrm>
            <a:prstGeom prst="line">
              <a:avLst/>
            </a:prstGeom>
            <a:ln w="31750">
              <a:solidFill>
                <a:srgbClr val="3C6EE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7" name="Text Box 207">
              <a:extLst>
                <a:ext uri="{FF2B5EF4-FFF2-40B4-BE49-F238E27FC236}">
                  <a16:creationId xmlns:a16="http://schemas.microsoft.com/office/drawing/2014/main" id="{30E3FFD2-622A-4D2E-9C35-F4A7D293CC0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555851" y="6231575"/>
              <a:ext cx="599523" cy="12311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R="0" lvl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 w="0" cmpd="sng">
                    <a:noFill/>
                    <a:prstDash val="solid"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itchFamily="18" charset="-127"/>
                  <a:ea typeface="Rix모던고딕 L" pitchFamily="18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 w="0" cmpd="sng">
                    <a:solidFill>
                      <a:prstClr val="white">
                        <a:lumMod val="50000"/>
                        <a:alpha val="0"/>
                      </a:prstClr>
                    </a:solidFill>
                    <a:prstDash val="solid"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신규 구축 범위</a:t>
              </a:r>
            </a:p>
          </p:txBody>
        </p:sp>
      </p:grpSp>
      <p:grpSp>
        <p:nvGrpSpPr>
          <p:cNvPr id="438" name="그룹 437">
            <a:extLst>
              <a:ext uri="{FF2B5EF4-FFF2-40B4-BE49-F238E27FC236}">
                <a16:creationId xmlns:a16="http://schemas.microsoft.com/office/drawing/2014/main" id="{D46C6BF0-4DE1-4191-9FCF-8B417212B26B}"/>
              </a:ext>
            </a:extLst>
          </p:cNvPr>
          <p:cNvGrpSpPr/>
          <p:nvPr/>
        </p:nvGrpSpPr>
        <p:grpSpPr>
          <a:xfrm>
            <a:off x="8556406" y="6163075"/>
            <a:ext cx="797661" cy="123111"/>
            <a:chOff x="7289667" y="6238576"/>
            <a:chExt cx="797661" cy="123111"/>
          </a:xfrm>
        </p:grpSpPr>
        <p:cxnSp>
          <p:nvCxnSpPr>
            <p:cNvPr id="439" name="직선 연결선 438">
              <a:extLst>
                <a:ext uri="{FF2B5EF4-FFF2-40B4-BE49-F238E27FC236}">
                  <a16:creationId xmlns:a16="http://schemas.microsoft.com/office/drawing/2014/main" id="{D7C3554B-F829-41B1-83B7-00F47958C2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9667" y="6300132"/>
              <a:ext cx="447353" cy="1398"/>
            </a:xfrm>
            <a:prstGeom prst="line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0" name="Text Box 207">
              <a:extLst>
                <a:ext uri="{FF2B5EF4-FFF2-40B4-BE49-F238E27FC236}">
                  <a16:creationId xmlns:a16="http://schemas.microsoft.com/office/drawing/2014/main" id="{FD8A8310-B2C6-4808-A851-1F1DE81E3E4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7787566" y="6238576"/>
              <a:ext cx="299762" cy="12311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R="0" lvl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 w="0" cmpd="sng">
                    <a:noFill/>
                    <a:prstDash val="solid"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itchFamily="18" charset="-127"/>
                  <a:ea typeface="Rix모던고딕 L" pitchFamily="18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 w="0" cmpd="sng">
                    <a:solidFill>
                      <a:prstClr val="white">
                        <a:lumMod val="50000"/>
                        <a:alpha val="0"/>
                      </a:prstClr>
                    </a:solidFill>
                    <a:prstDash val="solid"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기 설치</a:t>
              </a: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4C855AA-F2D2-4EBB-9761-8A8CD08FDEFE}"/>
              </a:ext>
            </a:extLst>
          </p:cNvPr>
          <p:cNvGrpSpPr/>
          <p:nvPr/>
        </p:nvGrpSpPr>
        <p:grpSpPr>
          <a:xfrm>
            <a:off x="4874143" y="3947958"/>
            <a:ext cx="3022738" cy="373708"/>
            <a:chOff x="682810" y="1670755"/>
            <a:chExt cx="3731465" cy="373708"/>
          </a:xfrm>
        </p:grpSpPr>
        <p:sp>
          <p:nvSpPr>
            <p:cNvPr id="142" name="한쪽 모서리가 둥근 사각형 232">
              <a:extLst>
                <a:ext uri="{FF2B5EF4-FFF2-40B4-BE49-F238E27FC236}">
                  <a16:creationId xmlns:a16="http://schemas.microsoft.com/office/drawing/2014/main" id="{1C0F907B-3820-47F9-A02E-1AACEE838AC1}"/>
                </a:ext>
              </a:extLst>
            </p:cNvPr>
            <p:cNvSpPr/>
            <p:nvPr/>
          </p:nvSpPr>
          <p:spPr>
            <a:xfrm flipH="1">
              <a:off x="682810" y="1670756"/>
              <a:ext cx="1686144" cy="373707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0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88A07548-2F5D-444D-92F0-EE6DA99FF0D7}"/>
                </a:ext>
              </a:extLst>
            </p:cNvPr>
            <p:cNvGrpSpPr/>
            <p:nvPr/>
          </p:nvGrpSpPr>
          <p:grpSpPr>
            <a:xfrm>
              <a:off x="2342234" y="1670755"/>
              <a:ext cx="2072041" cy="373708"/>
              <a:chOff x="3397999" y="3239198"/>
              <a:chExt cx="2786642" cy="507602"/>
            </a:xfrm>
          </p:grpSpPr>
          <p:sp>
            <p:nvSpPr>
              <p:cNvPr id="145" name="직각 삼각형 11">
                <a:extLst>
                  <a:ext uri="{FF2B5EF4-FFF2-40B4-BE49-F238E27FC236}">
                    <a16:creationId xmlns:a16="http://schemas.microsoft.com/office/drawing/2014/main" id="{74E68E1C-D9A4-47F8-9A76-192181D2582E}"/>
                  </a:ext>
                </a:extLst>
              </p:cNvPr>
              <p:cNvSpPr/>
              <p:nvPr/>
            </p:nvSpPr>
            <p:spPr>
              <a:xfrm rot="16200000">
                <a:off x="6074454" y="3247178"/>
                <a:ext cx="118167" cy="102207"/>
              </a:xfrm>
              <a:custGeom>
                <a:avLst/>
                <a:gdLst>
                  <a:gd name="connsiteX0" fmla="*/ 0 w 89837"/>
                  <a:gd name="connsiteY0" fmla="*/ 45719 h 45719"/>
                  <a:gd name="connsiteX1" fmla="*/ 0 w 89837"/>
                  <a:gd name="connsiteY1" fmla="*/ 0 h 45719"/>
                  <a:gd name="connsiteX2" fmla="*/ 89837 w 89837"/>
                  <a:gd name="connsiteY2" fmla="*/ 45719 h 45719"/>
                  <a:gd name="connsiteX3" fmla="*/ 0 w 89837"/>
                  <a:gd name="connsiteY3" fmla="*/ 45719 h 45719"/>
                  <a:gd name="connsiteX0" fmla="*/ 0 w 89837"/>
                  <a:gd name="connsiteY0" fmla="*/ 74294 h 74294"/>
                  <a:gd name="connsiteX1" fmla="*/ 0 w 89837"/>
                  <a:gd name="connsiteY1" fmla="*/ 0 h 74294"/>
                  <a:gd name="connsiteX2" fmla="*/ 89837 w 89837"/>
                  <a:gd name="connsiteY2" fmla="*/ 45719 h 74294"/>
                  <a:gd name="connsiteX3" fmla="*/ 0 w 89837"/>
                  <a:gd name="connsiteY3" fmla="*/ 74294 h 74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837" h="74294">
                    <a:moveTo>
                      <a:pt x="0" y="74294"/>
                    </a:moveTo>
                    <a:lnTo>
                      <a:pt x="0" y="0"/>
                    </a:lnTo>
                    <a:lnTo>
                      <a:pt x="89837" y="45719"/>
                    </a:lnTo>
                    <a:lnTo>
                      <a:pt x="0" y="74294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4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46" name="자유형 236">
                <a:extLst>
                  <a:ext uri="{FF2B5EF4-FFF2-40B4-BE49-F238E27FC236}">
                    <a16:creationId xmlns:a16="http://schemas.microsoft.com/office/drawing/2014/main" id="{BDA03DE9-D438-499E-834E-D8C5C5E4054A}"/>
                  </a:ext>
                </a:extLst>
              </p:cNvPr>
              <p:cNvSpPr/>
              <p:nvPr/>
            </p:nvSpPr>
            <p:spPr>
              <a:xfrm>
                <a:off x="3397999" y="3239199"/>
                <a:ext cx="2745509" cy="507601"/>
              </a:xfrm>
              <a:custGeom>
                <a:avLst/>
                <a:gdLst>
                  <a:gd name="connsiteX0" fmla="*/ 0 w 2016052"/>
                  <a:gd name="connsiteY0" fmla="*/ 0 h 368979"/>
                  <a:gd name="connsiteX1" fmla="*/ 2016052 w 2016052"/>
                  <a:gd name="connsiteY1" fmla="*/ 0 h 368979"/>
                  <a:gd name="connsiteX2" fmla="*/ 1849384 w 2016052"/>
                  <a:gd name="connsiteY2" fmla="*/ 368979 h 368979"/>
                  <a:gd name="connsiteX3" fmla="*/ 0 w 2016052"/>
                  <a:gd name="connsiteY3" fmla="*/ 368979 h 368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6052" h="368979">
                    <a:moveTo>
                      <a:pt x="0" y="0"/>
                    </a:moveTo>
                    <a:lnTo>
                      <a:pt x="2016052" y="0"/>
                    </a:lnTo>
                    <a:lnTo>
                      <a:pt x="1849384" y="368979"/>
                    </a:lnTo>
                    <a:lnTo>
                      <a:pt x="0" y="368979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144" name="Rectangle 246">
              <a:extLst>
                <a:ext uri="{FF2B5EF4-FFF2-40B4-BE49-F238E27FC236}">
                  <a16:creationId xmlns:a16="http://schemas.microsoft.com/office/drawing/2014/main" id="{7BB6D2E2-ACE7-4F35-A9A6-261B22180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853" y="1727121"/>
              <a:ext cx="3415992" cy="26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EAEAE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3822" tIns="26912" rIns="53822" bIns="26912" anchor="ctr" anchorCtr="0"/>
            <a:lstStyle/>
            <a:p>
              <a:pPr lvl="0" algn="ctr" defTabSz="8698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600" spc="-72" dirty="0">
                  <a:ln>
                    <a:solidFill>
                      <a:srgbClr val="2E3192">
                        <a:alpha val="0"/>
                      </a:srgbClr>
                    </a:solidFill>
                  </a:ln>
                  <a:gradFill>
                    <a:gsLst>
                      <a:gs pos="43000">
                        <a:prstClr val="white"/>
                      </a:gs>
                      <a:gs pos="44000">
                        <a:prstClr val="white">
                          <a:lumMod val="85000"/>
                        </a:prstClr>
                      </a:gs>
                    </a:gsLst>
                    <a:lin ang="5400000" scaled="0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게이트 평면도</a:t>
              </a:r>
            </a:p>
          </p:txBody>
        </p:sp>
      </p:grpSp>
      <p:sp>
        <p:nvSpPr>
          <p:cNvPr id="114" name="모서리가 둥근 직사각형 17">
            <a:extLst>
              <a:ext uri="{FF2B5EF4-FFF2-40B4-BE49-F238E27FC236}">
                <a16:creationId xmlns:a16="http://schemas.microsoft.com/office/drawing/2014/main" id="{6A7F5256-AAC5-41EA-8C6F-51D358F0E176}"/>
              </a:ext>
            </a:extLst>
          </p:cNvPr>
          <p:cNvSpPr/>
          <p:nvPr/>
        </p:nvSpPr>
        <p:spPr>
          <a:xfrm>
            <a:off x="1527798" y="1454487"/>
            <a:ext cx="6398367" cy="2395728"/>
          </a:xfrm>
          <a:prstGeom prst="roundRect">
            <a:avLst>
              <a:gd name="adj" fmla="val 2889"/>
            </a:avLst>
          </a:prstGeom>
          <a:noFill/>
          <a:ln w="25400">
            <a:solidFill>
              <a:srgbClr val="3C6EE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22" name="모서리가 둥근 직사각형 17">
            <a:extLst>
              <a:ext uri="{FF2B5EF4-FFF2-40B4-BE49-F238E27FC236}">
                <a16:creationId xmlns:a16="http://schemas.microsoft.com/office/drawing/2014/main" id="{667A6254-57D0-41D7-B923-C8FB92D43C92}"/>
              </a:ext>
            </a:extLst>
          </p:cNvPr>
          <p:cNvSpPr/>
          <p:nvPr/>
        </p:nvSpPr>
        <p:spPr>
          <a:xfrm>
            <a:off x="1958208" y="4378031"/>
            <a:ext cx="2552622" cy="1536173"/>
          </a:xfrm>
          <a:prstGeom prst="roundRect">
            <a:avLst>
              <a:gd name="adj" fmla="val 2889"/>
            </a:avLst>
          </a:prstGeom>
          <a:noFill/>
          <a:ln w="25400">
            <a:solidFill>
              <a:srgbClr val="3C6EE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936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45A9345E-204F-4E7C-95E2-947D37665FEC}"/>
              </a:ext>
            </a:extLst>
          </p:cNvPr>
          <p:cNvGrpSpPr/>
          <p:nvPr/>
        </p:nvGrpSpPr>
        <p:grpSpPr>
          <a:xfrm>
            <a:off x="474966" y="1070058"/>
            <a:ext cx="9059256" cy="5307406"/>
            <a:chOff x="561212" y="1652471"/>
            <a:chExt cx="8864000" cy="5307406"/>
          </a:xfrm>
        </p:grpSpPr>
        <p:sp>
          <p:nvSpPr>
            <p:cNvPr id="45" name="모서리가 둥근 직사각형 17">
              <a:extLst>
                <a:ext uri="{FF2B5EF4-FFF2-40B4-BE49-F238E27FC236}">
                  <a16:creationId xmlns:a16="http://schemas.microsoft.com/office/drawing/2014/main" id="{93A48B4B-4585-44E8-9E32-9B1D183F3B1E}"/>
                </a:ext>
              </a:extLst>
            </p:cNvPr>
            <p:cNvSpPr/>
            <p:nvPr/>
          </p:nvSpPr>
          <p:spPr>
            <a:xfrm>
              <a:off x="561261" y="1733641"/>
              <a:ext cx="8863951" cy="5226236"/>
            </a:xfrm>
            <a:prstGeom prst="roundRect">
              <a:avLst>
                <a:gd name="adj" fmla="val 2889"/>
              </a:avLst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A67D0CC-219F-47BB-B280-2B4ED7951A4D}"/>
                </a:ext>
              </a:extLst>
            </p:cNvPr>
            <p:cNvGrpSpPr/>
            <p:nvPr/>
          </p:nvGrpSpPr>
          <p:grpSpPr>
            <a:xfrm>
              <a:off x="561212" y="1652471"/>
              <a:ext cx="2776057" cy="373708"/>
              <a:chOff x="682810" y="1670755"/>
              <a:chExt cx="3731465" cy="373708"/>
            </a:xfrm>
          </p:grpSpPr>
          <p:sp>
            <p:nvSpPr>
              <p:cNvPr id="47" name="한쪽 모서리가 둥근 사각형 232">
                <a:extLst>
                  <a:ext uri="{FF2B5EF4-FFF2-40B4-BE49-F238E27FC236}">
                    <a16:creationId xmlns:a16="http://schemas.microsoft.com/office/drawing/2014/main" id="{F13D465C-7D9B-40B9-8BE8-1A090B88C5EC}"/>
                  </a:ext>
                </a:extLst>
              </p:cNvPr>
              <p:cNvSpPr/>
              <p:nvPr/>
            </p:nvSpPr>
            <p:spPr>
              <a:xfrm flipH="1">
                <a:off x="682810" y="1670756"/>
                <a:ext cx="1686144" cy="373707"/>
              </a:xfrm>
              <a:prstGeom prst="round1Rect">
                <a:avLst>
                  <a:gd name="adj" fmla="val 50000"/>
                </a:avLst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98EF5049-0A38-423A-999E-2FF36260A7B6}"/>
                  </a:ext>
                </a:extLst>
              </p:cNvPr>
              <p:cNvGrpSpPr/>
              <p:nvPr/>
            </p:nvGrpSpPr>
            <p:grpSpPr>
              <a:xfrm>
                <a:off x="2342234" y="1670755"/>
                <a:ext cx="2072041" cy="373708"/>
                <a:chOff x="3397999" y="3239198"/>
                <a:chExt cx="2786642" cy="507602"/>
              </a:xfrm>
            </p:grpSpPr>
            <p:sp>
              <p:nvSpPr>
                <p:cNvPr id="50" name="직각 삼각형 11">
                  <a:extLst>
                    <a:ext uri="{FF2B5EF4-FFF2-40B4-BE49-F238E27FC236}">
                      <a16:creationId xmlns:a16="http://schemas.microsoft.com/office/drawing/2014/main" id="{252DC414-9101-448F-9F68-6E75737E349D}"/>
                    </a:ext>
                  </a:extLst>
                </p:cNvPr>
                <p:cNvSpPr/>
                <p:nvPr/>
              </p:nvSpPr>
              <p:spPr>
                <a:xfrm rot="16200000">
                  <a:off x="6074454" y="3247178"/>
                  <a:ext cx="118167" cy="102207"/>
                </a:xfrm>
                <a:custGeom>
                  <a:avLst/>
                  <a:gdLst>
                    <a:gd name="connsiteX0" fmla="*/ 0 w 89837"/>
                    <a:gd name="connsiteY0" fmla="*/ 45719 h 45719"/>
                    <a:gd name="connsiteX1" fmla="*/ 0 w 89837"/>
                    <a:gd name="connsiteY1" fmla="*/ 0 h 45719"/>
                    <a:gd name="connsiteX2" fmla="*/ 89837 w 89837"/>
                    <a:gd name="connsiteY2" fmla="*/ 45719 h 45719"/>
                    <a:gd name="connsiteX3" fmla="*/ 0 w 89837"/>
                    <a:gd name="connsiteY3" fmla="*/ 45719 h 45719"/>
                    <a:gd name="connsiteX0" fmla="*/ 0 w 89837"/>
                    <a:gd name="connsiteY0" fmla="*/ 74294 h 74294"/>
                    <a:gd name="connsiteX1" fmla="*/ 0 w 89837"/>
                    <a:gd name="connsiteY1" fmla="*/ 0 h 74294"/>
                    <a:gd name="connsiteX2" fmla="*/ 89837 w 89837"/>
                    <a:gd name="connsiteY2" fmla="*/ 45719 h 74294"/>
                    <a:gd name="connsiteX3" fmla="*/ 0 w 89837"/>
                    <a:gd name="connsiteY3" fmla="*/ 74294 h 74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837" h="74294">
                      <a:moveTo>
                        <a:pt x="0" y="74294"/>
                      </a:moveTo>
                      <a:lnTo>
                        <a:pt x="0" y="0"/>
                      </a:lnTo>
                      <a:lnTo>
                        <a:pt x="89837" y="45719"/>
                      </a:lnTo>
                      <a:lnTo>
                        <a:pt x="0" y="74294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54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51" name="자유형 236">
                  <a:extLst>
                    <a:ext uri="{FF2B5EF4-FFF2-40B4-BE49-F238E27FC236}">
                      <a16:creationId xmlns:a16="http://schemas.microsoft.com/office/drawing/2014/main" id="{4EAA140B-4DBC-4FD2-BDB9-D66C48D1891A}"/>
                    </a:ext>
                  </a:extLst>
                </p:cNvPr>
                <p:cNvSpPr/>
                <p:nvPr/>
              </p:nvSpPr>
              <p:spPr>
                <a:xfrm>
                  <a:off x="3397999" y="3239199"/>
                  <a:ext cx="2745509" cy="507601"/>
                </a:xfrm>
                <a:custGeom>
                  <a:avLst/>
                  <a:gdLst>
                    <a:gd name="connsiteX0" fmla="*/ 0 w 2016052"/>
                    <a:gd name="connsiteY0" fmla="*/ 0 h 368979"/>
                    <a:gd name="connsiteX1" fmla="*/ 2016052 w 2016052"/>
                    <a:gd name="connsiteY1" fmla="*/ 0 h 368979"/>
                    <a:gd name="connsiteX2" fmla="*/ 1849384 w 2016052"/>
                    <a:gd name="connsiteY2" fmla="*/ 368979 h 368979"/>
                    <a:gd name="connsiteX3" fmla="*/ 0 w 2016052"/>
                    <a:gd name="connsiteY3" fmla="*/ 368979 h 368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6052" h="368979">
                      <a:moveTo>
                        <a:pt x="0" y="0"/>
                      </a:moveTo>
                      <a:lnTo>
                        <a:pt x="2016052" y="0"/>
                      </a:lnTo>
                      <a:lnTo>
                        <a:pt x="1849384" y="368979"/>
                      </a:lnTo>
                      <a:lnTo>
                        <a:pt x="0" y="368979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2E3192"/>
                    </a:gs>
                    <a:gs pos="100000">
                      <a:srgbClr val="622D91"/>
                    </a:gs>
                  </a:gsLst>
                  <a:lin ang="2700000" scaled="1"/>
                  <a:tileRect/>
                </a:gra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032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49" name="Rectangle 246">
                <a:extLst>
                  <a:ext uri="{FF2B5EF4-FFF2-40B4-BE49-F238E27FC236}">
                    <a16:creationId xmlns:a16="http://schemas.microsoft.com/office/drawing/2014/main" id="{7F4EE085-D060-42EC-8F9F-A8BAC2F71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853" y="1727121"/>
                <a:ext cx="3415992" cy="26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EAEAE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3822" tIns="26912" rIns="53822" bIns="26912" anchor="ctr" anchorCtr="0"/>
              <a:lstStyle/>
              <a:p>
                <a:pPr lvl="0" algn="ctr" defTabSz="86988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600" spc="-72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gradFill>
                      <a:gsLst>
                        <a:gs pos="43000">
                          <a:prstClr val="white"/>
                        </a:gs>
                        <a:gs pos="44000">
                          <a:prstClr val="white">
                            <a:lumMod val="85000"/>
                          </a:prstClr>
                        </a:gs>
                      </a:gsLst>
                      <a:lin ang="5400000" scaled="0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Gate </a:t>
                </a:r>
                <a:r>
                  <a:rPr kumimoji="1" lang="ko-KR" altLang="en-US" sz="1600" spc="-72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gradFill>
                      <a:gsLst>
                        <a:gs pos="43000">
                          <a:prstClr val="white"/>
                        </a:gs>
                        <a:gs pos="44000">
                          <a:prstClr val="white">
                            <a:lumMod val="85000"/>
                          </a:prstClr>
                        </a:gs>
                      </a:gsLst>
                      <a:lin ang="5400000" scaled="0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배관 </a:t>
                </a:r>
                <a:r>
                  <a:rPr kumimoji="1" lang="en-US" altLang="ko-KR" sz="1600" spc="-72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gradFill>
                      <a:gsLst>
                        <a:gs pos="43000">
                          <a:prstClr val="white"/>
                        </a:gs>
                        <a:gs pos="44000">
                          <a:prstClr val="white">
                            <a:lumMod val="85000"/>
                          </a:prstClr>
                        </a:gs>
                      </a:gsLst>
                      <a:lin ang="5400000" scaled="0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/ </a:t>
                </a:r>
                <a:r>
                  <a:rPr kumimoji="1" lang="ko-KR" altLang="en-US" sz="1600" spc="-72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gradFill>
                      <a:gsLst>
                        <a:gs pos="43000">
                          <a:prstClr val="white"/>
                        </a:gs>
                        <a:gs pos="44000">
                          <a:prstClr val="white">
                            <a:lumMod val="85000"/>
                          </a:prstClr>
                        </a:gs>
                      </a:gsLst>
                      <a:lin ang="5400000" scaled="0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배선 공사</a:t>
                </a:r>
              </a:p>
            </p:txBody>
          </p:sp>
        </p:grpSp>
      </p:grpSp>
      <p:sp>
        <p:nvSpPr>
          <p:cNvPr id="312" name="텍스트 개체 틀 4">
            <a:extLst>
              <a:ext uri="{FF2B5EF4-FFF2-40B4-BE49-F238E27FC236}">
                <a16:creationId xmlns:a16="http://schemas.microsoft.com/office/drawing/2014/main" id="{D05E1A9A-0F6F-47FE-A786-96D22120B4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277" y="128592"/>
            <a:ext cx="428707" cy="507831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97" name="텍스트 개체 틀 1">
            <a:extLst>
              <a:ext uri="{FF2B5EF4-FFF2-40B4-BE49-F238E27FC236}">
                <a16:creationId xmlns:a16="http://schemas.microsoft.com/office/drawing/2014/main" id="{50BD75E6-434D-4D39-BF3C-04FFB9CB0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98" y="215532"/>
            <a:ext cx="2415085" cy="369332"/>
          </a:xfrm>
        </p:spPr>
        <p:txBody>
          <a:bodyPr/>
          <a:lstStyle/>
          <a:p>
            <a:r>
              <a:rPr lang="en-US" altLang="ko-KR" dirty="0"/>
              <a:t>Gate </a:t>
            </a:r>
            <a:r>
              <a:rPr lang="ko-KR" altLang="en-US" dirty="0"/>
              <a:t>배관</a:t>
            </a:r>
            <a:r>
              <a:rPr lang="en-US" altLang="ko-KR" dirty="0"/>
              <a:t>/</a:t>
            </a:r>
            <a:r>
              <a:rPr lang="ko-KR" altLang="en-US" dirty="0"/>
              <a:t>배선 공사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0CD842-36A2-4CCD-965B-8703C42BEFCF}"/>
              </a:ext>
            </a:extLst>
          </p:cNvPr>
          <p:cNvGrpSpPr/>
          <p:nvPr/>
        </p:nvGrpSpPr>
        <p:grpSpPr>
          <a:xfrm>
            <a:off x="600389" y="1621393"/>
            <a:ext cx="8749506" cy="2287858"/>
            <a:chOff x="600389" y="1528209"/>
            <a:chExt cx="8749506" cy="2287858"/>
          </a:xfrm>
        </p:grpSpPr>
        <p:sp>
          <p:nvSpPr>
            <p:cNvPr id="104" name="양쪽 모서리가 둥근 사각형 272">
              <a:extLst>
                <a:ext uri="{FF2B5EF4-FFF2-40B4-BE49-F238E27FC236}">
                  <a16:creationId xmlns:a16="http://schemas.microsoft.com/office/drawing/2014/main" id="{A5CD7D52-E6B5-4359-94CB-759DFE1A72C8}"/>
                </a:ext>
              </a:extLst>
            </p:cNvPr>
            <p:cNvSpPr/>
            <p:nvPr/>
          </p:nvSpPr>
          <p:spPr bwMode="auto">
            <a:xfrm flipH="1">
              <a:off x="605792" y="1698126"/>
              <a:ext cx="2827893" cy="210913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lIns="72000" tIns="36000" rIns="72000" bIns="36000" rtlCol="0" anchor="t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95236" marR="0" lvl="1" indent="-95236" algn="l" defTabSz="1499799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Pct val="100000"/>
                <a:buFont typeface="Wingdings" pitchFamily="2" charset="2"/>
                <a:buChar char="§"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05" name="양쪽 모서리가 둥근 사각형 270">
              <a:extLst>
                <a:ext uri="{FF2B5EF4-FFF2-40B4-BE49-F238E27FC236}">
                  <a16:creationId xmlns:a16="http://schemas.microsoft.com/office/drawing/2014/main" id="{A0A17E61-3D5B-4672-8F85-915CF28F0502}"/>
                </a:ext>
              </a:extLst>
            </p:cNvPr>
            <p:cNvSpPr/>
            <p:nvPr/>
          </p:nvSpPr>
          <p:spPr bwMode="auto">
            <a:xfrm flipH="1">
              <a:off x="3561193" y="1698126"/>
              <a:ext cx="2827893" cy="210913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lIns="72000" tIns="36000" rIns="72000" bIns="36000" rtlCol="0" anchor="t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95236" marR="0" lvl="1" indent="-95236" algn="l" defTabSz="1499799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Pct val="100000"/>
                <a:buFont typeface="Wingdings" pitchFamily="2" charset="2"/>
                <a:buChar char="§"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06" name="양쪽 모서리가 둥근 사각형 268">
              <a:extLst>
                <a:ext uri="{FF2B5EF4-FFF2-40B4-BE49-F238E27FC236}">
                  <a16:creationId xmlns:a16="http://schemas.microsoft.com/office/drawing/2014/main" id="{EBBBCF3B-6F45-45F8-9E27-3594D15DE643}"/>
                </a:ext>
              </a:extLst>
            </p:cNvPr>
            <p:cNvSpPr/>
            <p:nvPr/>
          </p:nvSpPr>
          <p:spPr bwMode="auto">
            <a:xfrm flipH="1">
              <a:off x="6516593" y="1698126"/>
              <a:ext cx="2827893" cy="210913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lIns="72000" tIns="36000" rIns="72000" bIns="36000" rtlCol="0" anchor="t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95236" marR="0" lvl="1" indent="-95236" algn="l" defTabSz="1499799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Pct val="100000"/>
                <a:buFont typeface="Wingdings" pitchFamily="2" charset="2"/>
                <a:buChar char="§"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14" name="Round Same Side Corner Rectangle 38">
              <a:extLst>
                <a:ext uri="{FF2B5EF4-FFF2-40B4-BE49-F238E27FC236}">
                  <a16:creationId xmlns:a16="http://schemas.microsoft.com/office/drawing/2014/main" id="{A5FA0471-AAB7-4677-A7DD-1E5A454ECBAB}"/>
                </a:ext>
              </a:extLst>
            </p:cNvPr>
            <p:cNvSpPr/>
            <p:nvPr/>
          </p:nvSpPr>
          <p:spPr>
            <a:xfrm>
              <a:off x="600389" y="1528209"/>
              <a:ext cx="2833299" cy="392869"/>
            </a:xfrm>
            <a:prstGeom prst="round2SameRect">
              <a:avLst>
                <a:gd name="adj1" fmla="val 10997"/>
                <a:gd name="adj2" fmla="val 0"/>
              </a:avLst>
            </a:prstGeom>
            <a:blipFill dpi="0" rotWithShape="0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000" t="-6000" r="-2000" b="-2000"/>
              </a:stretch>
            </a:blipFill>
            <a:ln w="12700" algn="ctr">
              <a:noFill/>
              <a:round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marL="0" marR="0" lvl="0" indent="-84138" algn="ctr" defTabSz="104298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692224" algn="l"/>
                  <a:tab pos="5647956" algn="l"/>
                </a:tabLst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    전원 및 통신 배관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(</a:t>
              </a:r>
              <a:r>
                <a:rPr kumimoji="0" lang="ko-KR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터파기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지중관로부설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)</a:t>
              </a: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5DB4E121-DF81-44EF-A5FB-25D03513ED60}"/>
                </a:ext>
              </a:extLst>
            </p:cNvPr>
            <p:cNvSpPr/>
            <p:nvPr/>
          </p:nvSpPr>
          <p:spPr>
            <a:xfrm>
              <a:off x="698685" y="1535441"/>
              <a:ext cx="243571" cy="15545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wrap="none" lIns="36000" tIns="36000" rIns="36000" bIns="36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-180948" algn="ctr" defTabSz="14997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Medium" panose="00000600000000000000" pitchFamily="2" charset="-127"/>
                </a:rPr>
                <a:t>01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16" name="Round Same Side Corner Rectangle 38">
              <a:extLst>
                <a:ext uri="{FF2B5EF4-FFF2-40B4-BE49-F238E27FC236}">
                  <a16:creationId xmlns:a16="http://schemas.microsoft.com/office/drawing/2014/main" id="{E5587DD0-69C4-4819-881A-72F80D9DE6A9}"/>
                </a:ext>
              </a:extLst>
            </p:cNvPr>
            <p:cNvSpPr/>
            <p:nvPr/>
          </p:nvSpPr>
          <p:spPr>
            <a:xfrm>
              <a:off x="3567710" y="1528209"/>
              <a:ext cx="2833299" cy="392869"/>
            </a:xfrm>
            <a:prstGeom prst="round2SameRect">
              <a:avLst>
                <a:gd name="adj1" fmla="val 10997"/>
                <a:gd name="adj2" fmla="val 0"/>
              </a:avLst>
            </a:prstGeom>
            <a:blipFill dpi="0" rotWithShape="0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000" t="-6000" r="-2000" b="-2000"/>
              </a:stretch>
            </a:blipFill>
            <a:ln w="12700" algn="ctr">
              <a:noFill/>
              <a:round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marL="0" marR="0" lvl="0" indent="-84138" algn="l" defTabSz="104298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692224" algn="l"/>
                  <a:tab pos="5647956" algn="l"/>
                </a:tabLst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          전원 및 통신 배선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(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통제실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– ATM Rack(3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개소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)</a:t>
              </a:r>
            </a:p>
          </p:txBody>
        </p:sp>
        <p:sp>
          <p:nvSpPr>
            <p:cNvPr id="117" name="Round Same Side Corner Rectangle 38">
              <a:extLst>
                <a:ext uri="{FF2B5EF4-FFF2-40B4-BE49-F238E27FC236}">
                  <a16:creationId xmlns:a16="http://schemas.microsoft.com/office/drawing/2014/main" id="{C6696B14-4D75-4C46-93D6-64D02CE461CE}"/>
                </a:ext>
              </a:extLst>
            </p:cNvPr>
            <p:cNvSpPr/>
            <p:nvPr/>
          </p:nvSpPr>
          <p:spPr>
            <a:xfrm>
              <a:off x="6516596" y="1528209"/>
              <a:ext cx="2833299" cy="392869"/>
            </a:xfrm>
            <a:prstGeom prst="round2SameRect">
              <a:avLst>
                <a:gd name="adj1" fmla="val 10997"/>
                <a:gd name="adj2" fmla="val 0"/>
              </a:avLst>
            </a:prstGeom>
            <a:blipFill dpi="0" rotWithShape="0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000" t="-6000" r="-2000" b="-2000"/>
              </a:stretch>
            </a:blipFill>
            <a:ln w="12700" algn="ctr">
              <a:noFill/>
              <a:round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marL="0" marR="0" lvl="0" indent="-84138" algn="ctr" defTabSz="104298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692224" algn="l"/>
                  <a:tab pos="5647956" algn="l"/>
                </a:tabLst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커팅 및 </a:t>
              </a:r>
              <a:r>
                <a:rPr kumimoji="0" lang="ko-KR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파취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AFA6081B-737F-48B4-9542-74F7E5AEED07}"/>
                </a:ext>
              </a:extLst>
            </p:cNvPr>
            <p:cNvSpPr/>
            <p:nvPr/>
          </p:nvSpPr>
          <p:spPr>
            <a:xfrm>
              <a:off x="3661077" y="1535441"/>
              <a:ext cx="243571" cy="15545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wrap="none" lIns="36000" tIns="36000" rIns="36000" bIns="36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-180948" algn="ctr" defTabSz="14997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Medium" panose="00000600000000000000" pitchFamily="2" charset="-127"/>
                </a:rPr>
                <a:t>02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3F62CE60-D6C5-471D-A759-5AFF16EE8B11}"/>
                </a:ext>
              </a:extLst>
            </p:cNvPr>
            <p:cNvSpPr/>
            <p:nvPr/>
          </p:nvSpPr>
          <p:spPr>
            <a:xfrm>
              <a:off x="6637248" y="1535441"/>
              <a:ext cx="243571" cy="15545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wrap="none" lIns="36000" tIns="36000" rIns="36000" bIns="36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-180948" algn="ctr" defTabSz="14997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Medium" panose="00000600000000000000" pitchFamily="2" charset="-127"/>
                </a:rPr>
                <a:t>03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5DB4566-3766-4D55-94E2-4625E9D1360B}"/>
                </a:ext>
              </a:extLst>
            </p:cNvPr>
            <p:cNvGrpSpPr/>
            <p:nvPr/>
          </p:nvGrpSpPr>
          <p:grpSpPr>
            <a:xfrm>
              <a:off x="620745" y="1963998"/>
              <a:ext cx="8679463" cy="1843257"/>
              <a:chOff x="620745" y="1698127"/>
              <a:chExt cx="8679463" cy="979280"/>
            </a:xfrm>
          </p:grpSpPr>
          <p:pic>
            <p:nvPicPr>
              <p:cNvPr id="1026" name="Picture 2" descr="아스팔트컷팅">
                <a:extLst>
                  <a:ext uri="{FF2B5EF4-FFF2-40B4-BE49-F238E27FC236}">
                    <a16:creationId xmlns:a16="http://schemas.microsoft.com/office/drawing/2014/main" id="{D24FE9BB-9D7C-4FC9-B833-0405A002E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35031" y="1710219"/>
                <a:ext cx="1325453" cy="962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7" name="그림 4">
                <a:extLst>
                  <a:ext uri="{FF2B5EF4-FFF2-40B4-BE49-F238E27FC236}">
                    <a16:creationId xmlns:a16="http://schemas.microsoft.com/office/drawing/2014/main" id="{212370CE-D0C6-4B5A-9367-CBC1BA7280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65" t="53946" r="18576" b="12720"/>
              <a:stretch>
                <a:fillRect/>
              </a:stretch>
            </p:blipFill>
            <p:spPr bwMode="auto">
              <a:xfrm>
                <a:off x="7879982" y="1722024"/>
                <a:ext cx="1420226" cy="950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터파기사진">
                <a:extLst>
                  <a:ext uri="{FF2B5EF4-FFF2-40B4-BE49-F238E27FC236}">
                    <a16:creationId xmlns:a16="http://schemas.microsoft.com/office/drawing/2014/main" id="{D3B14B58-15DE-434D-9188-2BAFE462DF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745" y="1698308"/>
                <a:ext cx="1177888" cy="965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3" name="Picture 9">
                <a:extLst>
                  <a:ext uri="{FF2B5EF4-FFF2-40B4-BE49-F238E27FC236}">
                    <a16:creationId xmlns:a16="http://schemas.microsoft.com/office/drawing/2014/main" id="{70090BB0-5AF2-48A4-AFE9-1387E6BD19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5023" y="1698127"/>
                <a:ext cx="1600283" cy="9656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BDD0693-E72A-4ADD-BAD0-9A074F66D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94217" y="1708114"/>
                <a:ext cx="2387133" cy="969293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1F09E8D-3EC8-4A23-BD5A-87F5AC1E4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69299" y="3247590"/>
              <a:ext cx="679281" cy="568477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A63B5E1-816C-48EA-9E49-B3D0458131EE}"/>
              </a:ext>
            </a:extLst>
          </p:cNvPr>
          <p:cNvGrpSpPr/>
          <p:nvPr/>
        </p:nvGrpSpPr>
        <p:grpSpPr>
          <a:xfrm>
            <a:off x="600389" y="3994733"/>
            <a:ext cx="8749506" cy="2191276"/>
            <a:chOff x="600389" y="3901549"/>
            <a:chExt cx="8749506" cy="2191276"/>
          </a:xfrm>
        </p:grpSpPr>
        <p:sp>
          <p:nvSpPr>
            <p:cNvPr id="107" name="양쪽 모서리가 둥근 사각형 264">
              <a:extLst>
                <a:ext uri="{FF2B5EF4-FFF2-40B4-BE49-F238E27FC236}">
                  <a16:creationId xmlns:a16="http://schemas.microsoft.com/office/drawing/2014/main" id="{9F677808-9C4E-4AA7-A865-9FA5DDBEBAE8}"/>
                </a:ext>
              </a:extLst>
            </p:cNvPr>
            <p:cNvSpPr/>
            <p:nvPr/>
          </p:nvSpPr>
          <p:spPr bwMode="auto">
            <a:xfrm flipH="1">
              <a:off x="605791" y="4296237"/>
              <a:ext cx="2827893" cy="179658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lIns="72000" tIns="36000" rIns="72000" bIns="36000" rtlCol="0" anchor="t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95236" marR="0" lvl="1" indent="-95236" algn="l" defTabSz="1499799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Pct val="100000"/>
                <a:buFont typeface="Wingdings" pitchFamily="2" charset="2"/>
                <a:buChar char="§"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08" name="양쪽 모서리가 둥근 사각형 262">
              <a:extLst>
                <a:ext uri="{FF2B5EF4-FFF2-40B4-BE49-F238E27FC236}">
                  <a16:creationId xmlns:a16="http://schemas.microsoft.com/office/drawing/2014/main" id="{091EFFDE-BFA1-44CF-AED5-8E0ED3DA621A}"/>
                </a:ext>
              </a:extLst>
            </p:cNvPr>
            <p:cNvSpPr/>
            <p:nvPr/>
          </p:nvSpPr>
          <p:spPr bwMode="auto">
            <a:xfrm flipH="1">
              <a:off x="3561192" y="4296237"/>
              <a:ext cx="2827893" cy="179658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lIns="72000" tIns="36000" rIns="72000" bIns="36000" rtlCol="0" anchor="t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95236" marR="0" lvl="1" indent="-95236" algn="l" defTabSz="1499799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Pct val="100000"/>
                <a:buFont typeface="Wingdings" pitchFamily="2" charset="2"/>
                <a:buChar char="§"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09" name="양쪽 모서리가 둥근 사각형 260">
              <a:extLst>
                <a:ext uri="{FF2B5EF4-FFF2-40B4-BE49-F238E27FC236}">
                  <a16:creationId xmlns:a16="http://schemas.microsoft.com/office/drawing/2014/main" id="{AF7DC759-F64F-4435-88A8-C41D137942C2}"/>
                </a:ext>
              </a:extLst>
            </p:cNvPr>
            <p:cNvSpPr/>
            <p:nvPr/>
          </p:nvSpPr>
          <p:spPr bwMode="auto">
            <a:xfrm flipH="1">
              <a:off x="6516592" y="4296237"/>
              <a:ext cx="2827893" cy="179658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lIns="72000" tIns="36000" rIns="72000" bIns="36000" rtlCol="0" anchor="t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95236" marR="0" lvl="1" indent="-95236" algn="l" defTabSz="1499799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Pct val="100000"/>
                <a:buFont typeface="Wingdings" pitchFamily="2" charset="2"/>
                <a:buChar char="§"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20" name="Round Same Side Corner Rectangle 38">
              <a:extLst>
                <a:ext uri="{FF2B5EF4-FFF2-40B4-BE49-F238E27FC236}">
                  <a16:creationId xmlns:a16="http://schemas.microsoft.com/office/drawing/2014/main" id="{EC5577C8-155B-4EB9-AAA8-1C672950C4D2}"/>
                </a:ext>
              </a:extLst>
            </p:cNvPr>
            <p:cNvSpPr/>
            <p:nvPr/>
          </p:nvSpPr>
          <p:spPr>
            <a:xfrm>
              <a:off x="600389" y="3903837"/>
              <a:ext cx="2833299" cy="392400"/>
            </a:xfrm>
            <a:prstGeom prst="round2SameRect">
              <a:avLst>
                <a:gd name="adj1" fmla="val 10997"/>
                <a:gd name="adj2" fmla="val 0"/>
              </a:avLst>
            </a:prstGeom>
            <a:blipFill dpi="0" rotWithShape="0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000" t="-6000" r="-2000" b="-2000"/>
              </a:stretch>
            </a:blipFill>
            <a:ln w="12700" algn="ctr">
              <a:noFill/>
              <a:round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marL="0" marR="0" lvl="0" indent="-84138" algn="ctr" defTabSz="104298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692224" algn="l"/>
                  <a:tab pos="5647956" algn="l"/>
                </a:tabLst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통신용 박스 매설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endParaRPr>
            </a:p>
          </p:txBody>
        </p:sp>
        <p:sp>
          <p:nvSpPr>
            <p:cNvPr id="121" name="Round Same Side Corner Rectangle 38">
              <a:extLst>
                <a:ext uri="{FF2B5EF4-FFF2-40B4-BE49-F238E27FC236}">
                  <a16:creationId xmlns:a16="http://schemas.microsoft.com/office/drawing/2014/main" id="{9ACE8AAC-080C-4605-AC39-3AFAF686B20B}"/>
                </a:ext>
              </a:extLst>
            </p:cNvPr>
            <p:cNvSpPr/>
            <p:nvPr/>
          </p:nvSpPr>
          <p:spPr>
            <a:xfrm>
              <a:off x="3567710" y="3903837"/>
              <a:ext cx="2833299" cy="392400"/>
            </a:xfrm>
            <a:prstGeom prst="round2SameRect">
              <a:avLst>
                <a:gd name="adj1" fmla="val 10997"/>
                <a:gd name="adj2" fmla="val 0"/>
              </a:avLst>
            </a:prstGeom>
            <a:blipFill dpi="0" rotWithShape="0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000" t="-6000" r="-2000" b="-2000"/>
              </a:stretch>
            </a:blipFill>
            <a:ln w="12700" algn="ctr">
              <a:noFill/>
              <a:round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marL="0" marR="0" lvl="0" indent="-84138" algn="ctr" defTabSz="104298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692224" algn="l"/>
                  <a:tab pos="5647956" algn="l"/>
                </a:tabLst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복구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(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아스팔트 포장 및 </a:t>
              </a:r>
              <a:r>
                <a:rPr kumimoji="0" lang="ko-KR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되메우기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)</a:t>
              </a:r>
            </a:p>
          </p:txBody>
        </p:sp>
        <p:sp>
          <p:nvSpPr>
            <p:cNvPr id="122" name="Round Same Side Corner Rectangle 38">
              <a:extLst>
                <a:ext uri="{FF2B5EF4-FFF2-40B4-BE49-F238E27FC236}">
                  <a16:creationId xmlns:a16="http://schemas.microsoft.com/office/drawing/2014/main" id="{329D0F9B-25B3-4585-8124-40D0C4660E5D}"/>
                </a:ext>
              </a:extLst>
            </p:cNvPr>
            <p:cNvSpPr/>
            <p:nvPr/>
          </p:nvSpPr>
          <p:spPr>
            <a:xfrm>
              <a:off x="6516596" y="3903837"/>
              <a:ext cx="2833299" cy="392400"/>
            </a:xfrm>
            <a:prstGeom prst="round2SameRect">
              <a:avLst>
                <a:gd name="adj1" fmla="val 10997"/>
                <a:gd name="adj2" fmla="val 0"/>
              </a:avLst>
            </a:prstGeom>
            <a:blipFill dpi="0" rotWithShape="0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000" t="-6000" r="-2000" b="-2000"/>
              </a:stretch>
            </a:blipFill>
            <a:ln w="12700" algn="ctr">
              <a:noFill/>
              <a:round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marL="0" marR="0" lvl="0" indent="-84138" algn="ctr" defTabSz="104298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692224" algn="l"/>
                  <a:tab pos="5647956" algn="l"/>
                </a:tabLst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     콘크리트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(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콘크리트 보강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및 아스팔트 덧씌움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)</a:t>
              </a: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A0473CBF-E8CA-422F-BDC1-66343FCE1CB0}"/>
                </a:ext>
              </a:extLst>
            </p:cNvPr>
            <p:cNvSpPr/>
            <p:nvPr/>
          </p:nvSpPr>
          <p:spPr>
            <a:xfrm>
              <a:off x="698685" y="3901549"/>
              <a:ext cx="243571" cy="15545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wrap="none" lIns="36000" tIns="36000" rIns="36000" bIns="36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-180948" algn="ctr" defTabSz="14997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Medium" panose="00000600000000000000" pitchFamily="2" charset="-127"/>
                </a:rPr>
                <a:t>04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B359CDE5-26A8-45AF-9FD5-324B9E362B71}"/>
                </a:ext>
              </a:extLst>
            </p:cNvPr>
            <p:cNvSpPr/>
            <p:nvPr/>
          </p:nvSpPr>
          <p:spPr>
            <a:xfrm>
              <a:off x="3664756" y="3901549"/>
              <a:ext cx="243571" cy="15545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wrap="none" lIns="36000" tIns="36000" rIns="36000" bIns="36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-180948" algn="ctr" defTabSz="14997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Medium" panose="00000600000000000000" pitchFamily="2" charset="-127"/>
                </a:rPr>
                <a:t>05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5D9D260A-BD09-4121-9A71-DB254573E108}"/>
                </a:ext>
              </a:extLst>
            </p:cNvPr>
            <p:cNvSpPr/>
            <p:nvPr/>
          </p:nvSpPr>
          <p:spPr>
            <a:xfrm>
              <a:off x="6615200" y="3901549"/>
              <a:ext cx="243571" cy="15545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wrap="none" lIns="36000" tIns="36000" rIns="36000" bIns="36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-180948" algn="ctr" defTabSz="14997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Medium" panose="00000600000000000000" pitchFamily="2" charset="-127"/>
                </a:rPr>
                <a:t>06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0753DE2-EA40-42F5-A4F9-6F12FA5936DD}"/>
                </a:ext>
              </a:extLst>
            </p:cNvPr>
            <p:cNvGrpSpPr/>
            <p:nvPr/>
          </p:nvGrpSpPr>
          <p:grpSpPr>
            <a:xfrm>
              <a:off x="631474" y="4315251"/>
              <a:ext cx="8713013" cy="1777573"/>
              <a:chOff x="631474" y="4080360"/>
              <a:chExt cx="8713013" cy="958656"/>
            </a:xfrm>
          </p:grpSpPr>
          <p:pic>
            <p:nvPicPr>
              <p:cNvPr id="1028" name="Picture 4" descr="풀박스위치">
                <a:extLst>
                  <a:ext uri="{FF2B5EF4-FFF2-40B4-BE49-F238E27FC236}">
                    <a16:creationId xmlns:a16="http://schemas.microsoft.com/office/drawing/2014/main" id="{8249922B-3917-4DA1-B8E4-346C3DFE4F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1474" y="4080360"/>
                <a:ext cx="1490942" cy="958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9" name="그림 6">
                <a:extLst>
                  <a:ext uri="{FF2B5EF4-FFF2-40B4-BE49-F238E27FC236}">
                    <a16:creationId xmlns:a16="http://schemas.microsoft.com/office/drawing/2014/main" id="{DEECB1A2-2A04-4DF6-A0A1-EFD1048CDF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7379" y="4096047"/>
                <a:ext cx="1337928" cy="942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0" name="Picture 6" descr="돼메우기">
                <a:extLst>
                  <a:ext uri="{FF2B5EF4-FFF2-40B4-BE49-F238E27FC236}">
                    <a16:creationId xmlns:a16="http://schemas.microsoft.com/office/drawing/2014/main" id="{7B11F2B0-3305-4302-9F17-6DBD2FCA8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4217" y="4091481"/>
                <a:ext cx="1322271" cy="947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1" name="Picture 7" descr="램머다짐">
                <a:extLst>
                  <a:ext uri="{FF2B5EF4-FFF2-40B4-BE49-F238E27FC236}">
                    <a16:creationId xmlns:a16="http://schemas.microsoft.com/office/drawing/2014/main" id="{A911A9B4-FF40-4485-8A7D-3F52AC0657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9511" y="4091481"/>
                <a:ext cx="1439576" cy="947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4" name="그림 3">
                <a:extLst>
                  <a:ext uri="{FF2B5EF4-FFF2-40B4-BE49-F238E27FC236}">
                    <a16:creationId xmlns:a16="http://schemas.microsoft.com/office/drawing/2014/main" id="{2501AD3D-EB5C-423E-A7D8-313905C69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145" t="32593" r="16145" b="21111"/>
              <a:stretch>
                <a:fillRect/>
              </a:stretch>
            </p:blipFill>
            <p:spPr bwMode="auto">
              <a:xfrm>
                <a:off x="6535031" y="4080360"/>
                <a:ext cx="1325453" cy="958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5" name="Picture 11" descr="수공설치위치">
                <a:extLst>
                  <a:ext uri="{FF2B5EF4-FFF2-40B4-BE49-F238E27FC236}">
                    <a16:creationId xmlns:a16="http://schemas.microsoft.com/office/drawing/2014/main" id="{A48759D1-FD4C-4E3A-9D27-251088E0CF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78921" y="4091481"/>
                <a:ext cx="1465566" cy="947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56" name="Picture 3" descr="C:\Users\mini\Desktop\그림2.png">
            <a:extLst>
              <a:ext uri="{FF2B5EF4-FFF2-40B4-BE49-F238E27FC236}">
                <a16:creationId xmlns:a16="http://schemas.microsoft.com/office/drawing/2014/main" id="{26E1E473-C724-40E3-A819-D33672C5C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rot="621147">
            <a:off x="8910397" y="1330995"/>
            <a:ext cx="583513" cy="50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3438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19B1C0E-CD32-42E4-887F-AFFC381229AD}"/>
              </a:ext>
            </a:extLst>
          </p:cNvPr>
          <p:cNvGrpSpPr/>
          <p:nvPr/>
        </p:nvGrpSpPr>
        <p:grpSpPr>
          <a:xfrm>
            <a:off x="474966" y="1070058"/>
            <a:ext cx="9059256" cy="5307406"/>
            <a:chOff x="561212" y="1652471"/>
            <a:chExt cx="8864000" cy="5307406"/>
          </a:xfrm>
        </p:grpSpPr>
        <p:sp>
          <p:nvSpPr>
            <p:cNvPr id="19" name="모서리가 둥근 직사각형 17">
              <a:extLst>
                <a:ext uri="{FF2B5EF4-FFF2-40B4-BE49-F238E27FC236}">
                  <a16:creationId xmlns:a16="http://schemas.microsoft.com/office/drawing/2014/main" id="{9F0F0F96-9118-4857-B8B6-04CAD2B995C1}"/>
                </a:ext>
              </a:extLst>
            </p:cNvPr>
            <p:cNvSpPr/>
            <p:nvPr/>
          </p:nvSpPr>
          <p:spPr>
            <a:xfrm>
              <a:off x="561261" y="1733641"/>
              <a:ext cx="8863951" cy="5226236"/>
            </a:xfrm>
            <a:prstGeom prst="roundRect">
              <a:avLst>
                <a:gd name="adj" fmla="val 2889"/>
              </a:avLst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2A6D3B6-B6AA-4356-91C5-C77209C95826}"/>
                </a:ext>
              </a:extLst>
            </p:cNvPr>
            <p:cNvGrpSpPr/>
            <p:nvPr/>
          </p:nvGrpSpPr>
          <p:grpSpPr>
            <a:xfrm>
              <a:off x="561212" y="1652471"/>
              <a:ext cx="2776057" cy="373708"/>
              <a:chOff x="682810" y="1670755"/>
              <a:chExt cx="3731465" cy="373708"/>
            </a:xfrm>
          </p:grpSpPr>
          <p:sp>
            <p:nvSpPr>
              <p:cNvPr id="21" name="한쪽 모서리가 둥근 사각형 232">
                <a:extLst>
                  <a:ext uri="{FF2B5EF4-FFF2-40B4-BE49-F238E27FC236}">
                    <a16:creationId xmlns:a16="http://schemas.microsoft.com/office/drawing/2014/main" id="{1132C770-758C-4FAD-B814-432E841309C1}"/>
                  </a:ext>
                </a:extLst>
              </p:cNvPr>
              <p:cNvSpPr/>
              <p:nvPr/>
            </p:nvSpPr>
            <p:spPr>
              <a:xfrm flipH="1">
                <a:off x="682810" y="1670756"/>
                <a:ext cx="1686144" cy="373707"/>
              </a:xfrm>
              <a:prstGeom prst="round1Rect">
                <a:avLst>
                  <a:gd name="adj" fmla="val 50000"/>
                </a:avLst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9F50AC7-E979-4DCC-9A9E-29F5956DADC0}"/>
                  </a:ext>
                </a:extLst>
              </p:cNvPr>
              <p:cNvGrpSpPr/>
              <p:nvPr/>
            </p:nvGrpSpPr>
            <p:grpSpPr>
              <a:xfrm>
                <a:off x="2342234" y="1670755"/>
                <a:ext cx="2072041" cy="373708"/>
                <a:chOff x="3397999" y="3239198"/>
                <a:chExt cx="2786642" cy="507602"/>
              </a:xfrm>
            </p:grpSpPr>
            <p:sp>
              <p:nvSpPr>
                <p:cNvPr id="24" name="직각 삼각형 11">
                  <a:extLst>
                    <a:ext uri="{FF2B5EF4-FFF2-40B4-BE49-F238E27FC236}">
                      <a16:creationId xmlns:a16="http://schemas.microsoft.com/office/drawing/2014/main" id="{5C69BF66-2070-4D6E-B03F-B47184ED3768}"/>
                    </a:ext>
                  </a:extLst>
                </p:cNvPr>
                <p:cNvSpPr/>
                <p:nvPr/>
              </p:nvSpPr>
              <p:spPr>
                <a:xfrm rot="16200000">
                  <a:off x="6074454" y="3247178"/>
                  <a:ext cx="118167" cy="102207"/>
                </a:xfrm>
                <a:custGeom>
                  <a:avLst/>
                  <a:gdLst>
                    <a:gd name="connsiteX0" fmla="*/ 0 w 89837"/>
                    <a:gd name="connsiteY0" fmla="*/ 45719 h 45719"/>
                    <a:gd name="connsiteX1" fmla="*/ 0 w 89837"/>
                    <a:gd name="connsiteY1" fmla="*/ 0 h 45719"/>
                    <a:gd name="connsiteX2" fmla="*/ 89837 w 89837"/>
                    <a:gd name="connsiteY2" fmla="*/ 45719 h 45719"/>
                    <a:gd name="connsiteX3" fmla="*/ 0 w 89837"/>
                    <a:gd name="connsiteY3" fmla="*/ 45719 h 45719"/>
                    <a:gd name="connsiteX0" fmla="*/ 0 w 89837"/>
                    <a:gd name="connsiteY0" fmla="*/ 74294 h 74294"/>
                    <a:gd name="connsiteX1" fmla="*/ 0 w 89837"/>
                    <a:gd name="connsiteY1" fmla="*/ 0 h 74294"/>
                    <a:gd name="connsiteX2" fmla="*/ 89837 w 89837"/>
                    <a:gd name="connsiteY2" fmla="*/ 45719 h 74294"/>
                    <a:gd name="connsiteX3" fmla="*/ 0 w 89837"/>
                    <a:gd name="connsiteY3" fmla="*/ 74294 h 74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837" h="74294">
                      <a:moveTo>
                        <a:pt x="0" y="74294"/>
                      </a:moveTo>
                      <a:lnTo>
                        <a:pt x="0" y="0"/>
                      </a:lnTo>
                      <a:lnTo>
                        <a:pt x="89837" y="45719"/>
                      </a:lnTo>
                      <a:lnTo>
                        <a:pt x="0" y="74294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54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5" name="자유형 236">
                  <a:extLst>
                    <a:ext uri="{FF2B5EF4-FFF2-40B4-BE49-F238E27FC236}">
                      <a16:creationId xmlns:a16="http://schemas.microsoft.com/office/drawing/2014/main" id="{3A6ADA43-A799-47DE-94E7-21E3514B6308}"/>
                    </a:ext>
                  </a:extLst>
                </p:cNvPr>
                <p:cNvSpPr/>
                <p:nvPr/>
              </p:nvSpPr>
              <p:spPr>
                <a:xfrm>
                  <a:off x="3397999" y="3239199"/>
                  <a:ext cx="2745509" cy="507601"/>
                </a:xfrm>
                <a:custGeom>
                  <a:avLst/>
                  <a:gdLst>
                    <a:gd name="connsiteX0" fmla="*/ 0 w 2016052"/>
                    <a:gd name="connsiteY0" fmla="*/ 0 h 368979"/>
                    <a:gd name="connsiteX1" fmla="*/ 2016052 w 2016052"/>
                    <a:gd name="connsiteY1" fmla="*/ 0 h 368979"/>
                    <a:gd name="connsiteX2" fmla="*/ 1849384 w 2016052"/>
                    <a:gd name="connsiteY2" fmla="*/ 368979 h 368979"/>
                    <a:gd name="connsiteX3" fmla="*/ 0 w 2016052"/>
                    <a:gd name="connsiteY3" fmla="*/ 368979 h 368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6052" h="368979">
                      <a:moveTo>
                        <a:pt x="0" y="0"/>
                      </a:moveTo>
                      <a:lnTo>
                        <a:pt x="2016052" y="0"/>
                      </a:lnTo>
                      <a:lnTo>
                        <a:pt x="1849384" y="368979"/>
                      </a:lnTo>
                      <a:lnTo>
                        <a:pt x="0" y="368979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2E3192"/>
                    </a:gs>
                    <a:gs pos="100000">
                      <a:srgbClr val="622D91"/>
                    </a:gs>
                  </a:gsLst>
                  <a:lin ang="2700000" scaled="1"/>
                  <a:tileRect/>
                </a:gra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032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23" name="Rectangle 246">
                <a:extLst>
                  <a:ext uri="{FF2B5EF4-FFF2-40B4-BE49-F238E27FC236}">
                    <a16:creationId xmlns:a16="http://schemas.microsoft.com/office/drawing/2014/main" id="{DE9D314B-4BC8-486B-9F98-44F654548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853" y="1727121"/>
                <a:ext cx="3415992" cy="26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EAEAE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3822" tIns="26912" rIns="53822" bIns="26912" anchor="ctr" anchorCtr="0"/>
              <a:lstStyle/>
              <a:p>
                <a:pPr lvl="0" algn="ctr" defTabSz="86988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600" spc="-72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gradFill>
                      <a:gsLst>
                        <a:gs pos="43000">
                          <a:prstClr val="white"/>
                        </a:gs>
                        <a:gs pos="44000">
                          <a:prstClr val="white">
                            <a:lumMod val="85000"/>
                          </a:prstClr>
                        </a:gs>
                      </a:gsLst>
                      <a:lin ang="5400000" scaled="0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서버 및 상용 소프트웨어</a:t>
                </a:r>
              </a:p>
            </p:txBody>
          </p:sp>
        </p:grpSp>
      </p:grpSp>
      <p:sp>
        <p:nvSpPr>
          <p:cNvPr id="312" name="텍스트 개체 틀 4">
            <a:extLst>
              <a:ext uri="{FF2B5EF4-FFF2-40B4-BE49-F238E27FC236}">
                <a16:creationId xmlns:a16="http://schemas.microsoft.com/office/drawing/2014/main" id="{D05E1A9A-0F6F-47FE-A786-96D22120B4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277" y="128592"/>
            <a:ext cx="428707" cy="507831"/>
          </a:xfrm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197" name="텍스트 개체 틀 1">
            <a:extLst>
              <a:ext uri="{FF2B5EF4-FFF2-40B4-BE49-F238E27FC236}">
                <a16:creationId xmlns:a16="http://schemas.microsoft.com/office/drawing/2014/main" id="{50BD75E6-434D-4D39-BF3C-04FFB9CB0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98" y="215532"/>
            <a:ext cx="1687257" cy="369332"/>
          </a:xfrm>
        </p:spPr>
        <p:txBody>
          <a:bodyPr/>
          <a:lstStyle/>
          <a:p>
            <a:r>
              <a:rPr lang="ko-KR" altLang="en-US" dirty="0"/>
              <a:t>납품 장비 내역</a:t>
            </a:r>
          </a:p>
        </p:txBody>
      </p:sp>
      <p:graphicFrame>
        <p:nvGraphicFramePr>
          <p:cNvPr id="44" name="Group 462">
            <a:extLst>
              <a:ext uri="{FF2B5EF4-FFF2-40B4-BE49-F238E27FC236}">
                <a16:creationId xmlns:a16="http://schemas.microsoft.com/office/drawing/2014/main" id="{D58484CD-5BED-450C-A3F3-98B2F7129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985017"/>
              </p:ext>
            </p:extLst>
          </p:nvPr>
        </p:nvGraphicFramePr>
        <p:xfrm>
          <a:off x="598072" y="1550483"/>
          <a:ext cx="8682222" cy="4635528"/>
        </p:xfrm>
        <a:graphic>
          <a:graphicData uri="http://schemas.openxmlformats.org/drawingml/2006/table">
            <a:tbl>
              <a:tblPr/>
              <a:tblGrid>
                <a:gridCol w="1086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7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8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0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58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511">
                <a:tc>
                  <a:txBody>
                    <a:bodyPr/>
                    <a:lstStyle>
                      <a:lvl1pPr marL="0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415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831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12472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1662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2078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2494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29101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3325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solidFill>
                              <a:schemeClr val="tx2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Medium" panose="00000600000000000000" pitchFamily="2" charset="-127"/>
                        </a:rPr>
                        <a:t>구분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solidFill>
                            <a:schemeClr val="tx2">
                              <a:lumMod val="60000"/>
                              <a:lumOff val="4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KoPubWorld돋움체 Medium" panose="00000600000000000000" pitchFamily="2" charset="-127"/>
                      </a:endParaRPr>
                    </a:p>
                  </a:txBody>
                  <a:tcPr marL="83361" marR="83361" marT="42438" marB="4243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>
                      <a:lvl1pPr marL="0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415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831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12472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1662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2078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2494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29101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3325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solidFill>
                              <a:schemeClr val="tx2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Medium" panose="00000600000000000000" pitchFamily="2" charset="-127"/>
                        </a:rPr>
                        <a:t>제품 이미지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solidFill>
                            <a:schemeClr val="tx2">
                              <a:lumMod val="60000"/>
                              <a:lumOff val="4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KoPubWorld돋움체 Medium" panose="00000600000000000000" pitchFamily="2" charset="-127"/>
                      </a:endParaRPr>
                    </a:p>
                  </a:txBody>
                  <a:tcPr marL="83361" marR="83361" marT="42438" marB="4243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>
                      <a:lvl1pPr marL="0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415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831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12472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1662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2078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2494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29101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3325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solidFill>
                              <a:schemeClr val="tx2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Medium" panose="00000600000000000000" pitchFamily="2" charset="-127"/>
                        </a:rPr>
                        <a:t>제조사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solidFill>
                            <a:schemeClr val="tx2">
                              <a:lumMod val="60000"/>
                              <a:lumOff val="4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KoPubWorld돋움체 Medium" panose="00000600000000000000" pitchFamily="2" charset="-127"/>
                      </a:endParaRPr>
                    </a:p>
                  </a:txBody>
                  <a:tcPr marL="83361" marR="83361" marT="42438" marB="4243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>
                      <a:lvl1pPr marL="0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415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831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12472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1662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2078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2494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29101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3325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solidFill>
                              <a:schemeClr val="tx2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Medium" panose="00000600000000000000" pitchFamily="2" charset="-127"/>
                        </a:rPr>
                        <a:t>모델명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solidFill>
                            <a:schemeClr val="tx2">
                              <a:lumMod val="60000"/>
                              <a:lumOff val="4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KoPubWorld돋움체 Medium" panose="00000600000000000000" pitchFamily="2" charset="-127"/>
                      </a:endParaRPr>
                    </a:p>
                  </a:txBody>
                  <a:tcPr marL="83361" marR="83361" marT="42438" marB="4243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>
                      <a:lvl1pPr marL="0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415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831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12472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1662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2078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2494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29101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3325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solidFill>
                              <a:schemeClr val="tx2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Medium" panose="00000600000000000000" pitchFamily="2" charset="-127"/>
                        </a:rPr>
                        <a:t>수량</a:t>
                      </a:r>
                      <a:r>
                        <a:rPr kumimoji="1" lang="en-US" altLang="ko-KR" sz="1100" b="0" i="0" u="none" strike="noStrike" kern="1200" cap="none" normalizeH="0" baseline="0" dirty="0">
                          <a:ln>
                            <a:solidFill>
                              <a:schemeClr val="tx2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kumimoji="1" lang="ko-KR" altLang="en-US" sz="1100" b="0" i="0" u="none" strike="noStrike" kern="1200" cap="none" normalizeH="0" baseline="0" dirty="0">
                          <a:ln>
                            <a:solidFill>
                              <a:schemeClr val="tx2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Medium" panose="00000600000000000000" pitchFamily="2" charset="-127"/>
                        </a:rPr>
                        <a:t>대</a:t>
                      </a:r>
                      <a:r>
                        <a:rPr kumimoji="1" lang="en-US" altLang="ko-KR" sz="1100" b="0" i="0" u="none" strike="noStrike" kern="1200" cap="none" normalizeH="0" baseline="0" dirty="0">
                          <a:ln>
                            <a:solidFill>
                              <a:schemeClr val="tx2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83361" marR="83361" marT="42438" marB="4243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solidFill>
                              <a:schemeClr val="tx2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Medium" panose="00000600000000000000" pitchFamily="2" charset="-127"/>
                        </a:rPr>
                        <a:t>제품 규격 및 기능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solidFill>
                            <a:schemeClr val="tx2">
                              <a:lumMod val="60000"/>
                              <a:lumOff val="4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KoPubWorld돋움체 Medium" panose="00000600000000000000" pitchFamily="2" charset="-127"/>
                      </a:endParaRPr>
                    </a:p>
                  </a:txBody>
                  <a:tcPr marL="83361" marR="83361" marT="42438" marB="4243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>
                      <a:lvl1pPr marL="0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415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831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12472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1662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2078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2494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29101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3325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solidFill>
                              <a:schemeClr val="tx2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Medium" panose="00000600000000000000" pitchFamily="2" charset="-127"/>
                        </a:rPr>
                        <a:t>비고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solidFill>
                            <a:schemeClr val="tx2">
                              <a:lumMod val="60000"/>
                              <a:lumOff val="4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KoPubWorld돋움체 Medium" panose="00000600000000000000" pitchFamily="2" charset="-127"/>
                      </a:endParaRPr>
                    </a:p>
                  </a:txBody>
                  <a:tcPr marL="83361" marR="83361" marT="42438" marB="4243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830"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itchFamily="2" charset="-127"/>
                          <a:ea typeface="KoPubWorld돋움체 Medium" pitchFamily="2" charset="-127"/>
                          <a:cs typeface="KoPubWorld돋움체 Medium" pitchFamily="2" charset="-127"/>
                        </a:rPr>
                        <a:t>신규 업무 서버</a:t>
                      </a:r>
                    </a:p>
                  </a:txBody>
                  <a:tcPr marL="84694" marR="84694" marT="41459" marB="41459" anchor="ctr" horzOverflow="overflow">
                    <a:lnL>
                      <a:noFill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HP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DL360 Gen10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Silver 4208 1P 8Core, 256G mem, 300GB SAS x 4ea, 1G 4Port NIC x1ea, ODD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포함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Power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이중화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VMware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포함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Windows Server 2019 OS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포함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H/W</a:t>
                      </a:r>
                    </a:p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Rack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불포함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2294"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itchFamily="2" charset="-127"/>
                          <a:ea typeface="KoPubWorld돋움체 Medium" pitchFamily="2" charset="-127"/>
                          <a:cs typeface="KoPubWorld돋움체 Medium" pitchFamily="2" charset="-127"/>
                        </a:rPr>
                        <a:t>가상화 솔루션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itchFamily="2" charset="-127"/>
                        <a:ea typeface="KoPubWorld돋움체 Medium" pitchFamily="2" charset="-127"/>
                        <a:cs typeface="KoPubWorld돋움체 Medium" pitchFamily="2" charset="-127"/>
                      </a:endParaRPr>
                    </a:p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itchFamily="2" charset="-127"/>
                          <a:ea typeface="KoPubWorld돋움체 Medium" pitchFamily="2" charset="-127"/>
                          <a:cs typeface="KoPubWorld돋움체 Medium" pitchFamily="2" charset="-127"/>
                        </a:rPr>
                        <a:t>(VMware)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itchFamily="2" charset="-127"/>
                        <a:ea typeface="KoPubWorld돋움체 Medium" pitchFamily="2" charset="-127"/>
                        <a:cs typeface="KoPubWorld돋움체 Medium" pitchFamily="2" charset="-127"/>
                      </a:endParaRPr>
                    </a:p>
                  </a:txBody>
                  <a:tcPr marL="84694" marR="84694" marT="41459" marB="41459" anchor="ctr" horzOverflow="overflow">
                    <a:lnL>
                      <a:noFill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VMware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VMware vSphere 7 Essentials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VMware vSphere 7 Essentials Kit for 3 hosts (Max 2 processors per host)</a:t>
                      </a:r>
                    </a:p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Subscription only for VMware vSphere 7 Essentials Kit for 1 year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상용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S/W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233"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itchFamily="2" charset="-127"/>
                          <a:ea typeface="KoPubWorld돋움체 Medium" pitchFamily="2" charset="-127"/>
                          <a:cs typeface="KoPubWorld돋움체 Medium" pitchFamily="2" charset="-127"/>
                        </a:rPr>
                        <a:t>Web Application Server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itchFamily="2" charset="-127"/>
                        <a:ea typeface="KoPubWorld돋움체 Medium" pitchFamily="2" charset="-127"/>
                        <a:cs typeface="KoPubWorld돋움체 Medium" pitchFamily="2" charset="-127"/>
                      </a:endParaRPr>
                    </a:p>
                  </a:txBody>
                  <a:tcPr marL="84694" marR="84694" marT="41459" marB="41459" anchor="ctr" horzOverflow="overflow">
                    <a:lnL>
                      <a:noFill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IBM</a:t>
                      </a: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Websphere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base</a:t>
                      </a:r>
                    </a:p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(D55W8LL)</a:t>
                      </a: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IBM WebSphere Application Server Processor Value Unit (PVU) License + SW Subscription &amp; Support 12 Months</a:t>
                      </a:r>
                    </a:p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280PVU</a:t>
                      </a: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상용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S/W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830">
                <a:tc rowSpan="2"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itchFamily="2" charset="-127"/>
                          <a:ea typeface="KoPubWorld돋움체 Medium" pitchFamily="2" charset="-127"/>
                          <a:cs typeface="KoPubWorld돋움체 Medium" pitchFamily="2" charset="-127"/>
                        </a:rPr>
                        <a:t>개발툴</a:t>
                      </a:r>
                    </a:p>
                  </a:txBody>
                  <a:tcPr marL="84694" marR="84694" marT="41459" marB="41459" anchor="ctr" horzOverflow="overflow">
                    <a:lnL>
                      <a:noFill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MicroSoft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Visual Studio</a:t>
                      </a: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DevExpress WinForms v21, ESD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영구 라이선스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5830">
                <a:tc vMerge="1"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itchFamily="2" charset="-127"/>
                        <a:ea typeface="KoPubWorld돋움체 Medium" pitchFamily="2" charset="-127"/>
                        <a:cs typeface="KoPubWorld돋움체 Medium" pitchFamily="2" charset="-127"/>
                      </a:endParaRPr>
                    </a:p>
                  </a:txBody>
                  <a:tcPr marL="84694" marR="84694" marT="41459" marB="41459" anchor="ctr" horzOverflow="overflow">
                    <a:lnL>
                      <a:noFill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DevExpress</a:t>
                      </a: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DevExpress</a:t>
                      </a: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Visual Studio Professional 2022, CSP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영구 라이선스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8DD6E9D9-A2DD-4E10-8798-1D2CE5118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8911"/>
            <a:ext cx="974014" cy="1700054"/>
          </a:xfrm>
          <a:prstGeom prst="rect">
            <a:avLst/>
          </a:prstGeom>
        </p:spPr>
      </p:pic>
      <p:pic>
        <p:nvPicPr>
          <p:cNvPr id="46" name="Picture 3">
            <a:extLst>
              <a:ext uri="{FF2B5EF4-FFF2-40B4-BE49-F238E27FC236}">
                <a16:creationId xmlns:a16="http://schemas.microsoft.com/office/drawing/2014/main" id="{E2ED6BFF-CA20-4881-8559-0D69F5240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53" y="2800335"/>
            <a:ext cx="830753" cy="95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3">
            <a:extLst>
              <a:ext uri="{FF2B5EF4-FFF2-40B4-BE49-F238E27FC236}">
                <a16:creationId xmlns:a16="http://schemas.microsoft.com/office/drawing/2014/main" id="{8F1B4D45-5ED7-4379-8E61-6500E2F6E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918" y="3815403"/>
            <a:ext cx="820189" cy="760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5953EC0-E25F-499B-8F71-5E1A99A79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568" y="4670739"/>
            <a:ext cx="865463" cy="6823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C9ED8D-ACBD-4A94-B9AF-98F401C82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568" y="5486258"/>
            <a:ext cx="865463" cy="62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19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3701171B-7707-497C-9CCB-D1F606D8197C}"/>
              </a:ext>
            </a:extLst>
          </p:cNvPr>
          <p:cNvGrpSpPr/>
          <p:nvPr/>
        </p:nvGrpSpPr>
        <p:grpSpPr>
          <a:xfrm>
            <a:off x="474966" y="1070058"/>
            <a:ext cx="9059256" cy="5307406"/>
            <a:chOff x="561212" y="1652471"/>
            <a:chExt cx="8864000" cy="5307406"/>
          </a:xfrm>
        </p:grpSpPr>
        <p:sp>
          <p:nvSpPr>
            <p:cNvPr id="25" name="모서리가 둥근 직사각형 17">
              <a:extLst>
                <a:ext uri="{FF2B5EF4-FFF2-40B4-BE49-F238E27FC236}">
                  <a16:creationId xmlns:a16="http://schemas.microsoft.com/office/drawing/2014/main" id="{9833C3F6-B6AF-4C34-B297-013DBE9919BB}"/>
                </a:ext>
              </a:extLst>
            </p:cNvPr>
            <p:cNvSpPr/>
            <p:nvPr/>
          </p:nvSpPr>
          <p:spPr>
            <a:xfrm>
              <a:off x="561261" y="1733641"/>
              <a:ext cx="8863951" cy="5226236"/>
            </a:xfrm>
            <a:prstGeom prst="roundRect">
              <a:avLst>
                <a:gd name="adj" fmla="val 2889"/>
              </a:avLst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D62B215-01D8-4E52-8566-AB937912E2C6}"/>
                </a:ext>
              </a:extLst>
            </p:cNvPr>
            <p:cNvGrpSpPr/>
            <p:nvPr/>
          </p:nvGrpSpPr>
          <p:grpSpPr>
            <a:xfrm>
              <a:off x="561212" y="1652471"/>
              <a:ext cx="2776057" cy="373708"/>
              <a:chOff x="682810" y="1670755"/>
              <a:chExt cx="3731465" cy="373708"/>
            </a:xfrm>
          </p:grpSpPr>
          <p:sp>
            <p:nvSpPr>
              <p:cNvPr id="27" name="한쪽 모서리가 둥근 사각형 232">
                <a:extLst>
                  <a:ext uri="{FF2B5EF4-FFF2-40B4-BE49-F238E27FC236}">
                    <a16:creationId xmlns:a16="http://schemas.microsoft.com/office/drawing/2014/main" id="{F98485D9-E1E1-496F-8CB0-685384963AE1}"/>
                  </a:ext>
                </a:extLst>
              </p:cNvPr>
              <p:cNvSpPr/>
              <p:nvPr/>
            </p:nvSpPr>
            <p:spPr>
              <a:xfrm flipH="1">
                <a:off x="682810" y="1670756"/>
                <a:ext cx="1686144" cy="373707"/>
              </a:xfrm>
              <a:prstGeom prst="round1Rect">
                <a:avLst>
                  <a:gd name="adj" fmla="val 50000"/>
                </a:avLst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8A21BB22-0C60-475E-A46A-4CFB423D73B0}"/>
                  </a:ext>
                </a:extLst>
              </p:cNvPr>
              <p:cNvGrpSpPr/>
              <p:nvPr/>
            </p:nvGrpSpPr>
            <p:grpSpPr>
              <a:xfrm>
                <a:off x="2342234" y="1670755"/>
                <a:ext cx="2072041" cy="373708"/>
                <a:chOff x="3397999" y="3239198"/>
                <a:chExt cx="2786642" cy="507602"/>
              </a:xfrm>
            </p:grpSpPr>
            <p:sp>
              <p:nvSpPr>
                <p:cNvPr id="30" name="직각 삼각형 11">
                  <a:extLst>
                    <a:ext uri="{FF2B5EF4-FFF2-40B4-BE49-F238E27FC236}">
                      <a16:creationId xmlns:a16="http://schemas.microsoft.com/office/drawing/2014/main" id="{5B921915-F63B-4084-8834-8A0FB5FAABF9}"/>
                    </a:ext>
                  </a:extLst>
                </p:cNvPr>
                <p:cNvSpPr/>
                <p:nvPr/>
              </p:nvSpPr>
              <p:spPr>
                <a:xfrm rot="16200000">
                  <a:off x="6074454" y="3247178"/>
                  <a:ext cx="118167" cy="102207"/>
                </a:xfrm>
                <a:custGeom>
                  <a:avLst/>
                  <a:gdLst>
                    <a:gd name="connsiteX0" fmla="*/ 0 w 89837"/>
                    <a:gd name="connsiteY0" fmla="*/ 45719 h 45719"/>
                    <a:gd name="connsiteX1" fmla="*/ 0 w 89837"/>
                    <a:gd name="connsiteY1" fmla="*/ 0 h 45719"/>
                    <a:gd name="connsiteX2" fmla="*/ 89837 w 89837"/>
                    <a:gd name="connsiteY2" fmla="*/ 45719 h 45719"/>
                    <a:gd name="connsiteX3" fmla="*/ 0 w 89837"/>
                    <a:gd name="connsiteY3" fmla="*/ 45719 h 45719"/>
                    <a:gd name="connsiteX0" fmla="*/ 0 w 89837"/>
                    <a:gd name="connsiteY0" fmla="*/ 74294 h 74294"/>
                    <a:gd name="connsiteX1" fmla="*/ 0 w 89837"/>
                    <a:gd name="connsiteY1" fmla="*/ 0 h 74294"/>
                    <a:gd name="connsiteX2" fmla="*/ 89837 w 89837"/>
                    <a:gd name="connsiteY2" fmla="*/ 45719 h 74294"/>
                    <a:gd name="connsiteX3" fmla="*/ 0 w 89837"/>
                    <a:gd name="connsiteY3" fmla="*/ 74294 h 74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837" h="74294">
                      <a:moveTo>
                        <a:pt x="0" y="74294"/>
                      </a:moveTo>
                      <a:lnTo>
                        <a:pt x="0" y="0"/>
                      </a:lnTo>
                      <a:lnTo>
                        <a:pt x="89837" y="45719"/>
                      </a:lnTo>
                      <a:lnTo>
                        <a:pt x="0" y="74294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54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31" name="자유형 236">
                  <a:extLst>
                    <a:ext uri="{FF2B5EF4-FFF2-40B4-BE49-F238E27FC236}">
                      <a16:creationId xmlns:a16="http://schemas.microsoft.com/office/drawing/2014/main" id="{D621C450-3601-4370-A4F2-5BDC3FA674B0}"/>
                    </a:ext>
                  </a:extLst>
                </p:cNvPr>
                <p:cNvSpPr/>
                <p:nvPr/>
              </p:nvSpPr>
              <p:spPr>
                <a:xfrm>
                  <a:off x="3397999" y="3239199"/>
                  <a:ext cx="2745509" cy="507601"/>
                </a:xfrm>
                <a:custGeom>
                  <a:avLst/>
                  <a:gdLst>
                    <a:gd name="connsiteX0" fmla="*/ 0 w 2016052"/>
                    <a:gd name="connsiteY0" fmla="*/ 0 h 368979"/>
                    <a:gd name="connsiteX1" fmla="*/ 2016052 w 2016052"/>
                    <a:gd name="connsiteY1" fmla="*/ 0 h 368979"/>
                    <a:gd name="connsiteX2" fmla="*/ 1849384 w 2016052"/>
                    <a:gd name="connsiteY2" fmla="*/ 368979 h 368979"/>
                    <a:gd name="connsiteX3" fmla="*/ 0 w 2016052"/>
                    <a:gd name="connsiteY3" fmla="*/ 368979 h 368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6052" h="368979">
                      <a:moveTo>
                        <a:pt x="0" y="0"/>
                      </a:moveTo>
                      <a:lnTo>
                        <a:pt x="2016052" y="0"/>
                      </a:lnTo>
                      <a:lnTo>
                        <a:pt x="1849384" y="368979"/>
                      </a:lnTo>
                      <a:lnTo>
                        <a:pt x="0" y="368979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2E3192"/>
                    </a:gs>
                    <a:gs pos="100000">
                      <a:srgbClr val="622D91"/>
                    </a:gs>
                  </a:gsLst>
                  <a:lin ang="2700000" scaled="1"/>
                  <a:tileRect/>
                </a:gra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032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29" name="Rectangle 246">
                <a:extLst>
                  <a:ext uri="{FF2B5EF4-FFF2-40B4-BE49-F238E27FC236}">
                    <a16:creationId xmlns:a16="http://schemas.microsoft.com/office/drawing/2014/main" id="{FC53BC03-8ACC-4246-A314-CA3F20975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853" y="1727121"/>
                <a:ext cx="3415992" cy="26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EAEAE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3822" tIns="26912" rIns="53822" bIns="26912" anchor="ctr" anchorCtr="0"/>
              <a:lstStyle/>
              <a:p>
                <a:pPr lvl="0" algn="ctr" defTabSz="86988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600" spc="-72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gradFill>
                      <a:gsLst>
                        <a:gs pos="43000">
                          <a:prstClr val="white"/>
                        </a:gs>
                        <a:gs pos="44000">
                          <a:prstClr val="white">
                            <a:lumMod val="85000"/>
                          </a:prstClr>
                        </a:gs>
                      </a:gsLst>
                      <a:lin ang="5400000" scaled="0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게이트 장비</a:t>
                </a:r>
              </a:p>
            </p:txBody>
          </p:sp>
        </p:grpSp>
      </p:grpSp>
      <p:sp>
        <p:nvSpPr>
          <p:cNvPr id="312" name="텍스트 개체 틀 4">
            <a:extLst>
              <a:ext uri="{FF2B5EF4-FFF2-40B4-BE49-F238E27FC236}">
                <a16:creationId xmlns:a16="http://schemas.microsoft.com/office/drawing/2014/main" id="{D05E1A9A-0F6F-47FE-A786-96D22120B4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277" y="128592"/>
            <a:ext cx="428707" cy="507831"/>
          </a:xfrm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197" name="텍스트 개체 틀 1">
            <a:extLst>
              <a:ext uri="{FF2B5EF4-FFF2-40B4-BE49-F238E27FC236}">
                <a16:creationId xmlns:a16="http://schemas.microsoft.com/office/drawing/2014/main" id="{50BD75E6-434D-4D39-BF3C-04FFB9CB0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98" y="215532"/>
            <a:ext cx="1687257" cy="369332"/>
          </a:xfrm>
        </p:spPr>
        <p:txBody>
          <a:bodyPr/>
          <a:lstStyle/>
          <a:p>
            <a:r>
              <a:rPr lang="ko-KR" altLang="en-US" dirty="0"/>
              <a:t>납품 장비 내역</a:t>
            </a:r>
          </a:p>
        </p:txBody>
      </p:sp>
      <p:graphicFrame>
        <p:nvGraphicFramePr>
          <p:cNvPr id="44" name="Group 462">
            <a:extLst>
              <a:ext uri="{FF2B5EF4-FFF2-40B4-BE49-F238E27FC236}">
                <a16:creationId xmlns:a16="http://schemas.microsoft.com/office/drawing/2014/main" id="{D58484CD-5BED-450C-A3F3-98B2F7129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043989"/>
              </p:ext>
            </p:extLst>
          </p:nvPr>
        </p:nvGraphicFramePr>
        <p:xfrm>
          <a:off x="598072" y="1556308"/>
          <a:ext cx="8682222" cy="4648259"/>
        </p:xfrm>
        <a:graphic>
          <a:graphicData uri="http://schemas.openxmlformats.org/drawingml/2006/table">
            <a:tbl>
              <a:tblPr/>
              <a:tblGrid>
                <a:gridCol w="1086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7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0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680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58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3093">
                <a:tc>
                  <a:txBody>
                    <a:bodyPr/>
                    <a:lstStyle>
                      <a:lvl1pPr marL="0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415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831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12472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1662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2078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2494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29101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3325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solidFill>
                              <a:schemeClr val="tx2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World돋움체 Bold" pitchFamily="2" charset="-127"/>
                          <a:ea typeface="KoPubWorld돋움체 Bold" pitchFamily="2" charset="-127"/>
                          <a:cs typeface="KoPubWorld돋움체 Bold" pitchFamily="2" charset="-127"/>
                        </a:rPr>
                        <a:t>구분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solidFill>
                            <a:schemeClr val="tx2">
                              <a:lumMod val="60000"/>
                              <a:lumOff val="4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  <a:cs typeface="KoPubWorld돋움체 Bold" pitchFamily="2" charset="-127"/>
                      </a:endParaRPr>
                    </a:p>
                  </a:txBody>
                  <a:tcPr marL="83361" marR="83361" marT="42438" marB="4243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>
                      <a:lvl1pPr marL="0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415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831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12472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1662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2078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2494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29101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3325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solidFill>
                              <a:schemeClr val="tx2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World돋움체 Bold" pitchFamily="2" charset="-127"/>
                          <a:ea typeface="KoPubWorld돋움체 Bold" pitchFamily="2" charset="-127"/>
                          <a:cs typeface="KoPubWorld돋움체 Bold" pitchFamily="2" charset="-127"/>
                        </a:rPr>
                        <a:t>제품 이미지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solidFill>
                            <a:schemeClr val="tx2">
                              <a:lumMod val="60000"/>
                              <a:lumOff val="4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  <a:cs typeface="KoPubWorld돋움체 Bold" pitchFamily="2" charset="-127"/>
                      </a:endParaRPr>
                    </a:p>
                  </a:txBody>
                  <a:tcPr marL="83361" marR="83361" marT="42438" marB="4243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>
                      <a:lvl1pPr marL="0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415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831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12472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1662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2078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2494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29101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3325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solidFill>
                              <a:schemeClr val="tx2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World돋움체 Bold" pitchFamily="2" charset="-127"/>
                          <a:ea typeface="KoPubWorld돋움체 Bold" pitchFamily="2" charset="-127"/>
                          <a:cs typeface="KoPubWorld돋움체 Bold" pitchFamily="2" charset="-127"/>
                        </a:rPr>
                        <a:t>제조사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solidFill>
                            <a:schemeClr val="tx2">
                              <a:lumMod val="60000"/>
                              <a:lumOff val="4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  <a:cs typeface="KoPubWorld돋움체 Bold" pitchFamily="2" charset="-127"/>
                      </a:endParaRPr>
                    </a:p>
                  </a:txBody>
                  <a:tcPr marL="83361" marR="83361" marT="42438" marB="4243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>
                      <a:lvl1pPr marL="0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415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831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12472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1662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2078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2494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29101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3325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solidFill>
                              <a:schemeClr val="tx2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World돋움체 Bold" pitchFamily="2" charset="-127"/>
                          <a:ea typeface="KoPubWorld돋움체 Bold" pitchFamily="2" charset="-127"/>
                          <a:cs typeface="KoPubWorld돋움체 Bold" pitchFamily="2" charset="-127"/>
                        </a:rPr>
                        <a:t>모델명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solidFill>
                            <a:schemeClr val="tx2">
                              <a:lumMod val="60000"/>
                              <a:lumOff val="4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  <a:cs typeface="KoPubWorld돋움체 Bold" pitchFamily="2" charset="-127"/>
                      </a:endParaRPr>
                    </a:p>
                  </a:txBody>
                  <a:tcPr marL="83361" marR="83361" marT="42438" marB="4243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>
                      <a:lvl1pPr marL="0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415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831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12472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1662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2078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2494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29101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3325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solidFill>
                              <a:schemeClr val="tx2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World돋움체 Bold" pitchFamily="2" charset="-127"/>
                          <a:ea typeface="KoPubWorld돋움체 Bold" pitchFamily="2" charset="-127"/>
                          <a:cs typeface="KoPubWorld돋움체 Bold" pitchFamily="2" charset="-127"/>
                        </a:rPr>
                        <a:t>수량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solidFill>
                              <a:schemeClr val="tx2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World돋움체 Bold" pitchFamily="2" charset="-127"/>
                          <a:ea typeface="KoPubWorld돋움체 Bold" pitchFamily="2" charset="-127"/>
                          <a:cs typeface="KoPubWorld돋움체 Bold" pitchFamily="2" charset="-127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solidFill>
                              <a:schemeClr val="tx2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World돋움체 Bold" pitchFamily="2" charset="-127"/>
                          <a:ea typeface="KoPubWorld돋움체 Bold" pitchFamily="2" charset="-127"/>
                          <a:cs typeface="KoPubWorld돋움체 Bold" pitchFamily="2" charset="-127"/>
                        </a:rPr>
                        <a:t>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solidFill>
                              <a:schemeClr val="tx2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World돋움체 Bold" pitchFamily="2" charset="-127"/>
                          <a:ea typeface="KoPubWorld돋움체 Bold" pitchFamily="2" charset="-127"/>
                          <a:cs typeface="KoPubWorld돋움체 Bold" pitchFamily="2" charset="-127"/>
                        </a:rPr>
                        <a:t>)</a:t>
                      </a:r>
                    </a:p>
                  </a:txBody>
                  <a:tcPr marL="83361" marR="83361" marT="42438" marB="4243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solidFill>
                              <a:schemeClr val="tx2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World돋움체 Bold" pitchFamily="2" charset="-127"/>
                          <a:ea typeface="KoPubWorld돋움체 Bold" pitchFamily="2" charset="-127"/>
                          <a:cs typeface="KoPubWorld돋움체 Bold" pitchFamily="2" charset="-127"/>
                        </a:rPr>
                        <a:t>제품 규격 및 기능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solidFill>
                            <a:schemeClr val="tx2">
                              <a:lumMod val="60000"/>
                              <a:lumOff val="4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  <a:cs typeface="KoPubWorld돋움체 Bold" pitchFamily="2" charset="-127"/>
                      </a:endParaRPr>
                    </a:p>
                  </a:txBody>
                  <a:tcPr marL="83361" marR="83361" marT="42438" marB="4243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>
                      <a:lvl1pPr marL="0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415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831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12472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1662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20787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24944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29101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33259" algn="l" defTabSz="1008314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solidFill>
                              <a:schemeClr val="tx2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World돋움체 Bold" pitchFamily="2" charset="-127"/>
                          <a:ea typeface="KoPubWorld돋움체 Bold" pitchFamily="2" charset="-127"/>
                          <a:cs typeface="KoPubWorld돋움체 Bold" pitchFamily="2" charset="-127"/>
                        </a:rPr>
                        <a:t>비고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solidFill>
                            <a:schemeClr val="tx2">
                              <a:lumMod val="60000"/>
                              <a:lumOff val="4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  <a:cs typeface="KoPubWorld돋움체 Bold" pitchFamily="2" charset="-127"/>
                      </a:endParaRPr>
                    </a:p>
                  </a:txBody>
                  <a:tcPr marL="83361" marR="83361" marT="42438" marB="4243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574"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itchFamily="2" charset="-127"/>
                          <a:ea typeface="KoPubWorld돋움체 Medium" pitchFamily="2" charset="-127"/>
                          <a:cs typeface="KoPubWorld돋움체 Medium" pitchFamily="2" charset="-127"/>
                        </a:rPr>
                        <a:t>EIR Printer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itchFamily="2" charset="-127"/>
                        <a:ea typeface="KoPubWorld돋움체 Medium" pitchFamily="2" charset="-127"/>
                        <a:cs typeface="KoPubWorld돋움체 Medium" pitchFamily="2" charset="-127"/>
                      </a:endParaRPr>
                    </a:p>
                  </a:txBody>
                  <a:tcPr marL="84694" marR="84694" marT="41459" marB="41459" anchor="ctr" horzOverflow="overflow">
                    <a:lnL>
                      <a:noFill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Zebra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ZT411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3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Light" pitchFamily="18" charset="-127"/>
                          <a:ea typeface="KoPub돋움체 Light" pitchFamily="18" charset="-127"/>
                        </a:rPr>
                        <a:t>인수도증 발행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Light" pitchFamily="18" charset="-127"/>
                          <a:ea typeface="KoPub돋움체 Light" pitchFamily="18" charset="-127"/>
                        </a:rPr>
                        <a:t>(In Gate 2ea, Trouble Booth 1ea)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74"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itchFamily="2" charset="-127"/>
                          <a:ea typeface="KoPubWorld돋움체 Medium" pitchFamily="2" charset="-127"/>
                          <a:cs typeface="KoPubWorld돋움체 Medium" pitchFamily="2" charset="-127"/>
                        </a:rPr>
                        <a:t>Lane PC /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itchFamily="2" charset="-127"/>
                          <a:ea typeface="KoPubWorld돋움체 Medium" pitchFamily="2" charset="-127"/>
                          <a:cs typeface="KoPubWorld돋움체 Medium" pitchFamily="2" charset="-127"/>
                        </a:rPr>
                        <a:t>운영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itchFamily="2" charset="-127"/>
                          <a:ea typeface="KoPubWorld돋움체 Medium" pitchFamily="2" charset="-127"/>
                          <a:cs typeface="KoPubWorld돋움체 Medium" pitchFamily="2" charset="-127"/>
                        </a:rPr>
                        <a:t>PC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itchFamily="2" charset="-127"/>
                        <a:ea typeface="KoPubWorld돋움체 Medium" pitchFamily="2" charset="-127"/>
                        <a:cs typeface="KoPubWorld돋움체 Medium" pitchFamily="2" charset="-127"/>
                      </a:endParaRPr>
                    </a:p>
                  </a:txBody>
                  <a:tcPr marL="84694" marR="84694" marT="41459" marB="41459" anchor="ctr" horzOverflow="overflow">
                    <a:lnL>
                      <a:noFill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HP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Prodesk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 600 G5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7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EIR Printer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제어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안내방송</a:t>
                      </a: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통제실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4, TB 1</a:t>
                      </a:r>
                    </a:p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,In Gate 2</a:t>
                      </a: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574"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itchFamily="2" charset="-127"/>
                          <a:ea typeface="KoPubWorld돋움체 Medium" pitchFamily="2" charset="-127"/>
                          <a:cs typeface="KoPubWorld돋움체 Medium" pitchFamily="2" charset="-127"/>
                        </a:rPr>
                        <a:t>Gate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itchFamily="2" charset="-127"/>
                          <a:ea typeface="KoPubWorld돋움체 Medium" pitchFamily="2" charset="-127"/>
                          <a:cs typeface="KoPubWorld돋움체 Medium" pitchFamily="2" charset="-127"/>
                        </a:rPr>
                        <a:t>용 모니터</a:t>
                      </a:r>
                    </a:p>
                  </a:txBody>
                  <a:tcPr marL="84694" marR="84694" marT="41459" marB="41459" anchor="ctr" horzOverflow="overflow">
                    <a:lnL>
                      <a:noFill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Light" pitchFamily="18" charset="-127"/>
                          <a:ea typeface="KoPub돋움체 Light" pitchFamily="18" charset="-127"/>
                        </a:rPr>
                        <a:t>N/A</a:t>
                      </a: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제작사양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프레임 타입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3</a:t>
                      </a: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차량기사에게 처리 내용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Display</a:t>
                      </a: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 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574"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itchFamily="2" charset="-127"/>
                          <a:ea typeface="KoPubWorld돋움체 Medium" pitchFamily="2" charset="-127"/>
                          <a:cs typeface="KoPubWorld돋움체 Medium" pitchFamily="2" charset="-127"/>
                        </a:rPr>
                        <a:t>앰프</a:t>
                      </a:r>
                    </a:p>
                  </a:txBody>
                  <a:tcPr marL="84694" marR="84694" marT="41459" marB="41459" anchor="ctr" horzOverflow="overflow">
                    <a:lnL>
                      <a:noFill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인터엠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MA-103</a:t>
                      </a: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3</a:t>
                      </a: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안내 방송용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PC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연결 앰프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574"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itchFamily="2" charset="-127"/>
                          <a:ea typeface="KoPubWorld돋움체 Medium" pitchFamily="2" charset="-127"/>
                          <a:cs typeface="KoPubWorld돋움체 Medium" pitchFamily="2" charset="-127"/>
                        </a:rPr>
                        <a:t>스피커</a:t>
                      </a:r>
                    </a:p>
                  </a:txBody>
                  <a:tcPr marL="84694" marR="84694" marT="41459" marB="41459" anchor="ctr" horzOverflow="overflow">
                    <a:lnL>
                      <a:noFill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Light" pitchFamily="18" charset="-127"/>
                          <a:ea typeface="KoPub돋움체 Light" pitchFamily="18" charset="-127"/>
                        </a:rPr>
                        <a:t>N/A</a:t>
                      </a: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제작사양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장비 장착형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3</a:t>
                      </a: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안내 방송용 스피커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574"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itchFamily="2" charset="-127"/>
                          <a:ea typeface="KoPubWorld돋움체 Medium" pitchFamily="2" charset="-127"/>
                          <a:cs typeface="KoPubWorld돋움체 Medium" pitchFamily="2" charset="-127"/>
                        </a:rPr>
                        <a:t>바코드 스캐너</a:t>
                      </a:r>
                    </a:p>
                  </a:txBody>
                  <a:tcPr marL="84694" marR="84694" marT="41459" marB="41459" anchor="ctr" horzOverflow="overflow">
                    <a:lnL>
                      <a:noFill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하니웰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MS-7580g</a:t>
                      </a: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3</a:t>
                      </a: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차량기사 출입증 인식용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428291"/>
                  </a:ext>
                </a:extLst>
              </a:tr>
              <a:tr h="470574"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itchFamily="2" charset="-127"/>
                          <a:ea typeface="KoPubWorld돋움체 Medium" pitchFamily="2" charset="-127"/>
                          <a:cs typeface="KoPubWorld돋움체 Medium" pitchFamily="2" charset="-127"/>
                        </a:rPr>
                        <a:t>인터폰</a:t>
                      </a:r>
                    </a:p>
                  </a:txBody>
                  <a:tcPr marL="84694" marR="84694" marT="41459" marB="41459" anchor="ctr" horzOverflow="overflow">
                    <a:lnL>
                      <a:noFill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코콤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벽부형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 자기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전화형 모기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4</a:t>
                      </a: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차량 기사와 통제실 연결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자기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3,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모기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1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746773"/>
                  </a:ext>
                </a:extLst>
              </a:tr>
              <a:tr h="470574"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itchFamily="2" charset="-127"/>
                          <a:ea typeface="KoPubWorld돋움체 Medium" pitchFamily="2" charset="-127"/>
                          <a:cs typeface="KoPubWorld돋움체 Medium" pitchFamily="2" charset="-127"/>
                        </a:rPr>
                        <a:t>스위칭 허브</a:t>
                      </a:r>
                    </a:p>
                  </a:txBody>
                  <a:tcPr marL="84694" marR="84694" marT="41459" marB="41459" anchor="ctr" horzOverflow="overflow">
                    <a:lnL>
                      <a:noFill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Cisco</a:t>
                      </a: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WS-C9200L-24P</a:t>
                      </a: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1</a:t>
                      </a: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게이트 장비 및 통제실 장비 네트워크 연결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088650"/>
                  </a:ext>
                </a:extLst>
              </a:tr>
              <a:tr h="470574"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itchFamily="2" charset="-127"/>
                          <a:ea typeface="KoPubWorld돋움체 Medium" pitchFamily="2" charset="-127"/>
                          <a:cs typeface="KoPubWorld돋움체 Medium" pitchFamily="2" charset="-127"/>
                        </a:rPr>
                        <a:t>무선단말기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Medium" pitchFamily="2" charset="-127"/>
                          <a:ea typeface="KoPubWorld돋움체 Medium" pitchFamily="2" charset="-127"/>
                          <a:cs typeface="KoPubWorld돋움체 Medium" pitchFamily="2" charset="-127"/>
                        </a:rPr>
                        <a:t>(VMT)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Medium" pitchFamily="2" charset="-127"/>
                        <a:ea typeface="KoPubWorld돋움체 Medium" pitchFamily="2" charset="-127"/>
                        <a:cs typeface="KoPubWorld돋움체 Medium" pitchFamily="2" charset="-127"/>
                      </a:endParaRPr>
                    </a:p>
                  </a:txBody>
                  <a:tcPr marL="84694" marR="84694" marT="41459" marB="41459" anchor="ctr" horzOverflow="overflow">
                    <a:lnL>
                      <a:noFill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이트론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LT100K</a:t>
                      </a: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2</a:t>
                      </a: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Reach Stacker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및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Top Handler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World돋움체 Light" pitchFamily="2" charset="-127"/>
                          <a:ea typeface="KoPubWorld돋움체 Light" pitchFamily="2" charset="-127"/>
                          <a:cs typeface="KoPubWorld돋움체 Light" pitchFamily="2" charset="-127"/>
                        </a:rPr>
                        <a:t>부착용 무선 단말기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0" fontAlgn="ctr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World돋움체 Light" pitchFamily="2" charset="-127"/>
                        <a:ea typeface="KoPubWorld돋움체 Light" pitchFamily="2" charset="-127"/>
                        <a:cs typeface="KoPubWorld돋움체 Light" pitchFamily="2" charset="-127"/>
                      </a:endParaRPr>
                    </a:p>
                  </a:txBody>
                  <a:tcPr marL="84694" marR="84694" marT="41459" marB="4145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508391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D496286F-34B0-436B-8DFC-1CB6EDC2C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339" y="2538139"/>
            <a:ext cx="840539" cy="2980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AB21BE4-2A95-44D7-8DA5-3E491DCA0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338" y="3454983"/>
            <a:ext cx="840539" cy="29806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DB23D55-7E9E-4389-ACC6-8125DCC53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301" y="4329882"/>
            <a:ext cx="559728" cy="45331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33B3DB6-B4BA-4AAA-82AD-FC427F82C2F8}"/>
              </a:ext>
            </a:extLst>
          </p:cNvPr>
          <p:cNvGrpSpPr/>
          <p:nvPr/>
        </p:nvGrpSpPr>
        <p:grpSpPr>
          <a:xfrm>
            <a:off x="1701586" y="4829935"/>
            <a:ext cx="864499" cy="412910"/>
            <a:chOff x="-1924849" y="4481925"/>
            <a:chExt cx="872907" cy="40452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322FD05-D03F-4E34-8F9C-92722E654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474372" y="4481925"/>
              <a:ext cx="422430" cy="40452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8BBC052-B7BF-405D-B8EE-A15D9CBC8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924849" y="4481925"/>
              <a:ext cx="422430" cy="378073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93B0412-468E-410F-953F-086C90F6CB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1586" y="5435817"/>
            <a:ext cx="872888" cy="1412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2823FA-17D9-4EDB-855B-EF28BABBB6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7812" y="2003107"/>
            <a:ext cx="435591" cy="4174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9DF339-2F44-438C-B353-AC9DDDB0B9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7157" y="5729148"/>
            <a:ext cx="840539" cy="44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91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C7EC1610-B338-4BE2-8CBF-F8DC31C95B7E}"/>
              </a:ext>
            </a:extLst>
          </p:cNvPr>
          <p:cNvGrpSpPr/>
          <p:nvPr/>
        </p:nvGrpSpPr>
        <p:grpSpPr>
          <a:xfrm>
            <a:off x="474966" y="1070058"/>
            <a:ext cx="9059256" cy="5307406"/>
            <a:chOff x="561212" y="1652471"/>
            <a:chExt cx="8864000" cy="5307406"/>
          </a:xfrm>
        </p:grpSpPr>
        <p:sp>
          <p:nvSpPr>
            <p:cNvPr id="52" name="모서리가 둥근 직사각형 17">
              <a:extLst>
                <a:ext uri="{FF2B5EF4-FFF2-40B4-BE49-F238E27FC236}">
                  <a16:creationId xmlns:a16="http://schemas.microsoft.com/office/drawing/2014/main" id="{C1CDEB45-33B4-43E5-948D-02CB03675E0D}"/>
                </a:ext>
              </a:extLst>
            </p:cNvPr>
            <p:cNvSpPr/>
            <p:nvPr/>
          </p:nvSpPr>
          <p:spPr>
            <a:xfrm>
              <a:off x="561261" y="1733641"/>
              <a:ext cx="8863951" cy="5226236"/>
            </a:xfrm>
            <a:prstGeom prst="roundRect">
              <a:avLst>
                <a:gd name="adj" fmla="val 2889"/>
              </a:avLst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36590EA-91B8-46D0-BEA4-444C466A5691}"/>
                </a:ext>
              </a:extLst>
            </p:cNvPr>
            <p:cNvGrpSpPr/>
            <p:nvPr/>
          </p:nvGrpSpPr>
          <p:grpSpPr>
            <a:xfrm>
              <a:off x="561212" y="1652471"/>
              <a:ext cx="2776057" cy="373708"/>
              <a:chOff x="682810" y="1670755"/>
              <a:chExt cx="3731465" cy="373708"/>
            </a:xfrm>
          </p:grpSpPr>
          <p:sp>
            <p:nvSpPr>
              <p:cNvPr id="54" name="한쪽 모서리가 둥근 사각형 232">
                <a:extLst>
                  <a:ext uri="{FF2B5EF4-FFF2-40B4-BE49-F238E27FC236}">
                    <a16:creationId xmlns:a16="http://schemas.microsoft.com/office/drawing/2014/main" id="{93EC5661-5AA2-4309-BC37-176A5BACB158}"/>
                  </a:ext>
                </a:extLst>
              </p:cNvPr>
              <p:cNvSpPr/>
              <p:nvPr/>
            </p:nvSpPr>
            <p:spPr>
              <a:xfrm flipH="1">
                <a:off x="682810" y="1670756"/>
                <a:ext cx="1686144" cy="373707"/>
              </a:xfrm>
              <a:prstGeom prst="round1Rect">
                <a:avLst>
                  <a:gd name="adj" fmla="val 50000"/>
                </a:avLst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B04346E2-E9E6-4688-BB8A-12D9150887D3}"/>
                  </a:ext>
                </a:extLst>
              </p:cNvPr>
              <p:cNvGrpSpPr/>
              <p:nvPr/>
            </p:nvGrpSpPr>
            <p:grpSpPr>
              <a:xfrm>
                <a:off x="2342234" y="1670755"/>
                <a:ext cx="2072041" cy="373708"/>
                <a:chOff x="3397999" y="3239198"/>
                <a:chExt cx="2786642" cy="507602"/>
              </a:xfrm>
            </p:grpSpPr>
            <p:sp>
              <p:nvSpPr>
                <p:cNvPr id="57" name="직각 삼각형 11">
                  <a:extLst>
                    <a:ext uri="{FF2B5EF4-FFF2-40B4-BE49-F238E27FC236}">
                      <a16:creationId xmlns:a16="http://schemas.microsoft.com/office/drawing/2014/main" id="{74184311-472A-4B51-A1C4-3140A179C073}"/>
                    </a:ext>
                  </a:extLst>
                </p:cNvPr>
                <p:cNvSpPr/>
                <p:nvPr/>
              </p:nvSpPr>
              <p:spPr>
                <a:xfrm rot="16200000">
                  <a:off x="6074454" y="3247178"/>
                  <a:ext cx="118167" cy="102207"/>
                </a:xfrm>
                <a:custGeom>
                  <a:avLst/>
                  <a:gdLst>
                    <a:gd name="connsiteX0" fmla="*/ 0 w 89837"/>
                    <a:gd name="connsiteY0" fmla="*/ 45719 h 45719"/>
                    <a:gd name="connsiteX1" fmla="*/ 0 w 89837"/>
                    <a:gd name="connsiteY1" fmla="*/ 0 h 45719"/>
                    <a:gd name="connsiteX2" fmla="*/ 89837 w 89837"/>
                    <a:gd name="connsiteY2" fmla="*/ 45719 h 45719"/>
                    <a:gd name="connsiteX3" fmla="*/ 0 w 89837"/>
                    <a:gd name="connsiteY3" fmla="*/ 45719 h 45719"/>
                    <a:gd name="connsiteX0" fmla="*/ 0 w 89837"/>
                    <a:gd name="connsiteY0" fmla="*/ 74294 h 74294"/>
                    <a:gd name="connsiteX1" fmla="*/ 0 w 89837"/>
                    <a:gd name="connsiteY1" fmla="*/ 0 h 74294"/>
                    <a:gd name="connsiteX2" fmla="*/ 89837 w 89837"/>
                    <a:gd name="connsiteY2" fmla="*/ 45719 h 74294"/>
                    <a:gd name="connsiteX3" fmla="*/ 0 w 89837"/>
                    <a:gd name="connsiteY3" fmla="*/ 74294 h 74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837" h="74294">
                      <a:moveTo>
                        <a:pt x="0" y="74294"/>
                      </a:moveTo>
                      <a:lnTo>
                        <a:pt x="0" y="0"/>
                      </a:lnTo>
                      <a:lnTo>
                        <a:pt x="89837" y="45719"/>
                      </a:lnTo>
                      <a:lnTo>
                        <a:pt x="0" y="74294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54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58" name="자유형 236">
                  <a:extLst>
                    <a:ext uri="{FF2B5EF4-FFF2-40B4-BE49-F238E27FC236}">
                      <a16:creationId xmlns:a16="http://schemas.microsoft.com/office/drawing/2014/main" id="{21E6A31E-FD15-4627-985C-2396E00170D5}"/>
                    </a:ext>
                  </a:extLst>
                </p:cNvPr>
                <p:cNvSpPr/>
                <p:nvPr/>
              </p:nvSpPr>
              <p:spPr>
                <a:xfrm>
                  <a:off x="3397999" y="3239199"/>
                  <a:ext cx="2745509" cy="507601"/>
                </a:xfrm>
                <a:custGeom>
                  <a:avLst/>
                  <a:gdLst>
                    <a:gd name="connsiteX0" fmla="*/ 0 w 2016052"/>
                    <a:gd name="connsiteY0" fmla="*/ 0 h 368979"/>
                    <a:gd name="connsiteX1" fmla="*/ 2016052 w 2016052"/>
                    <a:gd name="connsiteY1" fmla="*/ 0 h 368979"/>
                    <a:gd name="connsiteX2" fmla="*/ 1849384 w 2016052"/>
                    <a:gd name="connsiteY2" fmla="*/ 368979 h 368979"/>
                    <a:gd name="connsiteX3" fmla="*/ 0 w 2016052"/>
                    <a:gd name="connsiteY3" fmla="*/ 368979 h 368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6052" h="368979">
                      <a:moveTo>
                        <a:pt x="0" y="0"/>
                      </a:moveTo>
                      <a:lnTo>
                        <a:pt x="2016052" y="0"/>
                      </a:lnTo>
                      <a:lnTo>
                        <a:pt x="1849384" y="368979"/>
                      </a:lnTo>
                      <a:lnTo>
                        <a:pt x="0" y="368979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2E3192"/>
                    </a:gs>
                    <a:gs pos="100000">
                      <a:srgbClr val="622D91"/>
                    </a:gs>
                  </a:gsLst>
                  <a:lin ang="2700000" scaled="1"/>
                  <a:tileRect/>
                </a:gra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032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56" name="Rectangle 246">
                <a:extLst>
                  <a:ext uri="{FF2B5EF4-FFF2-40B4-BE49-F238E27FC236}">
                    <a16:creationId xmlns:a16="http://schemas.microsoft.com/office/drawing/2014/main" id="{B08F8F50-A44F-4C29-9005-F1D45DD4C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853" y="1727121"/>
                <a:ext cx="3415992" cy="26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EAEAE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3822" tIns="26912" rIns="53822" bIns="26912" anchor="ctr" anchorCtr="0"/>
              <a:lstStyle/>
              <a:p>
                <a:pPr lvl="0" algn="ctr" defTabSz="86988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600" spc="-72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gradFill>
                      <a:gsLst>
                        <a:gs pos="43000">
                          <a:prstClr val="white"/>
                        </a:gs>
                        <a:gs pos="44000">
                          <a:prstClr val="white">
                            <a:lumMod val="85000"/>
                          </a:prstClr>
                        </a:gs>
                      </a:gsLst>
                      <a:lin ang="5400000" scaled="0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게이트 주요 장비 상세</a:t>
                </a:r>
              </a:p>
            </p:txBody>
          </p:sp>
        </p:grpSp>
      </p:grpSp>
      <p:sp>
        <p:nvSpPr>
          <p:cNvPr id="312" name="텍스트 개체 틀 4">
            <a:extLst>
              <a:ext uri="{FF2B5EF4-FFF2-40B4-BE49-F238E27FC236}">
                <a16:creationId xmlns:a16="http://schemas.microsoft.com/office/drawing/2014/main" id="{D05E1A9A-0F6F-47FE-A786-96D22120B4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277" y="128592"/>
            <a:ext cx="428707" cy="507831"/>
          </a:xfrm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197" name="텍스트 개체 틀 1">
            <a:extLst>
              <a:ext uri="{FF2B5EF4-FFF2-40B4-BE49-F238E27FC236}">
                <a16:creationId xmlns:a16="http://schemas.microsoft.com/office/drawing/2014/main" id="{50BD75E6-434D-4D39-BF3C-04FFB9CB0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98" y="215532"/>
            <a:ext cx="1687257" cy="369332"/>
          </a:xfrm>
        </p:spPr>
        <p:txBody>
          <a:bodyPr/>
          <a:lstStyle/>
          <a:p>
            <a:r>
              <a:rPr lang="ko-KR" altLang="en-US" dirty="0"/>
              <a:t>납품 장비 상세</a:t>
            </a:r>
          </a:p>
        </p:txBody>
      </p:sp>
      <p:graphicFrame>
        <p:nvGraphicFramePr>
          <p:cNvPr id="24" name="Group 150">
            <a:extLst>
              <a:ext uri="{FF2B5EF4-FFF2-40B4-BE49-F238E27FC236}">
                <a16:creationId xmlns:a16="http://schemas.microsoft.com/office/drawing/2014/main" id="{092BD2F9-D26D-4B64-A45B-AB70D639C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280525"/>
              </p:ext>
            </p:extLst>
          </p:nvPr>
        </p:nvGraphicFramePr>
        <p:xfrm>
          <a:off x="583104" y="1881936"/>
          <a:ext cx="5161484" cy="1153800"/>
        </p:xfrm>
        <a:graphic>
          <a:graphicData uri="http://schemas.openxmlformats.org/drawingml/2006/table">
            <a:tbl>
              <a:tblPr/>
              <a:tblGrid>
                <a:gridCol w="866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5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179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해상도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203 dpi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dots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per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mm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한컴돋움" pitchFamily="18" charset="2"/>
                      </a:endParaRP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179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인쇄속도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254 mm/s ,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최대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인쇄폭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(104mm),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인쇄용지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롤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라벨지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)</a:t>
                      </a: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179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메모리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256 MB SDRAM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메모리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, 512MB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온보드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 리니어 플래시 메모리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한컴돋움" pitchFamily="18" charset="2"/>
                      </a:endParaRP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179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Interface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USB, LAN, RS-232</a:t>
                      </a: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179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작동환경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0 ~ 40℃</a:t>
                      </a: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25" name="Group 141">
            <a:extLst>
              <a:ext uri="{FF2B5EF4-FFF2-40B4-BE49-F238E27FC236}">
                <a16:creationId xmlns:a16="http://schemas.microsoft.com/office/drawing/2014/main" id="{32BC32FA-AEFE-41BA-A9E3-5B34B9FA0D5D}"/>
              </a:ext>
            </a:extLst>
          </p:cNvPr>
          <p:cNvGrpSpPr>
            <a:grpSpLocks/>
          </p:cNvGrpSpPr>
          <p:nvPr/>
        </p:nvGrpSpPr>
        <p:grpSpPr bwMode="auto">
          <a:xfrm>
            <a:off x="583104" y="1580308"/>
            <a:ext cx="968375" cy="287338"/>
            <a:chOff x="232" y="3593"/>
            <a:chExt cx="610" cy="181"/>
          </a:xfrm>
        </p:grpSpPr>
        <p:sp>
          <p:nvSpPr>
            <p:cNvPr id="26" name="Text Box 7">
              <a:extLst>
                <a:ext uri="{FF2B5EF4-FFF2-40B4-BE49-F238E27FC236}">
                  <a16:creationId xmlns:a16="http://schemas.microsoft.com/office/drawing/2014/main" id="{26B35D3C-D510-4F09-A126-AD9B956D5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" y="3593"/>
              <a:ext cx="590" cy="142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>
              <a:noFill/>
            </a:ln>
            <a:effectLst>
              <a:outerShdw dist="35921" dir="18900000" algn="ctr" rotWithShape="0">
                <a:srgbClr val="EAEAEA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9pPr>
            </a:lstStyle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EIR Printer</a:t>
              </a:r>
              <a:endPara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AutoShape 143">
              <a:extLst>
                <a:ext uri="{FF2B5EF4-FFF2-40B4-BE49-F238E27FC236}">
                  <a16:creationId xmlns:a16="http://schemas.microsoft.com/office/drawing/2014/main" id="{48FB9089-109B-4386-B739-01D4883ECA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 flipV="1">
              <a:off x="232" y="3707"/>
              <a:ext cx="22" cy="67"/>
            </a:xfrm>
            <a:prstGeom prst="roundRect">
              <a:avLst>
                <a:gd name="adj" fmla="val 50000"/>
              </a:avLst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9pPr>
            </a:lstStyle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Group 141">
            <a:extLst>
              <a:ext uri="{FF2B5EF4-FFF2-40B4-BE49-F238E27FC236}">
                <a16:creationId xmlns:a16="http://schemas.microsoft.com/office/drawing/2014/main" id="{E3B69C22-FFEE-4E84-A770-39591D088AD6}"/>
              </a:ext>
            </a:extLst>
          </p:cNvPr>
          <p:cNvGrpSpPr>
            <a:grpSpLocks/>
          </p:cNvGrpSpPr>
          <p:nvPr/>
        </p:nvGrpSpPr>
        <p:grpSpPr bwMode="auto">
          <a:xfrm>
            <a:off x="5802940" y="1580309"/>
            <a:ext cx="968375" cy="287338"/>
            <a:chOff x="232" y="3593"/>
            <a:chExt cx="610" cy="181"/>
          </a:xfrm>
        </p:grpSpPr>
        <p:sp>
          <p:nvSpPr>
            <p:cNvPr id="30" name="Text Box 7">
              <a:extLst>
                <a:ext uri="{FF2B5EF4-FFF2-40B4-BE49-F238E27FC236}">
                  <a16:creationId xmlns:a16="http://schemas.microsoft.com/office/drawing/2014/main" id="{0A776940-347D-48F0-B98E-60E21FB37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" y="3593"/>
              <a:ext cx="590" cy="142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>
              <a:noFill/>
            </a:ln>
            <a:effectLst>
              <a:outerShdw dist="35921" dir="18900000" algn="ctr" rotWithShape="0">
                <a:srgbClr val="EAEAEA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9pPr>
            </a:lstStyle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Lane PC</a:t>
              </a:r>
              <a:endPara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AutoShape 143">
              <a:extLst>
                <a:ext uri="{FF2B5EF4-FFF2-40B4-BE49-F238E27FC236}">
                  <a16:creationId xmlns:a16="http://schemas.microsoft.com/office/drawing/2014/main" id="{06014E1C-737F-466C-8D26-F9E32F3E68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 flipV="1">
              <a:off x="232" y="3707"/>
              <a:ext cx="22" cy="67"/>
            </a:xfrm>
            <a:prstGeom prst="roundRect">
              <a:avLst>
                <a:gd name="adj" fmla="val 50000"/>
              </a:avLst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9pPr>
            </a:lstStyle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32" name="Group 150">
            <a:extLst>
              <a:ext uri="{FF2B5EF4-FFF2-40B4-BE49-F238E27FC236}">
                <a16:creationId xmlns:a16="http://schemas.microsoft.com/office/drawing/2014/main" id="{99F6716B-201B-4DE0-BFB8-7BD13A352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82443"/>
              </p:ext>
            </p:extLst>
          </p:nvPr>
        </p:nvGraphicFramePr>
        <p:xfrm>
          <a:off x="5820403" y="1878768"/>
          <a:ext cx="3583534" cy="1153800"/>
        </p:xfrm>
        <a:graphic>
          <a:graphicData uri="http://schemas.openxmlformats.org/drawingml/2006/table">
            <a:tbl>
              <a:tblPr/>
              <a:tblGrid>
                <a:gridCol w="67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201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CPU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Intel Core i5 10500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한컴돋움" pitchFamily="18" charset="2"/>
                      </a:endParaRP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201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메모리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16 GB</a:t>
                      </a: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201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HDD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SSD 256GB</a:t>
                      </a: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201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OS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Windows 10 Pro 64</a:t>
                      </a: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201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기타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HP Keyboard / Mouse</a:t>
                      </a: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55373518-6969-49B6-A25A-90D020BE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556" y="1564401"/>
            <a:ext cx="840539" cy="2254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14A4BCE-5599-49EB-9F9A-BA1DE465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933" y="1541845"/>
            <a:ext cx="311025" cy="298065"/>
          </a:xfrm>
          <a:prstGeom prst="rect">
            <a:avLst/>
          </a:prstGeom>
        </p:spPr>
      </p:pic>
      <p:graphicFrame>
        <p:nvGraphicFramePr>
          <p:cNvPr id="35" name="Group 150">
            <a:extLst>
              <a:ext uri="{FF2B5EF4-FFF2-40B4-BE49-F238E27FC236}">
                <a16:creationId xmlns:a16="http://schemas.microsoft.com/office/drawing/2014/main" id="{A71AFD7B-8A05-4260-AA63-9F047C6B5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896642"/>
              </p:ext>
            </p:extLst>
          </p:nvPr>
        </p:nvGraphicFramePr>
        <p:xfrm>
          <a:off x="584502" y="3468855"/>
          <a:ext cx="5161484" cy="1153800"/>
        </p:xfrm>
        <a:graphic>
          <a:graphicData uri="http://schemas.openxmlformats.org/drawingml/2006/table">
            <a:tbl>
              <a:tblPr/>
              <a:tblGrid>
                <a:gridCol w="866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5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187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전원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DC 24V,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자기는 모기 전원 이용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한컴돋움" pitchFamily="18" charset="2"/>
                      </a:endParaRP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187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배선 방식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자기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: 2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선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지결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유극성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모자간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선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(TIV-0.8mm x 2C)/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모기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:10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선 병렬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한컴돋움" pitchFamily="18" charset="2"/>
                      </a:endParaRP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187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통화방식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자기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: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핸즈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 프리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,   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모기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: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핸드셋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한컴돋움" pitchFamily="18" charset="2"/>
                      </a:endParaRP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187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형태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자기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: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벽면거치형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, 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모기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: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탁상형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한컴돋움" pitchFamily="18" charset="2"/>
                      </a:endParaRP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187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소비전력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대기시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: 1.0W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이하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,   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동작시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: 10W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이하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한컴돋움" pitchFamily="18" charset="2"/>
                      </a:endParaRP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36" name="Group 141">
            <a:extLst>
              <a:ext uri="{FF2B5EF4-FFF2-40B4-BE49-F238E27FC236}">
                <a16:creationId xmlns:a16="http://schemas.microsoft.com/office/drawing/2014/main" id="{2C967C1E-C911-4CE3-8966-C74369BA4E6C}"/>
              </a:ext>
            </a:extLst>
          </p:cNvPr>
          <p:cNvGrpSpPr>
            <a:grpSpLocks/>
          </p:cNvGrpSpPr>
          <p:nvPr/>
        </p:nvGrpSpPr>
        <p:grpSpPr bwMode="auto">
          <a:xfrm>
            <a:off x="584502" y="3167227"/>
            <a:ext cx="968375" cy="287338"/>
            <a:chOff x="232" y="3593"/>
            <a:chExt cx="610" cy="181"/>
          </a:xfrm>
        </p:grpSpPr>
        <p:sp>
          <p:nvSpPr>
            <p:cNvPr id="37" name="Text Box 7">
              <a:extLst>
                <a:ext uri="{FF2B5EF4-FFF2-40B4-BE49-F238E27FC236}">
                  <a16:creationId xmlns:a16="http://schemas.microsoft.com/office/drawing/2014/main" id="{101E2AEC-1980-4E83-B159-EA7145721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" y="3593"/>
              <a:ext cx="590" cy="142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>
              <a:noFill/>
            </a:ln>
            <a:effectLst>
              <a:outerShdw dist="35921" dir="18900000" algn="ctr" rotWithShape="0">
                <a:srgbClr val="EAEAEA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9pPr>
            </a:lstStyle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인터폰</a:t>
              </a:r>
            </a:p>
          </p:txBody>
        </p:sp>
        <p:sp>
          <p:nvSpPr>
            <p:cNvPr id="38" name="AutoShape 143">
              <a:extLst>
                <a:ext uri="{FF2B5EF4-FFF2-40B4-BE49-F238E27FC236}">
                  <a16:creationId xmlns:a16="http://schemas.microsoft.com/office/drawing/2014/main" id="{9D0849FC-AD26-4990-AAE3-3BFDB91A92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 flipV="1">
              <a:off x="232" y="3707"/>
              <a:ext cx="22" cy="67"/>
            </a:xfrm>
            <a:prstGeom prst="roundRect">
              <a:avLst>
                <a:gd name="adj" fmla="val 50000"/>
              </a:avLst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9pPr>
            </a:lstStyle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" name="Group 141">
            <a:extLst>
              <a:ext uri="{FF2B5EF4-FFF2-40B4-BE49-F238E27FC236}">
                <a16:creationId xmlns:a16="http://schemas.microsoft.com/office/drawing/2014/main" id="{25C7654F-6FDF-4720-8CF7-BE3D30420F7E}"/>
              </a:ext>
            </a:extLst>
          </p:cNvPr>
          <p:cNvGrpSpPr>
            <a:grpSpLocks/>
          </p:cNvGrpSpPr>
          <p:nvPr/>
        </p:nvGrpSpPr>
        <p:grpSpPr bwMode="auto">
          <a:xfrm>
            <a:off x="5804338" y="3167228"/>
            <a:ext cx="968375" cy="287338"/>
            <a:chOff x="232" y="3593"/>
            <a:chExt cx="610" cy="181"/>
          </a:xfrm>
        </p:grpSpPr>
        <p:sp>
          <p:nvSpPr>
            <p:cNvPr id="40" name="Text Box 7">
              <a:extLst>
                <a:ext uri="{FF2B5EF4-FFF2-40B4-BE49-F238E27FC236}">
                  <a16:creationId xmlns:a16="http://schemas.microsoft.com/office/drawing/2014/main" id="{7ABA0A71-6853-48E8-83EA-D804DF48B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" y="3593"/>
              <a:ext cx="590" cy="142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>
              <a:noFill/>
            </a:ln>
            <a:effectLst>
              <a:outerShdw dist="35921" dir="18900000" algn="ctr" rotWithShape="0">
                <a:srgbClr val="EAEAEA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9pPr>
            </a:lstStyle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앰프</a:t>
              </a:r>
            </a:p>
          </p:txBody>
        </p:sp>
        <p:sp>
          <p:nvSpPr>
            <p:cNvPr id="41" name="AutoShape 143">
              <a:extLst>
                <a:ext uri="{FF2B5EF4-FFF2-40B4-BE49-F238E27FC236}">
                  <a16:creationId xmlns:a16="http://schemas.microsoft.com/office/drawing/2014/main" id="{700EFBDB-37FB-410D-B240-6D136B0864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 flipV="1">
              <a:off x="232" y="3707"/>
              <a:ext cx="22" cy="67"/>
            </a:xfrm>
            <a:prstGeom prst="roundRect">
              <a:avLst>
                <a:gd name="adj" fmla="val 50000"/>
              </a:avLst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9pPr>
            </a:lstStyle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Group 150">
                <a:extLst>
                  <a:ext uri="{FF2B5EF4-FFF2-40B4-BE49-F238E27FC236}">
                    <a16:creationId xmlns:a16="http://schemas.microsoft.com/office/drawing/2014/main" id="{FE52EB47-3F97-4EF7-BB54-A38CCC397F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2868216"/>
                  </p:ext>
                </p:extLst>
              </p:nvPr>
            </p:nvGraphicFramePr>
            <p:xfrm>
              <a:off x="5821801" y="3465687"/>
              <a:ext cx="3583534" cy="1153800"/>
            </p:xfrm>
            <a:graphic>
              <a:graphicData uri="http://schemas.openxmlformats.org/drawingml/2006/table">
                <a:tbl>
                  <a:tblPr/>
                  <a:tblGrid>
                    <a:gridCol w="6725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1101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86210">
                    <a:tc>
                      <a:txBody>
                        <a:bodyPr/>
                        <a:lstStyle/>
                        <a:p>
                          <a:pPr marL="95250" marR="0" lvl="0" indent="-9525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ko-KR" altLang="en-US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itchFamily="18" charset="0"/>
                            </a:rPr>
                            <a:t>정격출력</a:t>
                          </a:r>
                          <a:endParaRPr kumimoji="0" lang="ko-KR" altLang="ko-KR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itchFamily="18" charset="0"/>
                          </a:endParaRPr>
                        </a:p>
                      </a:txBody>
                      <a:tcPr marL="90000" marR="46800" marT="46800" marB="46800" anchor="ctr" horzOverflow="overflow">
                        <a:lnL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AEA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14300" marR="0" lvl="0" indent="-11430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15000"/>
                            </a:spcBef>
                            <a:spcAft>
                              <a:spcPct val="15000"/>
                            </a:spcAft>
                            <a:buClrTx/>
                            <a:buSzPct val="80000"/>
                            <a:buFontTx/>
                            <a:buChar char="•"/>
                            <a:tabLst/>
                          </a:pPr>
                          <a:r>
                            <a:rPr lang="en-US" altLang="ko-KR" sz="900" b="0" i="0" u="none" strike="noStrike" kern="1200" baseline="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+mn-cs"/>
                            </a:rPr>
                            <a:t>30W</a:t>
                          </a:r>
                          <a:endParaRPr kumimoji="1" lang="en-US" altLang="ko-KR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한컴돋움" pitchFamily="18" charset="2"/>
                          </a:endParaRPr>
                        </a:p>
                      </a:txBody>
                      <a:tcPr marL="43200" marR="43200" marT="35993" marB="35993" anchor="ctr" horzOverflow="overflow">
                        <a:lnL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6210">
                    <a:tc>
                      <a:txBody>
                        <a:bodyPr/>
                        <a:lstStyle/>
                        <a:p>
                          <a:pPr marL="95250" marR="0" lvl="0" indent="-9525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ko-KR" altLang="en-US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itchFamily="18" charset="0"/>
                            </a:rPr>
                            <a:t>사용전원</a:t>
                          </a:r>
                          <a:endParaRPr kumimoji="0" lang="ko-KR" altLang="ko-KR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itchFamily="18" charset="0"/>
                          </a:endParaRPr>
                        </a:p>
                      </a:txBody>
                      <a:tcPr marL="90000" marR="46800" marT="46800" marB="46800" anchor="ctr" horzOverflow="overflow">
                        <a:lnL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AEA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14300" marR="0" lvl="0" indent="-11430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15000"/>
                            </a:spcBef>
                            <a:spcAft>
                              <a:spcPct val="15000"/>
                            </a:spcAft>
                            <a:buClrTx/>
                            <a:buSzPct val="80000"/>
                            <a:buFontTx/>
                            <a:buChar char="•"/>
                            <a:tabLst/>
                          </a:pPr>
                          <a:r>
                            <a:rPr kumimoji="1" lang="en-US" altLang="ko-KR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한컴돋움" pitchFamily="18" charset="2"/>
                            </a:rPr>
                            <a:t>AC 100 ~240V,  50/50Hz</a:t>
                          </a:r>
                        </a:p>
                      </a:txBody>
                      <a:tcPr marL="43200" marR="43200" marT="35993" marB="35993" anchor="ctr" horzOverflow="overflow">
                        <a:lnL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6210">
                    <a:tc>
                      <a:txBody>
                        <a:bodyPr/>
                        <a:lstStyle/>
                        <a:p>
                          <a:pPr marL="95250" marR="0" lvl="0" indent="-9525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ko-KR" altLang="en-US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itchFamily="18" charset="0"/>
                            </a:rPr>
                            <a:t>소비전력</a:t>
                          </a:r>
                          <a:endParaRPr kumimoji="0" lang="ko-KR" altLang="ko-KR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itchFamily="18" charset="0"/>
                          </a:endParaRPr>
                        </a:p>
                      </a:txBody>
                      <a:tcPr marL="90000" marR="46800" marT="46800" marB="46800" anchor="ctr" horzOverflow="overflow">
                        <a:lnL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AEA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14300" marR="0" lvl="0" indent="-11430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15000"/>
                            </a:spcBef>
                            <a:spcAft>
                              <a:spcPct val="15000"/>
                            </a:spcAft>
                            <a:buClrTx/>
                            <a:buSzPct val="80000"/>
                            <a:buFontTx/>
                            <a:buChar char="•"/>
                            <a:tabLst/>
                          </a:pPr>
                          <a:r>
                            <a:rPr kumimoji="1" lang="en-US" altLang="ko-KR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한컴돋움" pitchFamily="18" charset="2"/>
                            </a:rPr>
                            <a:t>10.5W</a:t>
                          </a:r>
                        </a:p>
                      </a:txBody>
                      <a:tcPr marL="43200" marR="43200" marT="35993" marB="35993" anchor="ctr" horzOverflow="overflow">
                        <a:lnL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6210">
                    <a:tc>
                      <a:txBody>
                        <a:bodyPr/>
                        <a:lstStyle/>
                        <a:p>
                          <a:pPr marL="95250" marR="0" lvl="0" indent="-9525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ko-KR" altLang="en-US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itchFamily="18" charset="0"/>
                            </a:rPr>
                            <a:t>톤컨트롤</a:t>
                          </a:r>
                          <a:endParaRPr kumimoji="0" lang="ko-KR" altLang="ko-KR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itchFamily="18" charset="0"/>
                          </a:endParaRPr>
                        </a:p>
                      </a:txBody>
                      <a:tcPr marL="90000" marR="46800" marT="46800" marB="46800" anchor="ctr" horzOverflow="overflow">
                        <a:lnL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AEA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14300" marR="0" lvl="0" indent="-11430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15000"/>
                            </a:spcBef>
                            <a:spcAft>
                              <a:spcPct val="15000"/>
                            </a:spcAft>
                            <a:buClrTx/>
                            <a:buSzPct val="80000"/>
                            <a:buFontTx/>
                            <a:buChar char="•"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kumimoji="1" lang="el-GR" altLang="ko-KR" sz="9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한컴돋움" pitchFamily="18" charset="2"/>
                                </a:rPr>
                                <m:t>±</m:t>
                              </m:r>
                            </m:oMath>
                          </a14:m>
                          <a:r>
                            <a:rPr kumimoji="1" lang="en-US" altLang="ko-KR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한컴돋움" pitchFamily="18" charset="2"/>
                            </a:rPr>
                            <a:t>10dB</a:t>
                          </a:r>
                        </a:p>
                      </a:txBody>
                      <a:tcPr marL="43200" marR="43200" marT="35993" marB="35993" anchor="ctr" horzOverflow="overflow">
                        <a:lnL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6210">
                    <a:tc>
                      <a:txBody>
                        <a:bodyPr/>
                        <a:lstStyle/>
                        <a:p>
                          <a:pPr marL="95250" marR="0" lvl="0" indent="-9525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ko-KR" altLang="en-US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itchFamily="18" charset="0"/>
                            </a:rPr>
                            <a:t>기타</a:t>
                          </a:r>
                          <a:endParaRPr kumimoji="0" lang="ko-KR" altLang="ko-KR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itchFamily="18" charset="0"/>
                          </a:endParaRPr>
                        </a:p>
                      </a:txBody>
                      <a:tcPr marL="90000" marR="46800" marT="46800" marB="46800" anchor="ctr" horzOverflow="overflow">
                        <a:lnL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AEA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14300" marR="0" lvl="0" indent="-11430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15000"/>
                            </a:spcBef>
                            <a:spcAft>
                              <a:spcPct val="15000"/>
                            </a:spcAft>
                            <a:buClrTx/>
                            <a:buSzPct val="80000"/>
                            <a:buFontTx/>
                            <a:buChar char="•"/>
                            <a:tabLst/>
                          </a:pPr>
                          <a:r>
                            <a:rPr kumimoji="1" lang="en-US" altLang="ko-KR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한컴돋움" pitchFamily="18" charset="2"/>
                            </a:rPr>
                            <a:t>201</a:t>
                          </a:r>
                          <a:r>
                            <a:rPr kumimoji="1" lang="ko-KR" altLang="en-US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한컴돋움" pitchFamily="18" charset="2"/>
                            </a:rPr>
                            <a:t>*</a:t>
                          </a:r>
                          <a:r>
                            <a:rPr kumimoji="1" lang="en-US" altLang="ko-KR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한컴돋움" pitchFamily="18" charset="2"/>
                            </a:rPr>
                            <a:t>44</a:t>
                          </a:r>
                          <a:r>
                            <a:rPr kumimoji="1" lang="ko-KR" altLang="en-US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한컴돋움" pitchFamily="18" charset="2"/>
                            </a:rPr>
                            <a:t>*</a:t>
                          </a:r>
                          <a:r>
                            <a:rPr kumimoji="1" lang="en-US" altLang="ko-KR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한컴돋움" pitchFamily="18" charset="2"/>
                            </a:rPr>
                            <a:t>180mm, 1.5Kg</a:t>
                          </a:r>
                        </a:p>
                      </a:txBody>
                      <a:tcPr marL="43200" marR="43200" marT="35993" marB="35993" anchor="ctr" horzOverflow="overflow">
                        <a:lnL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Group 150">
                <a:extLst>
                  <a:ext uri="{FF2B5EF4-FFF2-40B4-BE49-F238E27FC236}">
                    <a16:creationId xmlns:a16="http://schemas.microsoft.com/office/drawing/2014/main" id="{FE52EB47-3F97-4EF7-BB54-A38CCC397F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2868216"/>
                  </p:ext>
                </p:extLst>
              </p:nvPr>
            </p:nvGraphicFramePr>
            <p:xfrm>
              <a:off x="5821801" y="3465687"/>
              <a:ext cx="3583534" cy="1153800"/>
            </p:xfrm>
            <a:graphic>
              <a:graphicData uri="http://schemas.openxmlformats.org/drawingml/2006/table">
                <a:tbl>
                  <a:tblPr/>
                  <a:tblGrid>
                    <a:gridCol w="6725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1101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30760">
                    <a:tc>
                      <a:txBody>
                        <a:bodyPr/>
                        <a:lstStyle/>
                        <a:p>
                          <a:pPr marL="95250" marR="0" lvl="0" indent="-9525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ko-KR" altLang="en-US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itchFamily="18" charset="0"/>
                            </a:rPr>
                            <a:t>정격출력</a:t>
                          </a:r>
                          <a:endParaRPr kumimoji="0" lang="ko-KR" altLang="ko-KR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itchFamily="18" charset="0"/>
                          </a:endParaRPr>
                        </a:p>
                      </a:txBody>
                      <a:tcPr marL="90000" marR="46800" marT="46800" marB="46800" anchor="ctr" horzOverflow="overflow">
                        <a:lnL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AEA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14300" marR="0" lvl="0" indent="-11430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15000"/>
                            </a:spcBef>
                            <a:spcAft>
                              <a:spcPct val="15000"/>
                            </a:spcAft>
                            <a:buClrTx/>
                            <a:buSzPct val="80000"/>
                            <a:buFontTx/>
                            <a:buChar char="•"/>
                            <a:tabLst/>
                          </a:pPr>
                          <a:r>
                            <a:rPr lang="en-US" altLang="ko-KR" sz="900" b="0" i="0" u="none" strike="noStrike" kern="1200" baseline="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+mn-cs"/>
                            </a:rPr>
                            <a:t>30W</a:t>
                          </a:r>
                          <a:endParaRPr kumimoji="1" lang="en-US" altLang="ko-KR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한컴돋움" pitchFamily="18" charset="2"/>
                          </a:endParaRPr>
                        </a:p>
                      </a:txBody>
                      <a:tcPr marL="43200" marR="43200" marT="35993" marB="35993" anchor="ctr" horzOverflow="overflow">
                        <a:lnL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0760">
                    <a:tc>
                      <a:txBody>
                        <a:bodyPr/>
                        <a:lstStyle/>
                        <a:p>
                          <a:pPr marL="95250" marR="0" lvl="0" indent="-9525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ko-KR" altLang="en-US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itchFamily="18" charset="0"/>
                            </a:rPr>
                            <a:t>사용전원</a:t>
                          </a:r>
                          <a:endParaRPr kumimoji="0" lang="ko-KR" altLang="ko-KR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itchFamily="18" charset="0"/>
                          </a:endParaRPr>
                        </a:p>
                      </a:txBody>
                      <a:tcPr marL="90000" marR="46800" marT="46800" marB="46800" anchor="ctr" horzOverflow="overflow">
                        <a:lnL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AEA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14300" marR="0" lvl="0" indent="-11430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15000"/>
                            </a:spcBef>
                            <a:spcAft>
                              <a:spcPct val="15000"/>
                            </a:spcAft>
                            <a:buClrTx/>
                            <a:buSzPct val="80000"/>
                            <a:buFontTx/>
                            <a:buChar char="•"/>
                            <a:tabLst/>
                          </a:pPr>
                          <a:r>
                            <a:rPr kumimoji="1" lang="en-US" altLang="ko-KR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한컴돋움" pitchFamily="18" charset="2"/>
                            </a:rPr>
                            <a:t>AC 100 ~240V,  50/50Hz</a:t>
                          </a:r>
                        </a:p>
                      </a:txBody>
                      <a:tcPr marL="43200" marR="43200" marT="35993" marB="35993" anchor="ctr" horzOverflow="overflow">
                        <a:lnL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0760">
                    <a:tc>
                      <a:txBody>
                        <a:bodyPr/>
                        <a:lstStyle/>
                        <a:p>
                          <a:pPr marL="95250" marR="0" lvl="0" indent="-9525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ko-KR" altLang="en-US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itchFamily="18" charset="0"/>
                            </a:rPr>
                            <a:t>소비전력</a:t>
                          </a:r>
                          <a:endParaRPr kumimoji="0" lang="ko-KR" altLang="ko-KR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itchFamily="18" charset="0"/>
                          </a:endParaRPr>
                        </a:p>
                      </a:txBody>
                      <a:tcPr marL="90000" marR="46800" marT="46800" marB="46800" anchor="ctr" horzOverflow="overflow">
                        <a:lnL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AEA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14300" marR="0" lvl="0" indent="-11430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15000"/>
                            </a:spcBef>
                            <a:spcAft>
                              <a:spcPct val="15000"/>
                            </a:spcAft>
                            <a:buClrTx/>
                            <a:buSzPct val="80000"/>
                            <a:buFontTx/>
                            <a:buChar char="•"/>
                            <a:tabLst/>
                          </a:pPr>
                          <a:r>
                            <a:rPr kumimoji="1" lang="en-US" altLang="ko-KR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한컴돋움" pitchFamily="18" charset="2"/>
                            </a:rPr>
                            <a:t>10.5W</a:t>
                          </a:r>
                        </a:p>
                      </a:txBody>
                      <a:tcPr marL="43200" marR="43200" marT="35993" marB="35993" anchor="ctr" horzOverflow="overflow">
                        <a:lnL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30760">
                    <a:tc>
                      <a:txBody>
                        <a:bodyPr/>
                        <a:lstStyle/>
                        <a:p>
                          <a:pPr marL="95250" marR="0" lvl="0" indent="-9525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ko-KR" altLang="en-US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itchFamily="18" charset="0"/>
                            </a:rPr>
                            <a:t>톤컨트롤</a:t>
                          </a:r>
                          <a:endParaRPr kumimoji="0" lang="ko-KR" altLang="ko-KR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itchFamily="18" charset="0"/>
                          </a:endParaRPr>
                        </a:p>
                      </a:txBody>
                      <a:tcPr marL="90000" marR="46800" marT="46800" marB="46800" anchor="ctr" horzOverflow="overflow">
                        <a:lnL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AEA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3200" marR="43200" marT="35993" marB="35993" anchor="ctr" horzOverflow="overflow">
                        <a:lnL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3222" t="-300000" r="-209" b="-1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30760">
                    <a:tc>
                      <a:txBody>
                        <a:bodyPr/>
                        <a:lstStyle/>
                        <a:p>
                          <a:pPr marL="95250" marR="0" lvl="0" indent="-9525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ko-KR" altLang="en-US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itchFamily="18" charset="0"/>
                            </a:rPr>
                            <a:t>기타</a:t>
                          </a:r>
                          <a:endParaRPr kumimoji="0" lang="ko-KR" altLang="ko-KR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itchFamily="18" charset="0"/>
                          </a:endParaRPr>
                        </a:p>
                      </a:txBody>
                      <a:tcPr marL="90000" marR="46800" marT="46800" marB="46800" anchor="ctr" horzOverflow="overflow">
                        <a:lnL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AEA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14300" marR="0" lvl="0" indent="-11430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15000"/>
                            </a:spcBef>
                            <a:spcAft>
                              <a:spcPct val="15000"/>
                            </a:spcAft>
                            <a:buClrTx/>
                            <a:buSzPct val="80000"/>
                            <a:buFontTx/>
                            <a:buChar char="•"/>
                            <a:tabLst/>
                          </a:pPr>
                          <a:r>
                            <a:rPr kumimoji="1" lang="en-US" altLang="ko-KR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한컴돋움" pitchFamily="18" charset="2"/>
                            </a:rPr>
                            <a:t>201</a:t>
                          </a:r>
                          <a:r>
                            <a:rPr kumimoji="1" lang="ko-KR" altLang="en-US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한컴돋움" pitchFamily="18" charset="2"/>
                            </a:rPr>
                            <a:t>*</a:t>
                          </a:r>
                          <a:r>
                            <a:rPr kumimoji="1" lang="en-US" altLang="ko-KR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한컴돋움" pitchFamily="18" charset="2"/>
                            </a:rPr>
                            <a:t>44</a:t>
                          </a:r>
                          <a:r>
                            <a:rPr kumimoji="1" lang="ko-KR" altLang="en-US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한컴돋움" pitchFamily="18" charset="2"/>
                            </a:rPr>
                            <a:t>*</a:t>
                          </a:r>
                          <a:r>
                            <a:rPr kumimoji="1" lang="en-US" altLang="ko-KR" sz="9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한컴돋움" pitchFamily="18" charset="2"/>
                            </a:rPr>
                            <a:t>180mm, 1.5Kg</a:t>
                          </a:r>
                        </a:p>
                      </a:txBody>
                      <a:tcPr marL="43200" marR="43200" marT="35993" marB="35993" anchor="ctr" horzOverflow="overflow">
                        <a:lnL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rgbClr val="96969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3" name="Group 150">
            <a:extLst>
              <a:ext uri="{FF2B5EF4-FFF2-40B4-BE49-F238E27FC236}">
                <a16:creationId xmlns:a16="http://schemas.microsoft.com/office/drawing/2014/main" id="{A797D55E-27D2-4997-89EE-7DC23D29F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878389"/>
              </p:ext>
            </p:extLst>
          </p:nvPr>
        </p:nvGraphicFramePr>
        <p:xfrm>
          <a:off x="584502" y="5037598"/>
          <a:ext cx="5161484" cy="1153800"/>
        </p:xfrm>
        <a:graphic>
          <a:graphicData uri="http://schemas.openxmlformats.org/drawingml/2006/table">
            <a:tbl>
              <a:tblPr/>
              <a:tblGrid>
                <a:gridCol w="866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5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748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cpu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/MM/Disk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Intel </a:t>
                      </a:r>
                      <a:r>
                        <a:rPr lang="en-US" altLang="ko-KR" sz="900" b="0" i="0" u="none" strike="noStrike" kern="12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Kabylake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-Y Core m3-7y30 / 4GB DDR3 SDRAM / SSD128G disk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한컴돋움" pitchFamily="18" charset="2"/>
                      </a:endParaRP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748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Display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10.1” IPS / 10 Point capacitive touch supports glove touch Gorilla glass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한컴돋움" pitchFamily="18" charset="2"/>
                      </a:endParaRP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748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Network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Wi-Fi 802.11 a/b/g/n/ac, Bluetooth 4.0, 3G WCDMA/4G, GPS </a:t>
                      </a: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748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I/F, Battery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HDMI/RJ45/Serial/USB , 7.4V 5,000mAh Li-ion polymer Removable</a:t>
                      </a: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250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OS, size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Windows 10 Ent,  280.4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*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187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*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26.6mm,  1,014Kg</a:t>
                      </a: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45" name="Group 141">
            <a:extLst>
              <a:ext uri="{FF2B5EF4-FFF2-40B4-BE49-F238E27FC236}">
                <a16:creationId xmlns:a16="http://schemas.microsoft.com/office/drawing/2014/main" id="{F313F4AE-96CE-4CD6-99FF-4FFE0B2E608A}"/>
              </a:ext>
            </a:extLst>
          </p:cNvPr>
          <p:cNvGrpSpPr>
            <a:grpSpLocks/>
          </p:cNvGrpSpPr>
          <p:nvPr/>
        </p:nvGrpSpPr>
        <p:grpSpPr bwMode="auto">
          <a:xfrm>
            <a:off x="584502" y="4735970"/>
            <a:ext cx="968375" cy="287338"/>
            <a:chOff x="232" y="3593"/>
            <a:chExt cx="610" cy="181"/>
          </a:xfrm>
        </p:grpSpPr>
        <p:sp>
          <p:nvSpPr>
            <p:cNvPr id="46" name="Text Box 7">
              <a:extLst>
                <a:ext uri="{FF2B5EF4-FFF2-40B4-BE49-F238E27FC236}">
                  <a16:creationId xmlns:a16="http://schemas.microsoft.com/office/drawing/2014/main" id="{B99DDBFF-6D3B-4DDC-91E0-3B155C19B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" y="3593"/>
              <a:ext cx="590" cy="142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>
              <a:noFill/>
            </a:ln>
            <a:effectLst>
              <a:outerShdw dist="35921" dir="18900000" algn="ctr" rotWithShape="0">
                <a:srgbClr val="EAEAEA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9pPr>
            </a:lstStyle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무선단말기</a:t>
              </a:r>
            </a:p>
          </p:txBody>
        </p:sp>
        <p:sp>
          <p:nvSpPr>
            <p:cNvPr id="47" name="AutoShape 143">
              <a:extLst>
                <a:ext uri="{FF2B5EF4-FFF2-40B4-BE49-F238E27FC236}">
                  <a16:creationId xmlns:a16="http://schemas.microsoft.com/office/drawing/2014/main" id="{473030F2-D335-4CB9-A23B-F37620E46B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 flipV="1">
              <a:off x="232" y="3707"/>
              <a:ext cx="22" cy="67"/>
            </a:xfrm>
            <a:prstGeom prst="roundRect">
              <a:avLst>
                <a:gd name="adj" fmla="val 50000"/>
              </a:avLst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9pPr>
            </a:lstStyle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8" name="Group 141">
            <a:extLst>
              <a:ext uri="{FF2B5EF4-FFF2-40B4-BE49-F238E27FC236}">
                <a16:creationId xmlns:a16="http://schemas.microsoft.com/office/drawing/2014/main" id="{E4F68553-6CEB-47DE-A83A-AA0FAA6353C1}"/>
              </a:ext>
            </a:extLst>
          </p:cNvPr>
          <p:cNvGrpSpPr>
            <a:grpSpLocks/>
          </p:cNvGrpSpPr>
          <p:nvPr/>
        </p:nvGrpSpPr>
        <p:grpSpPr bwMode="auto">
          <a:xfrm>
            <a:off x="5804338" y="4735971"/>
            <a:ext cx="968375" cy="287338"/>
            <a:chOff x="232" y="3593"/>
            <a:chExt cx="610" cy="181"/>
          </a:xfrm>
        </p:grpSpPr>
        <p:sp>
          <p:nvSpPr>
            <p:cNvPr id="49" name="Text Box 7">
              <a:extLst>
                <a:ext uri="{FF2B5EF4-FFF2-40B4-BE49-F238E27FC236}">
                  <a16:creationId xmlns:a16="http://schemas.microsoft.com/office/drawing/2014/main" id="{D4010602-C976-4EE1-B4D6-9FEA62239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" y="3593"/>
              <a:ext cx="590" cy="142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>
              <a:noFill/>
            </a:ln>
            <a:effectLst>
              <a:outerShdw dist="35921" dir="18900000" algn="ctr" rotWithShape="0">
                <a:srgbClr val="EAEAEA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9pPr>
            </a:lstStyle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바코드스캐너</a:t>
              </a:r>
              <a:endPara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AutoShape 143">
              <a:extLst>
                <a:ext uri="{FF2B5EF4-FFF2-40B4-BE49-F238E27FC236}">
                  <a16:creationId xmlns:a16="http://schemas.microsoft.com/office/drawing/2014/main" id="{AA5A0D43-A4F9-4AFD-A1A2-5B612C5969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 flipV="1">
              <a:off x="232" y="3707"/>
              <a:ext cx="22" cy="67"/>
            </a:xfrm>
            <a:prstGeom prst="roundRect">
              <a:avLst>
                <a:gd name="adj" fmla="val 50000"/>
              </a:avLst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/>
                  <a:ea typeface="Rix모던고딕 M"/>
                  <a:cs typeface="Rix모던고딕 M"/>
                </a:defRPr>
              </a:lvl9pPr>
            </a:lstStyle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51" name="Group 150">
            <a:extLst>
              <a:ext uri="{FF2B5EF4-FFF2-40B4-BE49-F238E27FC236}">
                <a16:creationId xmlns:a16="http://schemas.microsoft.com/office/drawing/2014/main" id="{D12DEB77-F3D9-47EB-8265-DB8770293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806002"/>
              </p:ext>
            </p:extLst>
          </p:nvPr>
        </p:nvGraphicFramePr>
        <p:xfrm>
          <a:off x="5821801" y="5034430"/>
          <a:ext cx="3583534" cy="1153800"/>
        </p:xfrm>
        <a:graphic>
          <a:graphicData uri="http://schemas.openxmlformats.org/drawingml/2006/table">
            <a:tbl>
              <a:tblPr/>
              <a:tblGrid>
                <a:gridCol w="67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760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Connectivity</a:t>
                      </a:r>
                      <a:endParaRPr kumimoji="0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Thread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한컴돋움" pitchFamily="18" charset="2"/>
                      </a:endParaRP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760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스캐닝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Area-Imaging Scanner with </a:t>
                      </a:r>
                      <a:r>
                        <a:rPr kumimoji="1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Adaptus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한컴돋움" pitchFamily="18" charset="2"/>
                      </a:endParaRP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760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인식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1D, PDF, 2D</a:t>
                      </a: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760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연결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USB, RS-232, Keyboard Wedge</a:t>
                      </a: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760"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스캔거리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90000" marR="468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한컴돋움" pitchFamily="18" charset="2"/>
                        </a:rPr>
                        <a:t>152mm</a:t>
                      </a:r>
                    </a:p>
                  </a:txBody>
                  <a:tcPr marL="43200" marR="43200" marT="35993" marB="3599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F389AB0B-0881-4DC8-A055-D404745676B2}"/>
              </a:ext>
            </a:extLst>
          </p:cNvPr>
          <p:cNvGrpSpPr/>
          <p:nvPr/>
        </p:nvGrpSpPr>
        <p:grpSpPr>
          <a:xfrm>
            <a:off x="1699696" y="3130476"/>
            <a:ext cx="765845" cy="283452"/>
            <a:chOff x="-1924849" y="4481925"/>
            <a:chExt cx="872907" cy="404521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F760B87-2183-4F29-B004-1FC2BAFAB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474372" y="4481925"/>
              <a:ext cx="422430" cy="404521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44B21F7-420F-47EF-9F34-8C7D54AB5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924849" y="4481925"/>
              <a:ext cx="422430" cy="378073"/>
            </a:xfrm>
            <a:prstGeom prst="rect">
              <a:avLst/>
            </a:prstGeom>
          </p:spPr>
        </p:pic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CD431360-E4B0-4E9A-A09B-4A7265586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556" y="3167612"/>
            <a:ext cx="634610" cy="22504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E1CCE4D-3098-4314-A8BD-0EC6967262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9696" y="4633375"/>
            <a:ext cx="840539" cy="366122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695F2D63-F274-4825-9B48-BA39B522BD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3422" y="4689724"/>
            <a:ext cx="392403" cy="27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49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3A5C3B-893E-4E8C-883D-E66430C96F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98" y="215532"/>
            <a:ext cx="3379323" cy="369332"/>
          </a:xfrm>
        </p:spPr>
        <p:txBody>
          <a:bodyPr/>
          <a:lstStyle/>
          <a:p>
            <a:r>
              <a:rPr lang="en-US" altLang="ko-KR" dirty="0"/>
              <a:t>Application - Configuration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E62659-DF76-456A-93C1-7F2F18837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277" y="128592"/>
            <a:ext cx="428707" cy="507831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B4C9F5-736E-4B8B-9DB8-BB742A63F2DC}"/>
              </a:ext>
            </a:extLst>
          </p:cNvPr>
          <p:cNvSpPr/>
          <p:nvPr/>
        </p:nvSpPr>
        <p:spPr>
          <a:xfrm>
            <a:off x="586038" y="879349"/>
            <a:ext cx="8218296" cy="3948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157375" marR="0" lvl="0" indent="-157375" algn="l" defTabSz="1391620" rtl="0" eaLnBrk="1" fontAlgn="auto" latinLnBrk="0" hangingPunct="1">
              <a:lnSpc>
                <a:spcPts val="18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100" b="1" i="0" u="none" strike="noStrike" kern="1200" cap="none" spc="-46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아암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 제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2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보세 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ODCY 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운영에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필요한 다양한 기초 정보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, 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야드 레이아웃 및 장비 제원을 표준 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Code 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체계화하여  통합 관리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0BABC4-B798-4B86-8D35-89E7D0B8DD61}"/>
              </a:ext>
            </a:extLst>
          </p:cNvPr>
          <p:cNvGrpSpPr/>
          <p:nvPr/>
        </p:nvGrpSpPr>
        <p:grpSpPr>
          <a:xfrm>
            <a:off x="826868" y="1598852"/>
            <a:ext cx="1537761" cy="261373"/>
            <a:chOff x="4304657" y="1763179"/>
            <a:chExt cx="1516630" cy="288236"/>
          </a:xfrm>
        </p:grpSpPr>
        <p:sp>
          <p:nvSpPr>
            <p:cNvPr id="50" name="자유형: 도형 92">
              <a:extLst>
                <a:ext uri="{FF2B5EF4-FFF2-40B4-BE49-F238E27FC236}">
                  <a16:creationId xmlns:a16="http://schemas.microsoft.com/office/drawing/2014/main" id="{A393B93A-CC74-4E20-B705-05F3A28CF069}"/>
                </a:ext>
              </a:extLst>
            </p:cNvPr>
            <p:cNvSpPr/>
            <p:nvPr/>
          </p:nvSpPr>
          <p:spPr bwMode="auto">
            <a:xfrm flipV="1">
              <a:off x="4304657" y="1763179"/>
              <a:ext cx="1510889" cy="288236"/>
            </a:xfrm>
            <a:custGeom>
              <a:avLst/>
              <a:gdLst>
                <a:gd name="connsiteX0" fmla="*/ 0 w 1834666"/>
                <a:gd name="connsiteY0" fmla="*/ 0 h 367200"/>
                <a:gd name="connsiteX1" fmla="*/ 1834666 w 1834666"/>
                <a:gd name="connsiteY1" fmla="*/ 0 h 367200"/>
                <a:gd name="connsiteX2" fmla="*/ 1481915 w 1834666"/>
                <a:gd name="connsiteY2" fmla="*/ 367200 h 367200"/>
                <a:gd name="connsiteX3" fmla="*/ 0 w 1834666"/>
                <a:gd name="connsiteY3" fmla="*/ 367200 h 3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666" h="367200">
                  <a:moveTo>
                    <a:pt x="0" y="0"/>
                  </a:moveTo>
                  <a:lnTo>
                    <a:pt x="1834666" y="0"/>
                  </a:lnTo>
                  <a:lnTo>
                    <a:pt x="1481915" y="367200"/>
                  </a:lnTo>
                  <a:lnTo>
                    <a:pt x="0" y="3672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algn="ctr" defTabSz="910321"/>
              <a:endParaRPr lang="ko-KR" altLang="en-US" sz="1400" kern="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1" name="자유형: 도형 93">
              <a:extLst>
                <a:ext uri="{FF2B5EF4-FFF2-40B4-BE49-F238E27FC236}">
                  <a16:creationId xmlns:a16="http://schemas.microsoft.com/office/drawing/2014/main" id="{E407063E-F9A8-49E9-8145-FF505B7A1537}"/>
                </a:ext>
              </a:extLst>
            </p:cNvPr>
            <p:cNvSpPr/>
            <p:nvPr/>
          </p:nvSpPr>
          <p:spPr bwMode="auto">
            <a:xfrm>
              <a:off x="4310398" y="1763179"/>
              <a:ext cx="1510889" cy="288236"/>
            </a:xfrm>
            <a:custGeom>
              <a:avLst/>
              <a:gdLst>
                <a:gd name="connsiteX0" fmla="*/ 0 w 1834666"/>
                <a:gd name="connsiteY0" fmla="*/ 0 h 367200"/>
                <a:gd name="connsiteX1" fmla="*/ 1834666 w 1834666"/>
                <a:gd name="connsiteY1" fmla="*/ 0 h 367200"/>
                <a:gd name="connsiteX2" fmla="*/ 1481915 w 1834666"/>
                <a:gd name="connsiteY2" fmla="*/ 367200 h 367200"/>
                <a:gd name="connsiteX3" fmla="*/ 0 w 1834666"/>
                <a:gd name="connsiteY3" fmla="*/ 367200 h 3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666" h="367200">
                  <a:moveTo>
                    <a:pt x="0" y="0"/>
                  </a:moveTo>
                  <a:lnTo>
                    <a:pt x="1834666" y="0"/>
                  </a:lnTo>
                  <a:lnTo>
                    <a:pt x="1481915" y="367200"/>
                  </a:lnTo>
                  <a:lnTo>
                    <a:pt x="0" y="3672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algn="ctr" defTabSz="910321"/>
              <a:endParaRPr lang="ko-KR" altLang="en-US" sz="1400" kern="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30804BC-857A-4DE1-B429-22DF01A4DC62}"/>
              </a:ext>
            </a:extLst>
          </p:cNvPr>
          <p:cNvSpPr/>
          <p:nvPr/>
        </p:nvSpPr>
        <p:spPr>
          <a:xfrm>
            <a:off x="483971" y="1598852"/>
            <a:ext cx="1534530" cy="261159"/>
          </a:xfrm>
          <a:prstGeom prst="rect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7C4DA3E-8FDF-420D-9689-7ACDBCB26367}"/>
              </a:ext>
            </a:extLst>
          </p:cNvPr>
          <p:cNvSpPr/>
          <p:nvPr/>
        </p:nvSpPr>
        <p:spPr bwMode="auto">
          <a:xfrm>
            <a:off x="576110" y="1637207"/>
            <a:ext cx="1618266" cy="18466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1993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2E319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Code &amp; Configuration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DF62AC6-CF95-4215-A5D3-F93AEDEA8C38}"/>
              </a:ext>
            </a:extLst>
          </p:cNvPr>
          <p:cNvGrpSpPr/>
          <p:nvPr/>
        </p:nvGrpSpPr>
        <p:grpSpPr>
          <a:xfrm>
            <a:off x="482815" y="1909898"/>
            <a:ext cx="8853508" cy="4380242"/>
            <a:chOff x="482815" y="1909898"/>
            <a:chExt cx="8853508" cy="4380242"/>
          </a:xfrm>
        </p:grpSpPr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D2FCD513-51F4-41E8-BA8F-06FB24D2F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15" y="1909898"/>
              <a:ext cx="6381436" cy="4380242"/>
            </a:xfrm>
            <a:prstGeom prst="rect">
              <a:avLst/>
            </a:prstGeom>
            <a:noFill/>
            <a:ln w="317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83878" tIns="41940" rIns="83878" bIns="41940" anchor="ctr"/>
            <a:lstStyle/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-127"/>
                <a:ea typeface="KoPub돋움체 Medium"/>
                <a:cs typeface="+mn-cs"/>
              </a:endParaRPr>
            </a:p>
          </p:txBody>
        </p:sp>
        <p:sp>
          <p:nvSpPr>
            <p:cNvPr id="55" name="AutoShape 8">
              <a:extLst>
                <a:ext uri="{FF2B5EF4-FFF2-40B4-BE49-F238E27FC236}">
                  <a16:creationId xmlns:a16="http://schemas.microsoft.com/office/drawing/2014/main" id="{8A379E0F-2A03-4535-9B55-2014C3277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962" y="1911080"/>
              <a:ext cx="6380288" cy="261159"/>
            </a:xfrm>
            <a:prstGeom prst="rect">
              <a:avLst/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endParaRPr lang="ko-KR" altLang="ko-KR"/>
            </a:p>
          </p:txBody>
        </p:sp>
        <p:sp>
          <p:nvSpPr>
            <p:cNvPr id="56" name="Text Box 6">
              <a:extLst>
                <a:ext uri="{FF2B5EF4-FFF2-40B4-BE49-F238E27FC236}">
                  <a16:creationId xmlns:a16="http://schemas.microsoft.com/office/drawing/2014/main" id="{327C037D-09C9-4D9D-9B52-6678F1CF41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956" y="1947565"/>
              <a:ext cx="589402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b">
              <a:spAutoFit/>
            </a:bodyPr>
            <a:lstStyle/>
            <a:p>
              <a:pPr marL="0" marR="0" lvl="0" indent="0" algn="ctr" defTabSz="86813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1200" cap="none" spc="-28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Main code / Yard Design &amp; Information</a:t>
              </a:r>
              <a:endParaRPr kumimoji="1" lang="ko-KR" altLang="en-US" sz="1200" b="0" i="0" u="none" strike="noStrike" kern="1200" cap="none" spc="-28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57" name="직각 삼각형 56">
              <a:extLst>
                <a:ext uri="{FF2B5EF4-FFF2-40B4-BE49-F238E27FC236}">
                  <a16:creationId xmlns:a16="http://schemas.microsoft.com/office/drawing/2014/main" id="{4A9BE864-4013-4DCA-909D-DC46876A75FF}"/>
                </a:ext>
              </a:extLst>
            </p:cNvPr>
            <p:cNvSpPr/>
            <p:nvPr/>
          </p:nvSpPr>
          <p:spPr>
            <a:xfrm>
              <a:off x="483962" y="1909898"/>
              <a:ext cx="241994" cy="262342"/>
            </a:xfrm>
            <a:prstGeom prst="rtTriangle">
              <a:avLst/>
            </a:prstGeom>
            <a:solidFill>
              <a:schemeClr val="bg1">
                <a:alpha val="20000"/>
              </a:schemeClr>
            </a:solidFill>
            <a:ln w="6350" cmpd="thinThick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878" tIns="41940" rIns="83878" bIns="41940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68073" algn="ctr" defTabSz="84383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75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178159" algn="l"/>
                  <a:tab pos="4569509" algn="l"/>
                </a:tabLst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  <p:sp>
          <p:nvSpPr>
            <p:cNvPr id="58" name="직각 삼각형 57">
              <a:extLst>
                <a:ext uri="{FF2B5EF4-FFF2-40B4-BE49-F238E27FC236}">
                  <a16:creationId xmlns:a16="http://schemas.microsoft.com/office/drawing/2014/main" id="{00CD212A-EFC3-4151-B140-7A67E9BBB3B2}"/>
                </a:ext>
              </a:extLst>
            </p:cNvPr>
            <p:cNvSpPr/>
            <p:nvPr/>
          </p:nvSpPr>
          <p:spPr>
            <a:xfrm flipH="1">
              <a:off x="6619980" y="1909898"/>
              <a:ext cx="241994" cy="262342"/>
            </a:xfrm>
            <a:prstGeom prst="rtTriangle">
              <a:avLst/>
            </a:prstGeom>
            <a:solidFill>
              <a:schemeClr val="bg1">
                <a:alpha val="20000"/>
              </a:schemeClr>
            </a:solidFill>
            <a:ln w="6350" cmpd="thinThick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878" tIns="41940" rIns="83878" bIns="41940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68073" algn="ctr" defTabSz="84383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75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178159" algn="l"/>
                  <a:tab pos="4569509" algn="l"/>
                </a:tabLst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5382BEC-5774-4DA1-A22F-1A7990EB6B7E}"/>
                </a:ext>
              </a:extLst>
            </p:cNvPr>
            <p:cNvSpPr/>
            <p:nvPr/>
          </p:nvSpPr>
          <p:spPr bwMode="auto">
            <a:xfrm rot="10800000" flipV="1">
              <a:off x="7031635" y="1927172"/>
              <a:ext cx="2304687" cy="4362968"/>
            </a:xfrm>
            <a:prstGeom prst="rect">
              <a:avLst/>
            </a:prstGeom>
            <a:noFill/>
            <a:ln w="3175">
              <a:solidFill>
                <a:srgbClr val="969696"/>
              </a:solidFill>
              <a:miter lim="800000"/>
              <a:headEnd/>
              <a:tailEnd/>
            </a:ln>
            <a:extLst/>
          </p:spPr>
          <p:txBody>
            <a:bodyPr wrap="none" lIns="83878" tIns="41940" rIns="83878" bIns="41940" anchor="ctr"/>
            <a:lstStyle/>
            <a:p>
              <a:pPr lvl="1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DD6C525-D5C4-4EA3-AC2F-95A3413DDE9C}"/>
                </a:ext>
              </a:extLst>
            </p:cNvPr>
            <p:cNvSpPr/>
            <p:nvPr/>
          </p:nvSpPr>
          <p:spPr>
            <a:xfrm>
              <a:off x="7034537" y="1927172"/>
              <a:ext cx="2301786" cy="261159"/>
            </a:xfrm>
            <a:prstGeom prst="rect">
              <a:avLst/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2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8C5F8B1-B912-4D79-BB61-9885720BAB24}"/>
                </a:ext>
              </a:extLst>
            </p:cNvPr>
            <p:cNvSpPr/>
            <p:nvPr/>
          </p:nvSpPr>
          <p:spPr bwMode="auto">
            <a:xfrm>
              <a:off x="7979097" y="1972902"/>
              <a:ext cx="565540" cy="18466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838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-28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주요 기능</a:t>
              </a:r>
            </a:p>
          </p:txBody>
        </p:sp>
      </p:grpSp>
      <p:sp>
        <p:nvSpPr>
          <p:cNvPr id="65" name="Text Box 36">
            <a:extLst>
              <a:ext uri="{FF2B5EF4-FFF2-40B4-BE49-F238E27FC236}">
                <a16:creationId xmlns:a16="http://schemas.microsoft.com/office/drawing/2014/main" id="{B7FE2182-02BD-4482-8E5B-05262050E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8921" y="2263425"/>
            <a:ext cx="2257403" cy="378372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defTabSz="1019056" latinLnBrk="0">
              <a:lnSpc>
                <a:spcPct val="110000"/>
              </a:lnSpc>
              <a:defRPr sz="120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트리 구조 형태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Main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코드 관리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속성 관리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– Color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를 통한 시각화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Code 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System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main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code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컨테이너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size/type/Operator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가상모선항차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게이트 레인 코드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장치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Rule Category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관리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장비 제원 관리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(R/S, T/H)</a:t>
            </a: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Yard Design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실측에 기반한 야드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관리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Block/Bay/Row/Tier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관리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Void/Lock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관리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Block/Bay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별 최대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장치량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관리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최대 적재 단수 관리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00000000-0008-0000-0400-000002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40" y="2247326"/>
            <a:ext cx="3059804" cy="377171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00000000-0008-0000-0400-000004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507" y="2241550"/>
            <a:ext cx="3041102" cy="3771711"/>
          </a:xfrm>
          <a:prstGeom prst="rect">
            <a:avLst/>
          </a:prstGeom>
        </p:spPr>
      </p:pic>
      <p:pic>
        <p:nvPicPr>
          <p:cNvPr id="25" name="Picture 2" descr="C:\Users\faithnt\Desktop\HPNT\Capture\Code\Equipment.png">
            <a:extLst>
              <a:ext uri="{FF2B5EF4-FFF2-40B4-BE49-F238E27FC236}">
                <a16:creationId xmlns:a16="http://schemas.microsoft.com/office/drawing/2014/main" id="{476839F5-EDE9-48BC-A8B3-387BF815A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57" y="2705959"/>
            <a:ext cx="2545764" cy="310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" descr="C:\Users\mini\Desktop\그림2.png">
            <a:extLst>
              <a:ext uri="{FF2B5EF4-FFF2-40B4-BE49-F238E27FC236}">
                <a16:creationId xmlns:a16="http://schemas.microsoft.com/office/drawing/2014/main" id="{F3260F21-8FA5-4ADE-BA33-B9FF7B39B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621147">
            <a:off x="3398640" y="3881768"/>
            <a:ext cx="583513" cy="50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9428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3A5C3B-893E-4E8C-883D-E66430C96F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98" y="215532"/>
            <a:ext cx="2863156" cy="369332"/>
          </a:xfrm>
        </p:spPr>
        <p:txBody>
          <a:bodyPr/>
          <a:lstStyle/>
          <a:p>
            <a:r>
              <a:rPr lang="en-US" altLang="ko-KR" dirty="0"/>
              <a:t>Application - Yard Plan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B4C9F5-736E-4B8B-9DB8-BB742A63F2DC}"/>
              </a:ext>
            </a:extLst>
          </p:cNvPr>
          <p:cNvSpPr/>
          <p:nvPr/>
        </p:nvSpPr>
        <p:spPr>
          <a:xfrm>
            <a:off x="586037" y="879349"/>
            <a:ext cx="8759575" cy="3948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157375" marR="0" lvl="0" indent="-157375" algn="l" defTabSz="1391620" rtl="0" eaLnBrk="1" fontAlgn="auto" latinLnBrk="0" hangingPunct="1">
              <a:lnSpc>
                <a:spcPts val="18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각 컨테이너별 특성을 고려하여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,  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모선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, 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항로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, 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선사 등 반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/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출입 작업 카테고리별 야드 장치 계획 을 수립하는 기능 제공 → 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Container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 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Grounding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 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Engine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 연계 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   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181439-F747-41B8-8292-BB80208D5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277" y="128592"/>
            <a:ext cx="428707" cy="507831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105C9A3-B558-406E-A076-CFD267EB659D}"/>
              </a:ext>
            </a:extLst>
          </p:cNvPr>
          <p:cNvGrpSpPr/>
          <p:nvPr/>
        </p:nvGrpSpPr>
        <p:grpSpPr>
          <a:xfrm>
            <a:off x="483962" y="538261"/>
            <a:ext cx="7983868" cy="1633979"/>
            <a:chOff x="551074" y="538261"/>
            <a:chExt cx="7983868" cy="1633979"/>
          </a:xfrm>
        </p:grpSpPr>
        <p:sp>
          <p:nvSpPr>
            <p:cNvPr id="57" name="Text Box 6">
              <a:extLst>
                <a:ext uri="{FF2B5EF4-FFF2-40B4-BE49-F238E27FC236}">
                  <a16:creationId xmlns:a16="http://schemas.microsoft.com/office/drawing/2014/main" id="{E1378D63-8700-477E-84E1-A0C9E2A7EE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918" y="538261"/>
              <a:ext cx="589402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b">
              <a:spAutoFit/>
            </a:bodyPr>
            <a:lstStyle/>
            <a:p>
              <a:pPr marL="0" marR="0" lvl="0" indent="0" algn="ctr" defTabSz="86813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-28" normalizeH="0" baseline="0" noProof="0" dirty="0">
                <a:ln>
                  <a:noFill/>
                </a:ln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58" name="직각 삼각형 57">
              <a:extLst>
                <a:ext uri="{FF2B5EF4-FFF2-40B4-BE49-F238E27FC236}">
                  <a16:creationId xmlns:a16="http://schemas.microsoft.com/office/drawing/2014/main" id="{5DEF9C3E-9E35-48F4-9AC8-D8A444E87537}"/>
                </a:ext>
              </a:extLst>
            </p:cNvPr>
            <p:cNvSpPr/>
            <p:nvPr/>
          </p:nvSpPr>
          <p:spPr>
            <a:xfrm>
              <a:off x="551074" y="1909898"/>
              <a:ext cx="241994" cy="262342"/>
            </a:xfrm>
            <a:prstGeom prst="rtTriangle">
              <a:avLst/>
            </a:prstGeom>
            <a:solidFill>
              <a:schemeClr val="bg1">
                <a:alpha val="20000"/>
              </a:schemeClr>
            </a:solidFill>
            <a:ln w="6350" cmpd="thinThick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878" tIns="41940" rIns="83878" bIns="41940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68073" algn="ctr" defTabSz="84383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75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178159" algn="l"/>
                  <a:tab pos="4569509" algn="l"/>
                </a:tabLst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  <p:sp>
          <p:nvSpPr>
            <p:cNvPr id="59" name="직각 삼각형 58">
              <a:extLst>
                <a:ext uri="{FF2B5EF4-FFF2-40B4-BE49-F238E27FC236}">
                  <a16:creationId xmlns:a16="http://schemas.microsoft.com/office/drawing/2014/main" id="{9810B44E-E0B7-48E5-8A9D-F459EC5D843B}"/>
                </a:ext>
              </a:extLst>
            </p:cNvPr>
            <p:cNvSpPr/>
            <p:nvPr/>
          </p:nvSpPr>
          <p:spPr>
            <a:xfrm flipH="1">
              <a:off x="6687092" y="1909898"/>
              <a:ext cx="241994" cy="262342"/>
            </a:xfrm>
            <a:prstGeom prst="rtTriangle">
              <a:avLst/>
            </a:prstGeom>
            <a:solidFill>
              <a:schemeClr val="bg1">
                <a:alpha val="20000"/>
              </a:schemeClr>
            </a:solidFill>
            <a:ln w="6350" cmpd="thinThick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878" tIns="41940" rIns="83878" bIns="41940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68073" algn="ctr" defTabSz="84383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75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178159" algn="l"/>
                  <a:tab pos="4569509" algn="l"/>
                </a:tabLst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3CCC072-26AA-4932-ACBD-E367B29F115E}"/>
              </a:ext>
            </a:extLst>
          </p:cNvPr>
          <p:cNvSpPr/>
          <p:nvPr/>
        </p:nvSpPr>
        <p:spPr bwMode="auto">
          <a:xfrm>
            <a:off x="7979097" y="1972902"/>
            <a:ext cx="565540" cy="18466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ctr" defTabSz="838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-28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주요 기능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00000000-0008-0000-0400-000008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88" y="2241550"/>
            <a:ext cx="3060700" cy="377171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0000000-0008-0000-0400-00000A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551" y="2240965"/>
            <a:ext cx="3024188" cy="3780423"/>
          </a:xfrm>
          <a:prstGeom prst="rect">
            <a:avLst/>
          </a:prstGeom>
        </p:spPr>
      </p:pic>
      <p:sp>
        <p:nvSpPr>
          <p:cNvPr id="69" name="Text Box 36">
            <a:extLst>
              <a:ext uri="{FF2B5EF4-FFF2-40B4-BE49-F238E27FC236}">
                <a16:creationId xmlns:a16="http://schemas.microsoft.com/office/drawing/2014/main" id="{AD2E0C25-38E4-4C18-9BB8-26F0BBCD3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8921" y="2263425"/>
            <a:ext cx="2257403" cy="378372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defTabSz="1019056" latinLnBrk="0">
              <a:lnSpc>
                <a:spcPct val="110000"/>
              </a:lnSpc>
              <a:defRPr sz="120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Mouse Drag &amp; Drop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기능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계획 정보 반복 재사용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속성 관리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– Color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를 통한 시각화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PA Plan 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선사별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컨테이너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Size/Type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별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,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  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Full/Empty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Area Plan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- 20ft / 40ft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동시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Plan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기능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복수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항차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Multi Plan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기능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PA Plan Maintenance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Plan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결과를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List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형태로 조회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삭제 기능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</p:txBody>
      </p:sp>
      <p:pic>
        <p:nvPicPr>
          <p:cNvPr id="70" name="Picture 3" descr="C:\Users\mini\Desktop\그림2.png">
            <a:extLst>
              <a:ext uri="{FF2B5EF4-FFF2-40B4-BE49-F238E27FC236}">
                <a16:creationId xmlns:a16="http://schemas.microsoft.com/office/drawing/2014/main" id="{F8E45EB6-5C13-46D3-A4F7-C4ECE5D23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21147">
            <a:off x="3398640" y="3881768"/>
            <a:ext cx="583513" cy="50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B77C483-5904-4805-93C7-114921D5E828}"/>
              </a:ext>
            </a:extLst>
          </p:cNvPr>
          <p:cNvGrpSpPr/>
          <p:nvPr/>
        </p:nvGrpSpPr>
        <p:grpSpPr>
          <a:xfrm>
            <a:off x="826868" y="1598852"/>
            <a:ext cx="1537761" cy="261373"/>
            <a:chOff x="4304657" y="1763179"/>
            <a:chExt cx="1516630" cy="288236"/>
          </a:xfrm>
        </p:grpSpPr>
        <p:sp>
          <p:nvSpPr>
            <p:cNvPr id="32" name="자유형: 도형 92">
              <a:extLst>
                <a:ext uri="{FF2B5EF4-FFF2-40B4-BE49-F238E27FC236}">
                  <a16:creationId xmlns:a16="http://schemas.microsoft.com/office/drawing/2014/main" id="{5D357FCE-F9B2-4B80-B7AF-0BC97EC52C21}"/>
                </a:ext>
              </a:extLst>
            </p:cNvPr>
            <p:cNvSpPr/>
            <p:nvPr/>
          </p:nvSpPr>
          <p:spPr bwMode="auto">
            <a:xfrm flipV="1">
              <a:off x="4304657" y="1763179"/>
              <a:ext cx="1510889" cy="288236"/>
            </a:xfrm>
            <a:custGeom>
              <a:avLst/>
              <a:gdLst>
                <a:gd name="connsiteX0" fmla="*/ 0 w 1834666"/>
                <a:gd name="connsiteY0" fmla="*/ 0 h 367200"/>
                <a:gd name="connsiteX1" fmla="*/ 1834666 w 1834666"/>
                <a:gd name="connsiteY1" fmla="*/ 0 h 367200"/>
                <a:gd name="connsiteX2" fmla="*/ 1481915 w 1834666"/>
                <a:gd name="connsiteY2" fmla="*/ 367200 h 367200"/>
                <a:gd name="connsiteX3" fmla="*/ 0 w 1834666"/>
                <a:gd name="connsiteY3" fmla="*/ 367200 h 3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666" h="367200">
                  <a:moveTo>
                    <a:pt x="0" y="0"/>
                  </a:moveTo>
                  <a:lnTo>
                    <a:pt x="1834666" y="0"/>
                  </a:lnTo>
                  <a:lnTo>
                    <a:pt x="1481915" y="367200"/>
                  </a:lnTo>
                  <a:lnTo>
                    <a:pt x="0" y="3672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algn="ctr" defTabSz="910321"/>
              <a:endParaRPr lang="ko-KR" altLang="en-US" sz="1400" kern="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3" name="자유형: 도형 93">
              <a:extLst>
                <a:ext uri="{FF2B5EF4-FFF2-40B4-BE49-F238E27FC236}">
                  <a16:creationId xmlns:a16="http://schemas.microsoft.com/office/drawing/2014/main" id="{9906AAA6-D663-4B79-AAE5-E03E4D37E450}"/>
                </a:ext>
              </a:extLst>
            </p:cNvPr>
            <p:cNvSpPr/>
            <p:nvPr/>
          </p:nvSpPr>
          <p:spPr bwMode="auto">
            <a:xfrm>
              <a:off x="4310398" y="1763179"/>
              <a:ext cx="1510889" cy="288236"/>
            </a:xfrm>
            <a:custGeom>
              <a:avLst/>
              <a:gdLst>
                <a:gd name="connsiteX0" fmla="*/ 0 w 1834666"/>
                <a:gd name="connsiteY0" fmla="*/ 0 h 367200"/>
                <a:gd name="connsiteX1" fmla="*/ 1834666 w 1834666"/>
                <a:gd name="connsiteY1" fmla="*/ 0 h 367200"/>
                <a:gd name="connsiteX2" fmla="*/ 1481915 w 1834666"/>
                <a:gd name="connsiteY2" fmla="*/ 367200 h 367200"/>
                <a:gd name="connsiteX3" fmla="*/ 0 w 1834666"/>
                <a:gd name="connsiteY3" fmla="*/ 367200 h 3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666" h="367200">
                  <a:moveTo>
                    <a:pt x="0" y="0"/>
                  </a:moveTo>
                  <a:lnTo>
                    <a:pt x="1834666" y="0"/>
                  </a:lnTo>
                  <a:lnTo>
                    <a:pt x="1481915" y="367200"/>
                  </a:lnTo>
                  <a:lnTo>
                    <a:pt x="0" y="3672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algn="ctr" defTabSz="910321"/>
              <a:endParaRPr lang="ko-KR" altLang="en-US" sz="1400" kern="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F925039-EEB3-46A4-95B1-210764666DC3}"/>
              </a:ext>
            </a:extLst>
          </p:cNvPr>
          <p:cNvSpPr/>
          <p:nvPr/>
        </p:nvSpPr>
        <p:spPr>
          <a:xfrm>
            <a:off x="483971" y="1598852"/>
            <a:ext cx="1534530" cy="261159"/>
          </a:xfrm>
          <a:prstGeom prst="rect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BDA730-155C-4D91-9BCD-518D68F55C39}"/>
              </a:ext>
            </a:extLst>
          </p:cNvPr>
          <p:cNvSpPr/>
          <p:nvPr/>
        </p:nvSpPr>
        <p:spPr bwMode="auto">
          <a:xfrm>
            <a:off x="576110" y="1637207"/>
            <a:ext cx="527645" cy="18466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1993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2E319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PA Plan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BF644C3-9D76-48DD-A55D-9C261C97662E}"/>
              </a:ext>
            </a:extLst>
          </p:cNvPr>
          <p:cNvGrpSpPr/>
          <p:nvPr/>
        </p:nvGrpSpPr>
        <p:grpSpPr>
          <a:xfrm>
            <a:off x="482815" y="1909898"/>
            <a:ext cx="8853508" cy="4380242"/>
            <a:chOff x="482815" y="1909898"/>
            <a:chExt cx="8853508" cy="4380242"/>
          </a:xfrm>
        </p:grpSpPr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CA4C66FD-9D9E-477F-A152-6DC5FEDAF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15" y="1909898"/>
              <a:ext cx="6381436" cy="4380242"/>
            </a:xfrm>
            <a:prstGeom prst="rect">
              <a:avLst/>
            </a:prstGeom>
            <a:noFill/>
            <a:ln w="317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83878" tIns="41940" rIns="83878" bIns="41940" anchor="ctr"/>
            <a:lstStyle/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-127"/>
                <a:ea typeface="KoPub돋움체 Medium"/>
                <a:cs typeface="+mn-cs"/>
              </a:endParaRPr>
            </a:p>
          </p:txBody>
        </p:sp>
        <p:sp>
          <p:nvSpPr>
            <p:cNvPr id="63" name="AutoShape 8">
              <a:extLst>
                <a:ext uri="{FF2B5EF4-FFF2-40B4-BE49-F238E27FC236}">
                  <a16:creationId xmlns:a16="http://schemas.microsoft.com/office/drawing/2014/main" id="{BB074F65-F9F4-4BF1-B66B-279947B28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962" y="1911080"/>
              <a:ext cx="6380288" cy="261159"/>
            </a:xfrm>
            <a:prstGeom prst="rect">
              <a:avLst/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endParaRPr lang="ko-KR" altLang="ko-KR"/>
            </a:p>
          </p:txBody>
        </p:sp>
        <p:sp>
          <p:nvSpPr>
            <p:cNvPr id="64" name="Text Box 6">
              <a:extLst>
                <a:ext uri="{FF2B5EF4-FFF2-40B4-BE49-F238E27FC236}">
                  <a16:creationId xmlns:a16="http://schemas.microsoft.com/office/drawing/2014/main" id="{7959A3CD-A26C-4568-B9D0-9A0276A961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956" y="1947565"/>
              <a:ext cx="589402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b">
              <a:spAutoFit/>
            </a:bodyPr>
            <a:lstStyle/>
            <a:p>
              <a:pPr lvl="0" algn="ctr" defTabSz="868133" fontAlgn="base">
                <a:spcBef>
                  <a:spcPct val="0"/>
                </a:spcBef>
                <a:spcAft>
                  <a:spcPct val="0"/>
                </a:spcAft>
                <a:buSzPct val="80000"/>
              </a:pPr>
              <a:r>
                <a:rPr kumimoji="1" lang="en-US" altLang="ko-KR" sz="1200" spc="-28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Preferred Area Plan / PA Plan Maintenance</a:t>
              </a:r>
            </a:p>
          </p:txBody>
        </p:sp>
        <p:sp>
          <p:nvSpPr>
            <p:cNvPr id="65" name="직각 삼각형 64">
              <a:extLst>
                <a:ext uri="{FF2B5EF4-FFF2-40B4-BE49-F238E27FC236}">
                  <a16:creationId xmlns:a16="http://schemas.microsoft.com/office/drawing/2014/main" id="{84E33909-7AA3-4A48-A4F6-15D82BFDB90E}"/>
                </a:ext>
              </a:extLst>
            </p:cNvPr>
            <p:cNvSpPr/>
            <p:nvPr/>
          </p:nvSpPr>
          <p:spPr>
            <a:xfrm>
              <a:off x="483962" y="1909898"/>
              <a:ext cx="241994" cy="262342"/>
            </a:xfrm>
            <a:prstGeom prst="rtTriangle">
              <a:avLst/>
            </a:prstGeom>
            <a:solidFill>
              <a:schemeClr val="bg1">
                <a:alpha val="20000"/>
              </a:schemeClr>
            </a:solidFill>
            <a:ln w="6350" cmpd="thinThick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878" tIns="41940" rIns="83878" bIns="41940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68073" algn="ctr" defTabSz="84383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75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178159" algn="l"/>
                  <a:tab pos="4569509" algn="l"/>
                </a:tabLst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  <p:sp>
          <p:nvSpPr>
            <p:cNvPr id="66" name="직각 삼각형 65">
              <a:extLst>
                <a:ext uri="{FF2B5EF4-FFF2-40B4-BE49-F238E27FC236}">
                  <a16:creationId xmlns:a16="http://schemas.microsoft.com/office/drawing/2014/main" id="{79BC269D-F146-4679-AF0B-DCA498EEC407}"/>
                </a:ext>
              </a:extLst>
            </p:cNvPr>
            <p:cNvSpPr/>
            <p:nvPr/>
          </p:nvSpPr>
          <p:spPr>
            <a:xfrm flipH="1">
              <a:off x="6619980" y="1909898"/>
              <a:ext cx="241994" cy="262342"/>
            </a:xfrm>
            <a:prstGeom prst="rtTriangle">
              <a:avLst/>
            </a:prstGeom>
            <a:solidFill>
              <a:schemeClr val="bg1">
                <a:alpha val="20000"/>
              </a:schemeClr>
            </a:solidFill>
            <a:ln w="6350" cmpd="thinThick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878" tIns="41940" rIns="83878" bIns="41940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68073" algn="ctr" defTabSz="84383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75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178159" algn="l"/>
                  <a:tab pos="4569509" algn="l"/>
                </a:tabLst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DC835DA-59A2-4C68-8177-C6101C955EE1}"/>
                </a:ext>
              </a:extLst>
            </p:cNvPr>
            <p:cNvSpPr/>
            <p:nvPr/>
          </p:nvSpPr>
          <p:spPr bwMode="auto">
            <a:xfrm rot="10800000" flipV="1">
              <a:off x="7031635" y="1927172"/>
              <a:ext cx="2304687" cy="4362968"/>
            </a:xfrm>
            <a:prstGeom prst="rect">
              <a:avLst/>
            </a:prstGeom>
            <a:noFill/>
            <a:ln w="3175">
              <a:solidFill>
                <a:srgbClr val="969696"/>
              </a:solidFill>
              <a:miter lim="800000"/>
              <a:headEnd/>
              <a:tailEnd/>
            </a:ln>
            <a:extLst/>
          </p:spPr>
          <p:txBody>
            <a:bodyPr wrap="none" lIns="83878" tIns="41940" rIns="83878" bIns="41940" anchor="ctr"/>
            <a:lstStyle/>
            <a:p>
              <a:pPr lvl="1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247CDD6-5246-4775-881A-6127A8050F9B}"/>
                </a:ext>
              </a:extLst>
            </p:cNvPr>
            <p:cNvSpPr/>
            <p:nvPr/>
          </p:nvSpPr>
          <p:spPr>
            <a:xfrm>
              <a:off x="7034537" y="1927172"/>
              <a:ext cx="2301786" cy="261159"/>
            </a:xfrm>
            <a:prstGeom prst="rect">
              <a:avLst/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2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6C04FDA-3500-4F2B-A23E-489F2C0053CD}"/>
                </a:ext>
              </a:extLst>
            </p:cNvPr>
            <p:cNvSpPr/>
            <p:nvPr/>
          </p:nvSpPr>
          <p:spPr bwMode="auto">
            <a:xfrm>
              <a:off x="7979097" y="1972902"/>
              <a:ext cx="565540" cy="18466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838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-28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주요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774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4042BCA-F6A7-49FB-A299-55ED317CD568}"/>
              </a:ext>
            </a:extLst>
          </p:cNvPr>
          <p:cNvSpPr/>
          <p:nvPr/>
        </p:nvSpPr>
        <p:spPr>
          <a:xfrm>
            <a:off x="2321527" y="2464468"/>
            <a:ext cx="1544975" cy="482440"/>
          </a:xfrm>
          <a:prstGeom prst="rect">
            <a:avLst/>
          </a:prstGeom>
          <a:noFill/>
        </p:spPr>
        <p:txBody>
          <a:bodyPr wrap="none" lIns="0" tIns="0" rIns="0" bIns="0" anchor="t" anchorCtr="0">
            <a:spAutoFit/>
          </a:bodyPr>
          <a:lstStyle/>
          <a:p>
            <a:pPr>
              <a:lnSpc>
                <a:spcPct val="95000"/>
              </a:lnSpc>
            </a:pPr>
            <a:r>
              <a:rPr lang="ko-KR" altLang="en-US" sz="3300" spc="-83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업체 일반</a:t>
            </a:r>
            <a:endParaRPr lang="en-US" altLang="ko-KR" sz="3300" spc="-83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A1DF71-24C6-4381-82CE-F4A69E335B0E}"/>
              </a:ext>
            </a:extLst>
          </p:cNvPr>
          <p:cNvSpPr txBox="1"/>
          <p:nvPr/>
        </p:nvSpPr>
        <p:spPr bwMode="auto">
          <a:xfrm>
            <a:off x="735531" y="1980914"/>
            <a:ext cx="799193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spcAft>
                <a:spcPts val="918"/>
              </a:spcAft>
              <a:defRPr/>
            </a:pP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1C9E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Chapter</a:t>
            </a:r>
            <a:endParaRPr lang="ko-KR" altLang="en-US" sz="2600" b="1" spc="-138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1C9E5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A47B92B-F9D3-47AF-9D3D-9B1F2975F13D}"/>
              </a:ext>
            </a:extLst>
          </p:cNvPr>
          <p:cNvCxnSpPr>
            <a:cxnSpLocks/>
          </p:cNvCxnSpPr>
          <p:nvPr/>
        </p:nvCxnSpPr>
        <p:spPr>
          <a:xfrm>
            <a:off x="735531" y="2325345"/>
            <a:ext cx="5003118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189E3D-9511-4E9F-8ED5-77D2F1EBB786}"/>
              </a:ext>
            </a:extLst>
          </p:cNvPr>
          <p:cNvCxnSpPr>
            <a:cxnSpLocks/>
          </p:cNvCxnSpPr>
          <p:nvPr/>
        </p:nvCxnSpPr>
        <p:spPr>
          <a:xfrm>
            <a:off x="735531" y="2325345"/>
            <a:ext cx="14342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E0AD9F-1496-4A12-8A99-BBC066D07BDC}"/>
              </a:ext>
            </a:extLst>
          </p:cNvPr>
          <p:cNvSpPr txBox="1"/>
          <p:nvPr/>
        </p:nvSpPr>
        <p:spPr bwMode="auto">
          <a:xfrm>
            <a:off x="1648608" y="1582125"/>
            <a:ext cx="570143" cy="76750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918"/>
              </a:spcAft>
              <a:defRPr/>
            </a:pPr>
            <a:r>
              <a:rPr lang="en-US" altLang="ko-KR" sz="5000" spc="-138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1C9E5"/>
                </a:solid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Ⅰ</a:t>
            </a:r>
            <a:endParaRPr lang="ko-KR" altLang="en-US" sz="5000" spc="-138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1C9E5"/>
              </a:solidFill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F437C6-DA0D-4E3D-9ECA-D1B4F7BB0695}"/>
              </a:ext>
            </a:extLst>
          </p:cNvPr>
          <p:cNvSpPr/>
          <p:nvPr/>
        </p:nvSpPr>
        <p:spPr>
          <a:xfrm>
            <a:off x="2333295" y="3895539"/>
            <a:ext cx="3721276" cy="14362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4492" indent="-264492">
              <a:spcAft>
                <a:spcPts val="734"/>
              </a:spcAft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일반현황 및 주요 사업 영역</a:t>
            </a:r>
            <a:endParaRPr lang="en-US" altLang="ko-KR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64492" indent="-264492">
              <a:spcAft>
                <a:spcPts val="734"/>
              </a:spcAft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 및 수상 내역</a:t>
            </a:r>
            <a:endParaRPr lang="en-US" altLang="ko-KR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64492" indent="-264492">
              <a:spcAft>
                <a:spcPts val="734"/>
              </a:spcAft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재무 현황 및 신용평가</a:t>
            </a:r>
            <a:endParaRPr lang="en-US" altLang="ko-KR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64492" indent="-264492">
              <a:spcAft>
                <a:spcPts val="734"/>
              </a:spcAft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조직 및 인력 현황</a:t>
            </a:r>
            <a:endParaRPr lang="en-US" altLang="ko-KR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64492" indent="-264492">
              <a:spcAft>
                <a:spcPts val="734"/>
              </a:spcAft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사업 실적</a:t>
            </a:r>
          </a:p>
        </p:txBody>
      </p:sp>
    </p:spTree>
    <p:extLst>
      <p:ext uri="{BB962C8B-B14F-4D97-AF65-F5344CB8AC3E}">
        <p14:creationId xmlns:p14="http://schemas.microsoft.com/office/powerpoint/2010/main" val="3849320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27FD15-41C8-418E-ADB0-F3FF55A8CC53}"/>
              </a:ext>
            </a:extLst>
          </p:cNvPr>
          <p:cNvGrpSpPr/>
          <p:nvPr/>
        </p:nvGrpSpPr>
        <p:grpSpPr>
          <a:xfrm>
            <a:off x="482815" y="1909898"/>
            <a:ext cx="8853508" cy="4380242"/>
            <a:chOff x="482815" y="1909898"/>
            <a:chExt cx="8853508" cy="4380242"/>
          </a:xfrm>
        </p:grpSpPr>
        <p:sp>
          <p:nvSpPr>
            <p:cNvPr id="49" name="Rectangle 13">
              <a:extLst>
                <a:ext uri="{FF2B5EF4-FFF2-40B4-BE49-F238E27FC236}">
                  <a16:creationId xmlns:a16="http://schemas.microsoft.com/office/drawing/2014/main" id="{C68E6487-2A79-46AC-B6DF-05C6BF90D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15" y="1909898"/>
              <a:ext cx="6381436" cy="4380242"/>
            </a:xfrm>
            <a:prstGeom prst="rect">
              <a:avLst/>
            </a:prstGeom>
            <a:noFill/>
            <a:ln w="317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83878" tIns="41940" rIns="83878" bIns="41940" anchor="ctr"/>
            <a:lstStyle/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-127"/>
                <a:ea typeface="KoPub돋움체 Medium"/>
                <a:cs typeface="+mn-cs"/>
              </a:endParaRPr>
            </a:p>
          </p:txBody>
        </p:sp>
        <p:sp>
          <p:nvSpPr>
            <p:cNvPr id="50" name="AutoShape 8">
              <a:extLst>
                <a:ext uri="{FF2B5EF4-FFF2-40B4-BE49-F238E27FC236}">
                  <a16:creationId xmlns:a16="http://schemas.microsoft.com/office/drawing/2014/main" id="{E2CBB302-1BB4-411E-923C-9F9497CB7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962" y="1911080"/>
              <a:ext cx="6380288" cy="261159"/>
            </a:xfrm>
            <a:prstGeom prst="rect">
              <a:avLst/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endParaRPr lang="ko-KR" altLang="ko-KR"/>
            </a:p>
          </p:txBody>
        </p:sp>
        <p:sp>
          <p:nvSpPr>
            <p:cNvPr id="51" name="Text Box 6">
              <a:extLst>
                <a:ext uri="{FF2B5EF4-FFF2-40B4-BE49-F238E27FC236}">
                  <a16:creationId xmlns:a16="http://schemas.microsoft.com/office/drawing/2014/main" id="{50333E59-408D-4F11-A853-049D00068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956" y="1947565"/>
              <a:ext cx="589402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b">
              <a:spAutoFit/>
            </a:bodyPr>
            <a:lstStyle/>
            <a:p>
              <a:pPr lvl="0" algn="ctr" defTabSz="868133" fontAlgn="base">
                <a:spcBef>
                  <a:spcPct val="0"/>
                </a:spcBef>
                <a:spcAft>
                  <a:spcPct val="0"/>
                </a:spcAft>
                <a:buSzPct val="80000"/>
              </a:pPr>
              <a:r>
                <a:rPr kumimoji="1" lang="en-US" altLang="ko-KR" sz="1200" spc="-28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Empty Pickup / Empty In &amp; Out</a:t>
              </a:r>
            </a:p>
          </p:txBody>
        </p:sp>
        <p:sp>
          <p:nvSpPr>
            <p:cNvPr id="63" name="직각 삼각형 62">
              <a:extLst>
                <a:ext uri="{FF2B5EF4-FFF2-40B4-BE49-F238E27FC236}">
                  <a16:creationId xmlns:a16="http://schemas.microsoft.com/office/drawing/2014/main" id="{6C067963-5B8A-4C60-A290-0BBCA26EF1C3}"/>
                </a:ext>
              </a:extLst>
            </p:cNvPr>
            <p:cNvSpPr/>
            <p:nvPr/>
          </p:nvSpPr>
          <p:spPr>
            <a:xfrm>
              <a:off x="483962" y="1909898"/>
              <a:ext cx="241994" cy="262342"/>
            </a:xfrm>
            <a:prstGeom prst="rtTriangle">
              <a:avLst/>
            </a:prstGeom>
            <a:solidFill>
              <a:schemeClr val="bg1">
                <a:alpha val="20000"/>
              </a:schemeClr>
            </a:solidFill>
            <a:ln w="6350" cmpd="thinThick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878" tIns="41940" rIns="83878" bIns="41940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68073" algn="ctr" defTabSz="84383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75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178159" algn="l"/>
                  <a:tab pos="4569509" algn="l"/>
                </a:tabLst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  <p:sp>
          <p:nvSpPr>
            <p:cNvPr id="64" name="직각 삼각형 63">
              <a:extLst>
                <a:ext uri="{FF2B5EF4-FFF2-40B4-BE49-F238E27FC236}">
                  <a16:creationId xmlns:a16="http://schemas.microsoft.com/office/drawing/2014/main" id="{C7F26E80-3F30-497E-A297-F33B2DE48D89}"/>
                </a:ext>
              </a:extLst>
            </p:cNvPr>
            <p:cNvSpPr/>
            <p:nvPr/>
          </p:nvSpPr>
          <p:spPr>
            <a:xfrm flipH="1">
              <a:off x="6619980" y="1909898"/>
              <a:ext cx="241994" cy="262342"/>
            </a:xfrm>
            <a:prstGeom prst="rtTriangle">
              <a:avLst/>
            </a:prstGeom>
            <a:solidFill>
              <a:schemeClr val="bg1">
                <a:alpha val="20000"/>
              </a:schemeClr>
            </a:solidFill>
            <a:ln w="6350" cmpd="thinThick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878" tIns="41940" rIns="83878" bIns="41940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68073" algn="ctr" defTabSz="84383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75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178159" algn="l"/>
                  <a:tab pos="4569509" algn="l"/>
                </a:tabLst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E0D3F82-EA27-4864-99CF-FCA1C9AC23F5}"/>
                </a:ext>
              </a:extLst>
            </p:cNvPr>
            <p:cNvSpPr/>
            <p:nvPr/>
          </p:nvSpPr>
          <p:spPr bwMode="auto">
            <a:xfrm rot="10800000" flipV="1">
              <a:off x="7031635" y="1927172"/>
              <a:ext cx="2304687" cy="4362968"/>
            </a:xfrm>
            <a:prstGeom prst="rect">
              <a:avLst/>
            </a:prstGeom>
            <a:noFill/>
            <a:ln w="3175">
              <a:solidFill>
                <a:srgbClr val="969696"/>
              </a:solidFill>
              <a:miter lim="800000"/>
              <a:headEnd/>
              <a:tailEnd/>
            </a:ln>
            <a:extLst/>
          </p:spPr>
          <p:txBody>
            <a:bodyPr wrap="none" lIns="83878" tIns="41940" rIns="83878" bIns="41940" anchor="ctr"/>
            <a:lstStyle/>
            <a:p>
              <a:pPr lvl="1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7C8CB47-4CA8-496E-BBCA-A4748E8F8A49}"/>
                </a:ext>
              </a:extLst>
            </p:cNvPr>
            <p:cNvSpPr/>
            <p:nvPr/>
          </p:nvSpPr>
          <p:spPr>
            <a:xfrm>
              <a:off x="7034537" y="1927172"/>
              <a:ext cx="2301786" cy="261159"/>
            </a:xfrm>
            <a:prstGeom prst="rect">
              <a:avLst/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2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FB3D623-06FE-407E-999C-8053A9FB8A44}"/>
                </a:ext>
              </a:extLst>
            </p:cNvPr>
            <p:cNvSpPr/>
            <p:nvPr/>
          </p:nvSpPr>
          <p:spPr bwMode="auto">
            <a:xfrm>
              <a:off x="7979097" y="1972902"/>
              <a:ext cx="565540" cy="18466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838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-28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주요 기능</a:t>
              </a:r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3A5C3B-893E-4E8C-883D-E66430C96F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98" y="215532"/>
            <a:ext cx="2877326" cy="369332"/>
          </a:xfrm>
        </p:spPr>
        <p:txBody>
          <a:bodyPr/>
          <a:lstStyle/>
          <a:p>
            <a:r>
              <a:rPr lang="en-US" altLang="ko-KR" dirty="0"/>
              <a:t>Application – On-Dock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B4C9F5-736E-4B8B-9DB8-BB742A63F2DC}"/>
              </a:ext>
            </a:extLst>
          </p:cNvPr>
          <p:cNvSpPr/>
          <p:nvPr/>
        </p:nvSpPr>
        <p:spPr>
          <a:xfrm>
            <a:off x="586037" y="879349"/>
            <a:ext cx="8759575" cy="3948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157375" marR="0" lvl="0" indent="-157375" algn="l" defTabSz="1391620" rtl="0" eaLnBrk="1" fontAlgn="auto" latinLnBrk="0" hangingPunct="1">
              <a:lnSpc>
                <a:spcPts val="18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기존 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EDI 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시스템에 의해 접수된 선사의 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Booking 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정보와  연계하여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, Empty Container 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반출 계획을 수립하는 기능 제공 → 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Empty Pickup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 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Engine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 연계 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   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181439-F747-41B8-8292-BB80208D5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277" y="128592"/>
            <a:ext cx="428707" cy="507831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69" name="Text Box 36">
            <a:extLst>
              <a:ext uri="{FF2B5EF4-FFF2-40B4-BE49-F238E27FC236}">
                <a16:creationId xmlns:a16="http://schemas.microsoft.com/office/drawing/2014/main" id="{AD2E0C25-38E4-4C18-9BB8-26F0BBCD3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8921" y="2263425"/>
            <a:ext cx="2257403" cy="378372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defTabSz="1019056" latinLnBrk="0">
              <a:lnSpc>
                <a:spcPct val="110000"/>
              </a:lnSpc>
              <a:defRPr sz="120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Mouse Drag &amp; Drop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기능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속성 관리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– Color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를 통한 시각화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선사 동일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Booking #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→ 전체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CY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담당자  경험치 의존한 수량을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Plan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Empty Pickup 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선사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Bkg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#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별로 반출 계획 기능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-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자동 반출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Rule setting 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특정 컨테이너 반출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Hold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기능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Empty Swap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기능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   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외부 트럭 기사 요구 대응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)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Empty In/Out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선사별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게이트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In/Out Rule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관리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0000000-0008-0000-0400-00000C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40" y="2236630"/>
            <a:ext cx="3052948" cy="378372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0000000-0008-0000-0400-00001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434" y="2240400"/>
            <a:ext cx="3012304" cy="3779958"/>
          </a:xfrm>
          <a:prstGeom prst="rect">
            <a:avLst/>
          </a:prstGeom>
        </p:spPr>
      </p:pic>
      <p:pic>
        <p:nvPicPr>
          <p:cNvPr id="28" name="Picture 3" descr="C:\Users\mini\Desktop\그림2.png">
            <a:extLst>
              <a:ext uri="{FF2B5EF4-FFF2-40B4-BE49-F238E27FC236}">
                <a16:creationId xmlns:a16="http://schemas.microsoft.com/office/drawing/2014/main" id="{D45631AB-467F-4E93-AA64-30527C1DB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21147">
            <a:off x="3398640" y="3881768"/>
            <a:ext cx="583513" cy="50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C8E7DD1-A9F2-4565-839A-728F6A2141E9}"/>
              </a:ext>
            </a:extLst>
          </p:cNvPr>
          <p:cNvGrpSpPr/>
          <p:nvPr/>
        </p:nvGrpSpPr>
        <p:grpSpPr>
          <a:xfrm>
            <a:off x="826868" y="1598852"/>
            <a:ext cx="1537761" cy="261373"/>
            <a:chOff x="4304657" y="1763179"/>
            <a:chExt cx="1516630" cy="288236"/>
          </a:xfrm>
        </p:grpSpPr>
        <p:sp>
          <p:nvSpPr>
            <p:cNvPr id="29" name="자유형: 도형 92">
              <a:extLst>
                <a:ext uri="{FF2B5EF4-FFF2-40B4-BE49-F238E27FC236}">
                  <a16:creationId xmlns:a16="http://schemas.microsoft.com/office/drawing/2014/main" id="{6889BEE7-1CF5-42E9-83D2-113B9BBB8092}"/>
                </a:ext>
              </a:extLst>
            </p:cNvPr>
            <p:cNvSpPr/>
            <p:nvPr/>
          </p:nvSpPr>
          <p:spPr bwMode="auto">
            <a:xfrm flipV="1">
              <a:off x="4304657" y="1763179"/>
              <a:ext cx="1510889" cy="288236"/>
            </a:xfrm>
            <a:custGeom>
              <a:avLst/>
              <a:gdLst>
                <a:gd name="connsiteX0" fmla="*/ 0 w 1834666"/>
                <a:gd name="connsiteY0" fmla="*/ 0 h 367200"/>
                <a:gd name="connsiteX1" fmla="*/ 1834666 w 1834666"/>
                <a:gd name="connsiteY1" fmla="*/ 0 h 367200"/>
                <a:gd name="connsiteX2" fmla="*/ 1481915 w 1834666"/>
                <a:gd name="connsiteY2" fmla="*/ 367200 h 367200"/>
                <a:gd name="connsiteX3" fmla="*/ 0 w 1834666"/>
                <a:gd name="connsiteY3" fmla="*/ 367200 h 3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666" h="367200">
                  <a:moveTo>
                    <a:pt x="0" y="0"/>
                  </a:moveTo>
                  <a:lnTo>
                    <a:pt x="1834666" y="0"/>
                  </a:lnTo>
                  <a:lnTo>
                    <a:pt x="1481915" y="367200"/>
                  </a:lnTo>
                  <a:lnTo>
                    <a:pt x="0" y="3672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algn="ctr" defTabSz="910321"/>
              <a:endParaRPr lang="ko-KR" altLang="en-US" sz="1400" kern="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0" name="자유형: 도형 93">
              <a:extLst>
                <a:ext uri="{FF2B5EF4-FFF2-40B4-BE49-F238E27FC236}">
                  <a16:creationId xmlns:a16="http://schemas.microsoft.com/office/drawing/2014/main" id="{DD3B8E9E-8C12-489D-A9F7-B377EB030620}"/>
                </a:ext>
              </a:extLst>
            </p:cNvPr>
            <p:cNvSpPr/>
            <p:nvPr/>
          </p:nvSpPr>
          <p:spPr bwMode="auto">
            <a:xfrm>
              <a:off x="4310398" y="1763179"/>
              <a:ext cx="1510889" cy="288236"/>
            </a:xfrm>
            <a:custGeom>
              <a:avLst/>
              <a:gdLst>
                <a:gd name="connsiteX0" fmla="*/ 0 w 1834666"/>
                <a:gd name="connsiteY0" fmla="*/ 0 h 367200"/>
                <a:gd name="connsiteX1" fmla="*/ 1834666 w 1834666"/>
                <a:gd name="connsiteY1" fmla="*/ 0 h 367200"/>
                <a:gd name="connsiteX2" fmla="*/ 1481915 w 1834666"/>
                <a:gd name="connsiteY2" fmla="*/ 367200 h 367200"/>
                <a:gd name="connsiteX3" fmla="*/ 0 w 1834666"/>
                <a:gd name="connsiteY3" fmla="*/ 367200 h 3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666" h="367200">
                  <a:moveTo>
                    <a:pt x="0" y="0"/>
                  </a:moveTo>
                  <a:lnTo>
                    <a:pt x="1834666" y="0"/>
                  </a:lnTo>
                  <a:lnTo>
                    <a:pt x="1481915" y="367200"/>
                  </a:lnTo>
                  <a:lnTo>
                    <a:pt x="0" y="3672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algn="ctr" defTabSz="910321"/>
              <a:endParaRPr lang="ko-KR" altLang="en-US" sz="1400" kern="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B794F66-FD2B-456B-AB70-F8B93C87CC16}"/>
              </a:ext>
            </a:extLst>
          </p:cNvPr>
          <p:cNvSpPr/>
          <p:nvPr/>
        </p:nvSpPr>
        <p:spPr>
          <a:xfrm>
            <a:off x="483971" y="1598852"/>
            <a:ext cx="1534530" cy="261159"/>
          </a:xfrm>
          <a:prstGeom prst="rect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03B5006-2338-4546-80E2-819D321281FC}"/>
              </a:ext>
            </a:extLst>
          </p:cNvPr>
          <p:cNvSpPr/>
          <p:nvPr/>
        </p:nvSpPr>
        <p:spPr bwMode="auto">
          <a:xfrm>
            <a:off x="576110" y="1637207"/>
            <a:ext cx="761427" cy="18466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1993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2E319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Empty </a:t>
            </a:r>
            <a:r>
              <a:rPr lang="ko-KR" altLang="en-US" sz="1200" dirty="0">
                <a:ln>
                  <a:solidFill>
                    <a:srgbClr val="2E3192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반출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2E3192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524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3A5C3B-893E-4E8C-883D-E66430C96F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98" y="215532"/>
            <a:ext cx="3606308" cy="369332"/>
          </a:xfrm>
        </p:spPr>
        <p:txBody>
          <a:bodyPr/>
          <a:lstStyle/>
          <a:p>
            <a:r>
              <a:rPr lang="en-US" altLang="ko-KR" dirty="0"/>
              <a:t>Application – Gate Operation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B4C9F5-736E-4B8B-9DB8-BB742A63F2DC}"/>
              </a:ext>
            </a:extLst>
          </p:cNvPr>
          <p:cNvSpPr/>
          <p:nvPr/>
        </p:nvSpPr>
        <p:spPr>
          <a:xfrm>
            <a:off x="586037" y="879349"/>
            <a:ext cx="8759575" cy="3948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157375" marR="0" lvl="0" indent="-157375" algn="l" defTabSz="1391620" rtl="0" eaLnBrk="1" fontAlgn="auto" latinLnBrk="0" hangingPunct="1">
              <a:lnSpc>
                <a:spcPts val="18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게이트 혼잡도 최소화를 위해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,  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반입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/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반출 업무 무인 자동화 지원 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(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사전반출입 정보 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Interface, 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트럭 번호 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Interface, Gate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 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Slip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 발행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, Trouble Booth)</a:t>
            </a:r>
          </a:p>
          <a:p>
            <a:pPr marL="157375" marR="0" lvl="0" indent="-157375" algn="l" defTabSz="1391620" rtl="0" eaLnBrk="1" fontAlgn="auto" latinLnBrk="0" hangingPunct="1">
              <a:lnSpc>
                <a:spcPts val="18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기존 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EDI 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시스템에 의해 접수된 </a:t>
            </a:r>
            <a:r>
              <a:rPr kumimoji="0" lang="en-US" altLang="ko-KR" sz="1100" b="1" i="0" u="none" strike="noStrike" kern="1200" cap="none" spc="-46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Copino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상의 차량 번호와  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LPR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에서 전송된 차량 번호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동일시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,  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상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/</a:t>
            </a:r>
            <a:r>
              <a:rPr kumimoji="0" lang="ko-KR" altLang="en-US" sz="1100" b="1" i="0" u="none" strike="noStrike" kern="1200" cap="none" spc="-46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하차지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 결정 및 장비 작업 지시 자동 생성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181439-F747-41B8-8292-BB80208D5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277" y="128592"/>
            <a:ext cx="428707" cy="507831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3CCC072-26AA-4932-ACBD-E367B29F115E}"/>
              </a:ext>
            </a:extLst>
          </p:cNvPr>
          <p:cNvSpPr/>
          <p:nvPr/>
        </p:nvSpPr>
        <p:spPr bwMode="auto">
          <a:xfrm>
            <a:off x="7979097" y="1972902"/>
            <a:ext cx="565540" cy="18466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ctr" defTabSz="838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-28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주요 기능</a:t>
            </a:r>
          </a:p>
        </p:txBody>
      </p:sp>
      <p:sp>
        <p:nvSpPr>
          <p:cNvPr id="69" name="Text Box 36">
            <a:extLst>
              <a:ext uri="{FF2B5EF4-FFF2-40B4-BE49-F238E27FC236}">
                <a16:creationId xmlns:a16="http://schemas.microsoft.com/office/drawing/2014/main" id="{AD2E0C25-38E4-4C18-9BB8-26F0BBCD3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8921" y="2263425"/>
            <a:ext cx="2257403" cy="378372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defTabSz="1019056" latinLnBrk="0">
              <a:lnSpc>
                <a:spcPct val="110000"/>
              </a:lnSpc>
              <a:defRPr sz="120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수동 반입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/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반출 처리 기능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오류시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차량 기사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Self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처리 기능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(Trouble Booth)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Copino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관리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EDI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수신완료된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사전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반출입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예정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  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정보 관리 기능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수동 입력 가능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)</a:t>
            </a: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게이트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반출입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모니터링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진입 차량 상황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작업 상태 등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)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-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진입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.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출 시간 관리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턴 타임 조회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) 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반출입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작업 자동 처리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Gate Slip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발행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Trouble Booth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오류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Fix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→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Gate Slip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발행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E35DC3-AC21-4250-A36A-AA8207DA523F}"/>
              </a:ext>
            </a:extLst>
          </p:cNvPr>
          <p:cNvGrpSpPr/>
          <p:nvPr/>
        </p:nvGrpSpPr>
        <p:grpSpPr>
          <a:xfrm>
            <a:off x="570249" y="4198526"/>
            <a:ext cx="3067414" cy="1848627"/>
            <a:chOff x="2432050" y="2019291"/>
            <a:chExt cx="1551261" cy="1733559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2687AA2-D01D-4E60-A9F5-5FA4738DD9F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2050" y="2019291"/>
              <a:ext cx="1549399" cy="903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Picture 3">
              <a:extLst>
                <a:ext uri="{FF2B5EF4-FFF2-40B4-BE49-F238E27FC236}">
                  <a16:creationId xmlns:a16="http://schemas.microsoft.com/office/drawing/2014/main" id="{BC65CABA-B44A-43DB-B395-F526811CB7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8374" y="2813249"/>
              <a:ext cx="1414937" cy="939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56492B2C-70CB-4CCE-954A-B1E91369F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550" y="2244668"/>
            <a:ext cx="3018191" cy="183203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722DBFD-4950-4D77-98E3-51AFBA157504}"/>
              </a:ext>
            </a:extLst>
          </p:cNvPr>
          <p:cNvGrpSpPr/>
          <p:nvPr/>
        </p:nvGrpSpPr>
        <p:grpSpPr>
          <a:xfrm>
            <a:off x="3765551" y="4185926"/>
            <a:ext cx="3017371" cy="1839357"/>
            <a:chOff x="3765551" y="4185926"/>
            <a:chExt cx="3017371" cy="1839357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F98CA41-9E04-475F-8688-0CD522482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5551" y="4185926"/>
              <a:ext cx="3017371" cy="1839357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6EC3290-9111-4C13-B370-6C422616B260}"/>
                </a:ext>
              </a:extLst>
            </p:cNvPr>
            <p:cNvSpPr/>
            <p:nvPr/>
          </p:nvSpPr>
          <p:spPr>
            <a:xfrm>
              <a:off x="4340844" y="4362275"/>
              <a:ext cx="1249960" cy="327171"/>
            </a:xfrm>
            <a:prstGeom prst="rect">
              <a:avLst/>
            </a:prstGeom>
            <a:blipFill dpi="0" rotWithShape="1">
              <a:blip r:embed="rId6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00000000-0008-0000-0400-000013000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388" y="2242786"/>
            <a:ext cx="3063733" cy="1833914"/>
          </a:xfrm>
          <a:prstGeom prst="rect">
            <a:avLst/>
          </a:prstGeom>
        </p:spPr>
      </p:pic>
      <p:pic>
        <p:nvPicPr>
          <p:cNvPr id="35" name="Picture 3" descr="C:\Users\mini\Desktop\그림2.png">
            <a:extLst>
              <a:ext uri="{FF2B5EF4-FFF2-40B4-BE49-F238E27FC236}">
                <a16:creationId xmlns:a16="http://schemas.microsoft.com/office/drawing/2014/main" id="{8BC8B042-062D-4CC4-8451-90ECCD48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621147">
            <a:off x="3398640" y="3881768"/>
            <a:ext cx="583513" cy="50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F67E16B6-28C5-4C19-B534-37D68A609284}"/>
              </a:ext>
            </a:extLst>
          </p:cNvPr>
          <p:cNvGrpSpPr/>
          <p:nvPr/>
        </p:nvGrpSpPr>
        <p:grpSpPr>
          <a:xfrm>
            <a:off x="826868" y="1598852"/>
            <a:ext cx="1537761" cy="261373"/>
            <a:chOff x="4304657" y="1763179"/>
            <a:chExt cx="1516630" cy="288236"/>
          </a:xfrm>
        </p:grpSpPr>
        <p:sp>
          <p:nvSpPr>
            <p:cNvPr id="37" name="자유형: 도형 92">
              <a:extLst>
                <a:ext uri="{FF2B5EF4-FFF2-40B4-BE49-F238E27FC236}">
                  <a16:creationId xmlns:a16="http://schemas.microsoft.com/office/drawing/2014/main" id="{EC815F1A-B9AF-4627-9307-D8A5B22DFACB}"/>
                </a:ext>
              </a:extLst>
            </p:cNvPr>
            <p:cNvSpPr/>
            <p:nvPr/>
          </p:nvSpPr>
          <p:spPr bwMode="auto">
            <a:xfrm flipV="1">
              <a:off x="4304657" y="1763179"/>
              <a:ext cx="1510889" cy="288236"/>
            </a:xfrm>
            <a:custGeom>
              <a:avLst/>
              <a:gdLst>
                <a:gd name="connsiteX0" fmla="*/ 0 w 1834666"/>
                <a:gd name="connsiteY0" fmla="*/ 0 h 367200"/>
                <a:gd name="connsiteX1" fmla="*/ 1834666 w 1834666"/>
                <a:gd name="connsiteY1" fmla="*/ 0 h 367200"/>
                <a:gd name="connsiteX2" fmla="*/ 1481915 w 1834666"/>
                <a:gd name="connsiteY2" fmla="*/ 367200 h 367200"/>
                <a:gd name="connsiteX3" fmla="*/ 0 w 1834666"/>
                <a:gd name="connsiteY3" fmla="*/ 367200 h 3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666" h="367200">
                  <a:moveTo>
                    <a:pt x="0" y="0"/>
                  </a:moveTo>
                  <a:lnTo>
                    <a:pt x="1834666" y="0"/>
                  </a:lnTo>
                  <a:lnTo>
                    <a:pt x="1481915" y="367200"/>
                  </a:lnTo>
                  <a:lnTo>
                    <a:pt x="0" y="3672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algn="ctr" defTabSz="910321"/>
              <a:endParaRPr lang="ko-KR" altLang="en-US" sz="1400" kern="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3" name="자유형: 도형 93">
              <a:extLst>
                <a:ext uri="{FF2B5EF4-FFF2-40B4-BE49-F238E27FC236}">
                  <a16:creationId xmlns:a16="http://schemas.microsoft.com/office/drawing/2014/main" id="{5F7E231B-F5BA-45F3-B133-412C7DFAAC56}"/>
                </a:ext>
              </a:extLst>
            </p:cNvPr>
            <p:cNvSpPr/>
            <p:nvPr/>
          </p:nvSpPr>
          <p:spPr bwMode="auto">
            <a:xfrm>
              <a:off x="4310398" y="1763179"/>
              <a:ext cx="1510889" cy="288236"/>
            </a:xfrm>
            <a:custGeom>
              <a:avLst/>
              <a:gdLst>
                <a:gd name="connsiteX0" fmla="*/ 0 w 1834666"/>
                <a:gd name="connsiteY0" fmla="*/ 0 h 367200"/>
                <a:gd name="connsiteX1" fmla="*/ 1834666 w 1834666"/>
                <a:gd name="connsiteY1" fmla="*/ 0 h 367200"/>
                <a:gd name="connsiteX2" fmla="*/ 1481915 w 1834666"/>
                <a:gd name="connsiteY2" fmla="*/ 367200 h 367200"/>
                <a:gd name="connsiteX3" fmla="*/ 0 w 1834666"/>
                <a:gd name="connsiteY3" fmla="*/ 367200 h 3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666" h="367200">
                  <a:moveTo>
                    <a:pt x="0" y="0"/>
                  </a:moveTo>
                  <a:lnTo>
                    <a:pt x="1834666" y="0"/>
                  </a:lnTo>
                  <a:lnTo>
                    <a:pt x="1481915" y="367200"/>
                  </a:lnTo>
                  <a:lnTo>
                    <a:pt x="0" y="3672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algn="ctr" defTabSz="910321"/>
              <a:endParaRPr lang="ko-KR" altLang="en-US" sz="1400" kern="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3092D6D-4873-49D9-900E-42D51F2A732F}"/>
              </a:ext>
            </a:extLst>
          </p:cNvPr>
          <p:cNvSpPr/>
          <p:nvPr/>
        </p:nvSpPr>
        <p:spPr>
          <a:xfrm>
            <a:off x="483971" y="1598852"/>
            <a:ext cx="1534530" cy="261159"/>
          </a:xfrm>
          <a:prstGeom prst="rect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8B0A9B-B486-4214-A109-F8DE199D22CC}"/>
              </a:ext>
            </a:extLst>
          </p:cNvPr>
          <p:cNvSpPr/>
          <p:nvPr/>
        </p:nvSpPr>
        <p:spPr bwMode="auto">
          <a:xfrm>
            <a:off x="576110" y="1637207"/>
            <a:ext cx="1618266" cy="18466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1993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2E319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게이트 반출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2E319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2E319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입출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2E3192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E36128A-6AB6-4D5A-98C1-36112480480B}"/>
              </a:ext>
            </a:extLst>
          </p:cNvPr>
          <p:cNvGrpSpPr/>
          <p:nvPr/>
        </p:nvGrpSpPr>
        <p:grpSpPr>
          <a:xfrm>
            <a:off x="482815" y="1909898"/>
            <a:ext cx="8853508" cy="4380242"/>
            <a:chOff x="482815" y="1909898"/>
            <a:chExt cx="8853508" cy="4380242"/>
          </a:xfrm>
        </p:grpSpPr>
        <p:sp>
          <p:nvSpPr>
            <p:cNvPr id="47" name="Rectangle 13">
              <a:extLst>
                <a:ext uri="{FF2B5EF4-FFF2-40B4-BE49-F238E27FC236}">
                  <a16:creationId xmlns:a16="http://schemas.microsoft.com/office/drawing/2014/main" id="{019E1B36-CF70-4530-8C6A-B1988532C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15" y="1909898"/>
              <a:ext cx="6381436" cy="4380242"/>
            </a:xfrm>
            <a:prstGeom prst="rect">
              <a:avLst/>
            </a:prstGeom>
            <a:noFill/>
            <a:ln w="317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83878" tIns="41940" rIns="83878" bIns="41940" anchor="ctr"/>
            <a:lstStyle/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-127"/>
                <a:ea typeface="KoPub돋움체 Medium"/>
                <a:cs typeface="+mn-cs"/>
              </a:endParaRPr>
            </a:p>
          </p:txBody>
        </p:sp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4DD769D2-A193-4599-B92E-C64D21DF9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962" y="1911080"/>
              <a:ext cx="6380288" cy="261159"/>
            </a:xfrm>
            <a:prstGeom prst="rect">
              <a:avLst/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endParaRPr lang="ko-KR" altLang="ko-KR"/>
            </a:p>
          </p:txBody>
        </p:sp>
        <p:sp>
          <p:nvSpPr>
            <p:cNvPr id="49" name="Text Box 6">
              <a:extLst>
                <a:ext uri="{FF2B5EF4-FFF2-40B4-BE49-F238E27FC236}">
                  <a16:creationId xmlns:a16="http://schemas.microsoft.com/office/drawing/2014/main" id="{851F61FA-0C8B-45BF-88C6-F658FA2082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956" y="1947565"/>
              <a:ext cx="589402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b">
              <a:spAutoFit/>
            </a:bodyPr>
            <a:lstStyle/>
            <a:p>
              <a:pPr lvl="0" algn="ctr" defTabSz="868133" fontAlgn="base">
                <a:spcBef>
                  <a:spcPct val="0"/>
                </a:spcBef>
                <a:spcAft>
                  <a:spcPct val="0"/>
                </a:spcAft>
                <a:buSzPct val="80000"/>
              </a:pPr>
              <a:r>
                <a:rPr kumimoji="1" lang="en-US" altLang="ko-KR" sz="1200" spc="-28" dirty="0" err="1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Copino</a:t>
              </a:r>
              <a:r>
                <a:rPr kumimoji="1" lang="en-US" altLang="ko-KR" sz="1200" spc="-28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kumimoji="1" lang="ko-KR" altLang="en-US" sz="1200" spc="-28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관리 </a:t>
              </a:r>
              <a:r>
                <a:rPr kumimoji="1" lang="en-US" altLang="ko-KR" sz="1200" spc="-28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 Gate </a:t>
              </a:r>
              <a:r>
                <a:rPr kumimoji="1" lang="en-US" altLang="ko-KR" sz="1200" spc="-28" dirty="0" err="1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In&amp;Out</a:t>
              </a:r>
              <a:r>
                <a:rPr kumimoji="1" lang="en-US" altLang="ko-KR" sz="1200" spc="-28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Progress / Gate Slip /  Trouble Booth </a:t>
              </a:r>
            </a:p>
          </p:txBody>
        </p:sp>
        <p:sp>
          <p:nvSpPr>
            <p:cNvPr id="50" name="직각 삼각형 49">
              <a:extLst>
                <a:ext uri="{FF2B5EF4-FFF2-40B4-BE49-F238E27FC236}">
                  <a16:creationId xmlns:a16="http://schemas.microsoft.com/office/drawing/2014/main" id="{C4D1340A-1518-4C85-AF64-8B174A95C1FD}"/>
                </a:ext>
              </a:extLst>
            </p:cNvPr>
            <p:cNvSpPr/>
            <p:nvPr/>
          </p:nvSpPr>
          <p:spPr>
            <a:xfrm>
              <a:off x="483962" y="1909898"/>
              <a:ext cx="241994" cy="262342"/>
            </a:xfrm>
            <a:prstGeom prst="rtTriangle">
              <a:avLst/>
            </a:prstGeom>
            <a:solidFill>
              <a:schemeClr val="bg1">
                <a:alpha val="20000"/>
              </a:schemeClr>
            </a:solidFill>
            <a:ln w="6350" cmpd="thinThick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878" tIns="41940" rIns="83878" bIns="41940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68073" algn="ctr" defTabSz="84383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75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178159" algn="l"/>
                  <a:tab pos="4569509" algn="l"/>
                </a:tabLst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  <p:sp>
          <p:nvSpPr>
            <p:cNvPr id="51" name="직각 삼각형 50">
              <a:extLst>
                <a:ext uri="{FF2B5EF4-FFF2-40B4-BE49-F238E27FC236}">
                  <a16:creationId xmlns:a16="http://schemas.microsoft.com/office/drawing/2014/main" id="{16F3256B-1ECD-4AE1-8E3C-0CEDDEBD1479}"/>
                </a:ext>
              </a:extLst>
            </p:cNvPr>
            <p:cNvSpPr/>
            <p:nvPr/>
          </p:nvSpPr>
          <p:spPr>
            <a:xfrm flipH="1">
              <a:off x="6619980" y="1909898"/>
              <a:ext cx="241994" cy="262342"/>
            </a:xfrm>
            <a:prstGeom prst="rtTriangle">
              <a:avLst/>
            </a:prstGeom>
            <a:solidFill>
              <a:schemeClr val="bg1">
                <a:alpha val="20000"/>
              </a:schemeClr>
            </a:solidFill>
            <a:ln w="6350" cmpd="thinThick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878" tIns="41940" rIns="83878" bIns="41940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68073" algn="ctr" defTabSz="84383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75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178159" algn="l"/>
                  <a:tab pos="4569509" algn="l"/>
                </a:tabLst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5989AF4-78BE-484A-B827-8378A0730291}"/>
                </a:ext>
              </a:extLst>
            </p:cNvPr>
            <p:cNvSpPr/>
            <p:nvPr/>
          </p:nvSpPr>
          <p:spPr bwMode="auto">
            <a:xfrm rot="10800000" flipV="1">
              <a:off x="7031635" y="1927172"/>
              <a:ext cx="2304687" cy="4362968"/>
            </a:xfrm>
            <a:prstGeom prst="rect">
              <a:avLst/>
            </a:prstGeom>
            <a:noFill/>
            <a:ln w="3175">
              <a:solidFill>
                <a:srgbClr val="969696"/>
              </a:solidFill>
              <a:miter lim="800000"/>
              <a:headEnd/>
              <a:tailEnd/>
            </a:ln>
            <a:extLst/>
          </p:spPr>
          <p:txBody>
            <a:bodyPr wrap="none" lIns="83878" tIns="41940" rIns="83878" bIns="41940" anchor="ctr"/>
            <a:lstStyle/>
            <a:p>
              <a:pPr lvl="1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3A1F588-12C2-47DD-A536-A0049A569515}"/>
                </a:ext>
              </a:extLst>
            </p:cNvPr>
            <p:cNvSpPr/>
            <p:nvPr/>
          </p:nvSpPr>
          <p:spPr>
            <a:xfrm>
              <a:off x="7034537" y="1927172"/>
              <a:ext cx="2301786" cy="261159"/>
            </a:xfrm>
            <a:prstGeom prst="rect">
              <a:avLst/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2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D1FC8E1-E038-498C-8B46-4E8B2005F494}"/>
                </a:ext>
              </a:extLst>
            </p:cNvPr>
            <p:cNvSpPr/>
            <p:nvPr/>
          </p:nvSpPr>
          <p:spPr bwMode="auto">
            <a:xfrm>
              <a:off x="7979097" y="1972902"/>
              <a:ext cx="565540" cy="18466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838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-28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주요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6520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3A5C3B-893E-4E8C-883D-E66430C96F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98" y="215532"/>
            <a:ext cx="3035062" cy="369332"/>
          </a:xfrm>
        </p:spPr>
        <p:txBody>
          <a:bodyPr/>
          <a:lstStyle/>
          <a:p>
            <a:r>
              <a:rPr lang="en-US" altLang="ko-KR" dirty="0"/>
              <a:t>Application – Monitoring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B4C9F5-736E-4B8B-9DB8-BB742A63F2DC}"/>
              </a:ext>
            </a:extLst>
          </p:cNvPr>
          <p:cNvSpPr/>
          <p:nvPr/>
        </p:nvSpPr>
        <p:spPr>
          <a:xfrm>
            <a:off x="586037" y="879349"/>
            <a:ext cx="8759575" cy="3948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157375" marR="0" lvl="0" indent="-157375" algn="l" defTabSz="1391620" rtl="0" eaLnBrk="1" fontAlgn="auto" latinLnBrk="0" hangingPunct="1">
              <a:lnSpc>
                <a:spcPts val="18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다양한 조회 조건 설정을 통한 현재 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Yard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에 장치되어 있는 컨테이너 현황을  실시간 모니터링 기능 제공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181439-F747-41B8-8292-BB80208D5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277" y="128592"/>
            <a:ext cx="428707" cy="507831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69" name="Text Box 36">
            <a:extLst>
              <a:ext uri="{FF2B5EF4-FFF2-40B4-BE49-F238E27FC236}">
                <a16:creationId xmlns:a16="http://schemas.microsoft.com/office/drawing/2014/main" id="{AD2E0C25-38E4-4C18-9BB8-26F0BBCD3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8921" y="2263425"/>
            <a:ext cx="2257403" cy="378372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defTabSz="1019056" latinLnBrk="0">
              <a:lnSpc>
                <a:spcPct val="110000"/>
              </a:lnSpc>
              <a:defRPr sz="120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속성 관리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– Color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를 통한 시각화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Drill – Down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기능 제공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(Yard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→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Block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→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Bay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→컨테이너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)</a:t>
            </a: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Filtering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및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Summary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기능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Yard View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Yard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전체 장치 현황 모니터링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Block View 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Block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별 장치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장치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현황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Bay View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Block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Bay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별 장치 현황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Container Information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공통 관리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조회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/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수정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)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9ACC375-A21A-48A4-B784-BA9A7A46E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88" y="2236631"/>
            <a:ext cx="3060700" cy="184007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DF8AB6-4D34-40A7-9823-44C5ADF83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551" y="2240965"/>
            <a:ext cx="3024188" cy="183573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AE034E6-0B8D-4055-9897-C2BA88B14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89" y="4204504"/>
            <a:ext cx="3060700" cy="181959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4D30718-B91C-4730-81CF-E35713773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551" y="4204505"/>
            <a:ext cx="3024188" cy="1816884"/>
          </a:xfrm>
          <a:prstGeom prst="rect">
            <a:avLst/>
          </a:prstGeom>
        </p:spPr>
      </p:pic>
      <p:pic>
        <p:nvPicPr>
          <p:cNvPr id="35" name="Picture 3" descr="C:\Users\mini\Desktop\그림2.png">
            <a:extLst>
              <a:ext uri="{FF2B5EF4-FFF2-40B4-BE49-F238E27FC236}">
                <a16:creationId xmlns:a16="http://schemas.microsoft.com/office/drawing/2014/main" id="{8BC8B042-062D-4CC4-8451-90ECCD48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621147">
            <a:off x="3398640" y="3881768"/>
            <a:ext cx="583513" cy="50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797EB8F6-C693-4C34-A945-09E9A6BC254E}"/>
              </a:ext>
            </a:extLst>
          </p:cNvPr>
          <p:cNvGrpSpPr/>
          <p:nvPr/>
        </p:nvGrpSpPr>
        <p:grpSpPr>
          <a:xfrm>
            <a:off x="826868" y="1598852"/>
            <a:ext cx="1537761" cy="261373"/>
            <a:chOff x="4304657" y="1763179"/>
            <a:chExt cx="1516630" cy="288236"/>
          </a:xfrm>
        </p:grpSpPr>
        <p:sp>
          <p:nvSpPr>
            <p:cNvPr id="28" name="자유형: 도형 92">
              <a:extLst>
                <a:ext uri="{FF2B5EF4-FFF2-40B4-BE49-F238E27FC236}">
                  <a16:creationId xmlns:a16="http://schemas.microsoft.com/office/drawing/2014/main" id="{90BBE89B-0ED5-4BA3-9848-12D65037E03C}"/>
                </a:ext>
              </a:extLst>
            </p:cNvPr>
            <p:cNvSpPr/>
            <p:nvPr/>
          </p:nvSpPr>
          <p:spPr bwMode="auto">
            <a:xfrm flipV="1">
              <a:off x="4304657" y="1763179"/>
              <a:ext cx="1510889" cy="288236"/>
            </a:xfrm>
            <a:custGeom>
              <a:avLst/>
              <a:gdLst>
                <a:gd name="connsiteX0" fmla="*/ 0 w 1834666"/>
                <a:gd name="connsiteY0" fmla="*/ 0 h 367200"/>
                <a:gd name="connsiteX1" fmla="*/ 1834666 w 1834666"/>
                <a:gd name="connsiteY1" fmla="*/ 0 h 367200"/>
                <a:gd name="connsiteX2" fmla="*/ 1481915 w 1834666"/>
                <a:gd name="connsiteY2" fmla="*/ 367200 h 367200"/>
                <a:gd name="connsiteX3" fmla="*/ 0 w 1834666"/>
                <a:gd name="connsiteY3" fmla="*/ 367200 h 3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666" h="367200">
                  <a:moveTo>
                    <a:pt x="0" y="0"/>
                  </a:moveTo>
                  <a:lnTo>
                    <a:pt x="1834666" y="0"/>
                  </a:lnTo>
                  <a:lnTo>
                    <a:pt x="1481915" y="367200"/>
                  </a:lnTo>
                  <a:lnTo>
                    <a:pt x="0" y="3672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algn="ctr" defTabSz="910321"/>
              <a:endParaRPr lang="ko-KR" altLang="en-US" sz="1400" kern="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9" name="자유형: 도형 93">
              <a:extLst>
                <a:ext uri="{FF2B5EF4-FFF2-40B4-BE49-F238E27FC236}">
                  <a16:creationId xmlns:a16="http://schemas.microsoft.com/office/drawing/2014/main" id="{4018E984-599A-47CA-B458-79123245AD34}"/>
                </a:ext>
              </a:extLst>
            </p:cNvPr>
            <p:cNvSpPr/>
            <p:nvPr/>
          </p:nvSpPr>
          <p:spPr bwMode="auto">
            <a:xfrm>
              <a:off x="4310398" y="1763179"/>
              <a:ext cx="1510889" cy="288236"/>
            </a:xfrm>
            <a:custGeom>
              <a:avLst/>
              <a:gdLst>
                <a:gd name="connsiteX0" fmla="*/ 0 w 1834666"/>
                <a:gd name="connsiteY0" fmla="*/ 0 h 367200"/>
                <a:gd name="connsiteX1" fmla="*/ 1834666 w 1834666"/>
                <a:gd name="connsiteY1" fmla="*/ 0 h 367200"/>
                <a:gd name="connsiteX2" fmla="*/ 1481915 w 1834666"/>
                <a:gd name="connsiteY2" fmla="*/ 367200 h 367200"/>
                <a:gd name="connsiteX3" fmla="*/ 0 w 1834666"/>
                <a:gd name="connsiteY3" fmla="*/ 367200 h 3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666" h="367200">
                  <a:moveTo>
                    <a:pt x="0" y="0"/>
                  </a:moveTo>
                  <a:lnTo>
                    <a:pt x="1834666" y="0"/>
                  </a:lnTo>
                  <a:lnTo>
                    <a:pt x="1481915" y="367200"/>
                  </a:lnTo>
                  <a:lnTo>
                    <a:pt x="0" y="3672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algn="ctr" defTabSz="910321"/>
              <a:endParaRPr lang="ko-KR" altLang="en-US" sz="1400" kern="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8A2159-7CC9-4205-B0DD-007F2526CE76}"/>
              </a:ext>
            </a:extLst>
          </p:cNvPr>
          <p:cNvSpPr/>
          <p:nvPr/>
        </p:nvSpPr>
        <p:spPr>
          <a:xfrm>
            <a:off x="483971" y="1598852"/>
            <a:ext cx="1534530" cy="261159"/>
          </a:xfrm>
          <a:prstGeom prst="rect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C9A129-2ADF-479A-987F-034C03473499}"/>
              </a:ext>
            </a:extLst>
          </p:cNvPr>
          <p:cNvSpPr/>
          <p:nvPr/>
        </p:nvSpPr>
        <p:spPr bwMode="auto">
          <a:xfrm>
            <a:off x="576110" y="1637207"/>
            <a:ext cx="682110" cy="18466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1993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n>
                  <a:solidFill>
                    <a:srgbClr val="2E3192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Yard View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2E3192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E5D7066-8277-4835-9EEE-ECB99FCE8E43}"/>
              </a:ext>
            </a:extLst>
          </p:cNvPr>
          <p:cNvGrpSpPr/>
          <p:nvPr/>
        </p:nvGrpSpPr>
        <p:grpSpPr>
          <a:xfrm>
            <a:off x="482815" y="1909898"/>
            <a:ext cx="8853508" cy="4380242"/>
            <a:chOff x="482815" y="1909898"/>
            <a:chExt cx="8853508" cy="4380242"/>
          </a:xfrm>
        </p:grpSpPr>
        <p:sp>
          <p:nvSpPr>
            <p:cNvPr id="36" name="Rectangle 13">
              <a:extLst>
                <a:ext uri="{FF2B5EF4-FFF2-40B4-BE49-F238E27FC236}">
                  <a16:creationId xmlns:a16="http://schemas.microsoft.com/office/drawing/2014/main" id="{81598384-89A8-4CA6-A9E2-8C2163DB6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15" y="1909898"/>
              <a:ext cx="6381436" cy="4380242"/>
            </a:xfrm>
            <a:prstGeom prst="rect">
              <a:avLst/>
            </a:prstGeom>
            <a:noFill/>
            <a:ln w="317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83878" tIns="41940" rIns="83878" bIns="41940" anchor="ctr"/>
            <a:lstStyle/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-127"/>
                <a:ea typeface="KoPub돋움체 Medium"/>
                <a:cs typeface="+mn-cs"/>
              </a:endParaRPr>
            </a:p>
          </p:txBody>
        </p:sp>
        <p:sp>
          <p:nvSpPr>
            <p:cNvPr id="37" name="AutoShape 8">
              <a:extLst>
                <a:ext uri="{FF2B5EF4-FFF2-40B4-BE49-F238E27FC236}">
                  <a16:creationId xmlns:a16="http://schemas.microsoft.com/office/drawing/2014/main" id="{0C315F00-F710-4467-969D-5DF054A15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962" y="1911080"/>
              <a:ext cx="6380288" cy="261159"/>
            </a:xfrm>
            <a:prstGeom prst="rect">
              <a:avLst/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endParaRPr lang="ko-KR" altLang="ko-KR"/>
            </a:p>
          </p:txBody>
        </p:sp>
        <p:sp>
          <p:nvSpPr>
            <p:cNvPr id="46" name="Text Box 6">
              <a:extLst>
                <a:ext uri="{FF2B5EF4-FFF2-40B4-BE49-F238E27FC236}">
                  <a16:creationId xmlns:a16="http://schemas.microsoft.com/office/drawing/2014/main" id="{A1EB9A97-FFD8-4B8F-9FA6-2D8B5F947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956" y="1947565"/>
              <a:ext cx="589402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b">
              <a:spAutoFit/>
            </a:bodyPr>
            <a:lstStyle/>
            <a:p>
              <a:pPr lvl="0" algn="ctr" defTabSz="868133" fontAlgn="base">
                <a:spcBef>
                  <a:spcPct val="0"/>
                </a:spcBef>
                <a:spcAft>
                  <a:spcPct val="0"/>
                </a:spcAft>
                <a:buSzPct val="80000"/>
              </a:pPr>
              <a:r>
                <a:rPr kumimoji="1" lang="en-US" altLang="ko-KR" sz="1200" spc="-28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Yard View / Block View / Bay View / Container Information </a:t>
              </a:r>
            </a:p>
          </p:txBody>
        </p:sp>
        <p:sp>
          <p:nvSpPr>
            <p:cNvPr id="47" name="직각 삼각형 46">
              <a:extLst>
                <a:ext uri="{FF2B5EF4-FFF2-40B4-BE49-F238E27FC236}">
                  <a16:creationId xmlns:a16="http://schemas.microsoft.com/office/drawing/2014/main" id="{D0189486-8B4D-4C21-A4DB-6354064D1E66}"/>
                </a:ext>
              </a:extLst>
            </p:cNvPr>
            <p:cNvSpPr/>
            <p:nvPr/>
          </p:nvSpPr>
          <p:spPr>
            <a:xfrm>
              <a:off x="483962" y="1909898"/>
              <a:ext cx="241994" cy="262342"/>
            </a:xfrm>
            <a:prstGeom prst="rtTriangle">
              <a:avLst/>
            </a:prstGeom>
            <a:solidFill>
              <a:schemeClr val="bg1">
                <a:alpha val="20000"/>
              </a:schemeClr>
            </a:solidFill>
            <a:ln w="6350" cmpd="thinThick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878" tIns="41940" rIns="83878" bIns="41940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68073" algn="ctr" defTabSz="84383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75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178159" algn="l"/>
                  <a:tab pos="4569509" algn="l"/>
                </a:tabLst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  <p:sp>
          <p:nvSpPr>
            <p:cNvPr id="48" name="직각 삼각형 47">
              <a:extLst>
                <a:ext uri="{FF2B5EF4-FFF2-40B4-BE49-F238E27FC236}">
                  <a16:creationId xmlns:a16="http://schemas.microsoft.com/office/drawing/2014/main" id="{D8CE6BEB-DA7C-4890-AD71-E37D8ABA8D90}"/>
                </a:ext>
              </a:extLst>
            </p:cNvPr>
            <p:cNvSpPr/>
            <p:nvPr/>
          </p:nvSpPr>
          <p:spPr>
            <a:xfrm flipH="1">
              <a:off x="6619980" y="1909898"/>
              <a:ext cx="241994" cy="262342"/>
            </a:xfrm>
            <a:prstGeom prst="rtTriangle">
              <a:avLst/>
            </a:prstGeom>
            <a:solidFill>
              <a:schemeClr val="bg1">
                <a:alpha val="20000"/>
              </a:schemeClr>
            </a:solidFill>
            <a:ln w="6350" cmpd="thinThick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878" tIns="41940" rIns="83878" bIns="41940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68073" algn="ctr" defTabSz="84383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75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178159" algn="l"/>
                  <a:tab pos="4569509" algn="l"/>
                </a:tabLst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899CFCC-717F-482D-A537-A030D24F2DC2}"/>
                </a:ext>
              </a:extLst>
            </p:cNvPr>
            <p:cNvSpPr/>
            <p:nvPr/>
          </p:nvSpPr>
          <p:spPr bwMode="auto">
            <a:xfrm rot="10800000" flipV="1">
              <a:off x="7031635" y="1927172"/>
              <a:ext cx="2304687" cy="4362968"/>
            </a:xfrm>
            <a:prstGeom prst="rect">
              <a:avLst/>
            </a:prstGeom>
            <a:noFill/>
            <a:ln w="3175">
              <a:solidFill>
                <a:srgbClr val="969696"/>
              </a:solidFill>
              <a:miter lim="800000"/>
              <a:headEnd/>
              <a:tailEnd/>
            </a:ln>
            <a:extLst/>
          </p:spPr>
          <p:txBody>
            <a:bodyPr wrap="none" lIns="83878" tIns="41940" rIns="83878" bIns="41940" anchor="ctr"/>
            <a:lstStyle/>
            <a:p>
              <a:pPr lvl="1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522F0C4-5594-4028-8734-6F87A471ED77}"/>
                </a:ext>
              </a:extLst>
            </p:cNvPr>
            <p:cNvSpPr/>
            <p:nvPr/>
          </p:nvSpPr>
          <p:spPr>
            <a:xfrm>
              <a:off x="7034537" y="1927172"/>
              <a:ext cx="2301786" cy="261159"/>
            </a:xfrm>
            <a:prstGeom prst="rect">
              <a:avLst/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2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2DB7CD9-F0E6-4EEB-BC07-F9ABE13CFE93}"/>
                </a:ext>
              </a:extLst>
            </p:cNvPr>
            <p:cNvSpPr/>
            <p:nvPr/>
          </p:nvSpPr>
          <p:spPr bwMode="auto">
            <a:xfrm>
              <a:off x="7979097" y="1972902"/>
              <a:ext cx="565540" cy="18466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838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-28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주요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26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3A5C3B-893E-4E8C-883D-E66430C96F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98" y="215532"/>
            <a:ext cx="3547894" cy="369332"/>
          </a:xfrm>
        </p:spPr>
        <p:txBody>
          <a:bodyPr/>
          <a:lstStyle/>
          <a:p>
            <a:r>
              <a:rPr lang="en-US" altLang="ko-KR" dirty="0"/>
              <a:t>Application – </a:t>
            </a:r>
            <a:r>
              <a:rPr lang="ko-KR" altLang="en-US" dirty="0"/>
              <a:t>장비 무선단말기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B4C9F5-736E-4B8B-9DB8-BB742A63F2DC}"/>
              </a:ext>
            </a:extLst>
          </p:cNvPr>
          <p:cNvSpPr/>
          <p:nvPr/>
        </p:nvSpPr>
        <p:spPr>
          <a:xfrm>
            <a:off x="586037" y="879349"/>
            <a:ext cx="8759575" cy="3948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157375" marR="0" lvl="0" indent="-157375" algn="l" defTabSz="1391620" rtl="0" eaLnBrk="1" fontAlgn="auto" latinLnBrk="0" hangingPunct="1">
              <a:lnSpc>
                <a:spcPts val="18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R/S, F/L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 등  이동 야드 크레인에 설치된 무선단말기를 통해서 상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/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하차 작업 조회 및 </a:t>
            </a:r>
            <a:r>
              <a:rPr kumimoji="0" lang="en-US" altLang="ko-KR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Confirm 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처리 기능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181439-F747-41B8-8292-BB80208D5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277" y="128592"/>
            <a:ext cx="428707" cy="507831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69" name="Text Box 36">
            <a:extLst>
              <a:ext uri="{FF2B5EF4-FFF2-40B4-BE49-F238E27FC236}">
                <a16:creationId xmlns:a16="http://schemas.microsoft.com/office/drawing/2014/main" id="{AD2E0C25-38E4-4C18-9BB8-26F0BBCD3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8921" y="2263425"/>
            <a:ext cx="2257403" cy="378372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defTabSz="1019056" latinLnBrk="0">
              <a:lnSpc>
                <a:spcPct val="110000"/>
              </a:lnSpc>
              <a:defRPr sz="120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속성 관리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– Color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를 통한 시각화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장비기사 편의성 확보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터치 스크린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폰트 확대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최소 정보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)</a:t>
            </a: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야드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LTE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통신 확보 전제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Log In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장비기사 작업 관리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Block List 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Block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별 상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.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하차 작업 현황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상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.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하차 작업 처리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작업 완료 처리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임의이적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작업 위하여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, Pre shuffling</a:t>
            </a: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컨테이너 위치 정확도 향상 기능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B2004F8-0346-4C09-95E4-E63A6FFCE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41" y="2235691"/>
            <a:ext cx="3052948" cy="378569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2034324-8EB2-4DE8-B170-1BE6BFF3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220" y="2250728"/>
            <a:ext cx="3016518" cy="37706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5" name="Picture 3" descr="C:\Users\mini\Desktop\그림2.png">
            <a:extLst>
              <a:ext uri="{FF2B5EF4-FFF2-40B4-BE49-F238E27FC236}">
                <a16:creationId xmlns:a16="http://schemas.microsoft.com/office/drawing/2014/main" id="{8BC8B042-062D-4CC4-8451-90ECCD48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21147">
            <a:off x="3398640" y="3881768"/>
            <a:ext cx="583513" cy="50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19FFC82-DB09-4F5B-9024-3DF987DFD6C3}"/>
              </a:ext>
            </a:extLst>
          </p:cNvPr>
          <p:cNvGrpSpPr/>
          <p:nvPr/>
        </p:nvGrpSpPr>
        <p:grpSpPr>
          <a:xfrm>
            <a:off x="826868" y="1598852"/>
            <a:ext cx="1537761" cy="261373"/>
            <a:chOff x="4304657" y="1763179"/>
            <a:chExt cx="1516630" cy="288236"/>
          </a:xfrm>
        </p:grpSpPr>
        <p:sp>
          <p:nvSpPr>
            <p:cNvPr id="26" name="자유형: 도형 92">
              <a:extLst>
                <a:ext uri="{FF2B5EF4-FFF2-40B4-BE49-F238E27FC236}">
                  <a16:creationId xmlns:a16="http://schemas.microsoft.com/office/drawing/2014/main" id="{CFE686D8-083D-4F16-8E8F-BC3F22AA67F2}"/>
                </a:ext>
              </a:extLst>
            </p:cNvPr>
            <p:cNvSpPr/>
            <p:nvPr/>
          </p:nvSpPr>
          <p:spPr bwMode="auto">
            <a:xfrm flipV="1">
              <a:off x="4304657" y="1763179"/>
              <a:ext cx="1510889" cy="288236"/>
            </a:xfrm>
            <a:custGeom>
              <a:avLst/>
              <a:gdLst>
                <a:gd name="connsiteX0" fmla="*/ 0 w 1834666"/>
                <a:gd name="connsiteY0" fmla="*/ 0 h 367200"/>
                <a:gd name="connsiteX1" fmla="*/ 1834666 w 1834666"/>
                <a:gd name="connsiteY1" fmla="*/ 0 h 367200"/>
                <a:gd name="connsiteX2" fmla="*/ 1481915 w 1834666"/>
                <a:gd name="connsiteY2" fmla="*/ 367200 h 367200"/>
                <a:gd name="connsiteX3" fmla="*/ 0 w 1834666"/>
                <a:gd name="connsiteY3" fmla="*/ 367200 h 3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666" h="367200">
                  <a:moveTo>
                    <a:pt x="0" y="0"/>
                  </a:moveTo>
                  <a:lnTo>
                    <a:pt x="1834666" y="0"/>
                  </a:lnTo>
                  <a:lnTo>
                    <a:pt x="1481915" y="367200"/>
                  </a:lnTo>
                  <a:lnTo>
                    <a:pt x="0" y="3672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algn="ctr" defTabSz="910321"/>
              <a:endParaRPr lang="ko-KR" altLang="en-US" sz="1400" kern="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9" name="자유형: 도형 93">
              <a:extLst>
                <a:ext uri="{FF2B5EF4-FFF2-40B4-BE49-F238E27FC236}">
                  <a16:creationId xmlns:a16="http://schemas.microsoft.com/office/drawing/2014/main" id="{C1128FEB-C7EB-4630-A502-B325BE9C6610}"/>
                </a:ext>
              </a:extLst>
            </p:cNvPr>
            <p:cNvSpPr/>
            <p:nvPr/>
          </p:nvSpPr>
          <p:spPr bwMode="auto">
            <a:xfrm>
              <a:off x="4310398" y="1763179"/>
              <a:ext cx="1510889" cy="288236"/>
            </a:xfrm>
            <a:custGeom>
              <a:avLst/>
              <a:gdLst>
                <a:gd name="connsiteX0" fmla="*/ 0 w 1834666"/>
                <a:gd name="connsiteY0" fmla="*/ 0 h 367200"/>
                <a:gd name="connsiteX1" fmla="*/ 1834666 w 1834666"/>
                <a:gd name="connsiteY1" fmla="*/ 0 h 367200"/>
                <a:gd name="connsiteX2" fmla="*/ 1481915 w 1834666"/>
                <a:gd name="connsiteY2" fmla="*/ 367200 h 367200"/>
                <a:gd name="connsiteX3" fmla="*/ 0 w 1834666"/>
                <a:gd name="connsiteY3" fmla="*/ 367200 h 3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666" h="367200">
                  <a:moveTo>
                    <a:pt x="0" y="0"/>
                  </a:moveTo>
                  <a:lnTo>
                    <a:pt x="1834666" y="0"/>
                  </a:lnTo>
                  <a:lnTo>
                    <a:pt x="1481915" y="367200"/>
                  </a:lnTo>
                  <a:lnTo>
                    <a:pt x="0" y="3672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algn="ctr" defTabSz="910321"/>
              <a:endParaRPr lang="ko-KR" altLang="en-US" sz="1400" kern="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A48169B-609C-43AA-A666-26808D8E0DD5}"/>
              </a:ext>
            </a:extLst>
          </p:cNvPr>
          <p:cNvSpPr/>
          <p:nvPr/>
        </p:nvSpPr>
        <p:spPr>
          <a:xfrm>
            <a:off x="483971" y="1598852"/>
            <a:ext cx="1534530" cy="261159"/>
          </a:xfrm>
          <a:prstGeom prst="rect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097E94-83F5-4E31-AE3F-9ED0DA3DAE8C}"/>
              </a:ext>
            </a:extLst>
          </p:cNvPr>
          <p:cNvSpPr/>
          <p:nvPr/>
        </p:nvSpPr>
        <p:spPr bwMode="auto">
          <a:xfrm>
            <a:off x="576110" y="1637207"/>
            <a:ext cx="1248740" cy="18466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1993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n>
                  <a:solidFill>
                    <a:srgbClr val="2E3192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R/S,</a:t>
            </a:r>
            <a:r>
              <a:rPr lang="ko-KR" altLang="en-US" sz="1200" dirty="0">
                <a:ln>
                  <a:solidFill>
                    <a:srgbClr val="2E3192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dirty="0">
                <a:ln>
                  <a:solidFill>
                    <a:srgbClr val="2E3192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T/H </a:t>
            </a:r>
            <a:r>
              <a:rPr lang="ko-KR" altLang="en-US" sz="1200" dirty="0">
                <a:ln>
                  <a:solidFill>
                    <a:srgbClr val="2E3192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작업 처리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2E3192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6557333-3F50-41B7-B80D-749A4F915DAC}"/>
              </a:ext>
            </a:extLst>
          </p:cNvPr>
          <p:cNvGrpSpPr/>
          <p:nvPr/>
        </p:nvGrpSpPr>
        <p:grpSpPr>
          <a:xfrm>
            <a:off x="482815" y="1909898"/>
            <a:ext cx="8853508" cy="4380242"/>
            <a:chOff x="482815" y="1909898"/>
            <a:chExt cx="8853508" cy="4380242"/>
          </a:xfrm>
        </p:grpSpPr>
        <p:sp>
          <p:nvSpPr>
            <p:cNvPr id="34" name="Rectangle 13">
              <a:extLst>
                <a:ext uri="{FF2B5EF4-FFF2-40B4-BE49-F238E27FC236}">
                  <a16:creationId xmlns:a16="http://schemas.microsoft.com/office/drawing/2014/main" id="{05578E03-79DC-4F9A-A44D-936DB0787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15" y="1909898"/>
              <a:ext cx="6381436" cy="4380242"/>
            </a:xfrm>
            <a:prstGeom prst="rect">
              <a:avLst/>
            </a:prstGeom>
            <a:noFill/>
            <a:ln w="317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83878" tIns="41940" rIns="83878" bIns="41940" anchor="ctr"/>
            <a:lstStyle/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-127"/>
                <a:ea typeface="KoPub돋움체 Medium"/>
                <a:cs typeface="+mn-cs"/>
              </a:endParaRPr>
            </a:p>
          </p:txBody>
        </p:sp>
        <p:sp>
          <p:nvSpPr>
            <p:cNvPr id="36" name="AutoShape 8">
              <a:extLst>
                <a:ext uri="{FF2B5EF4-FFF2-40B4-BE49-F238E27FC236}">
                  <a16:creationId xmlns:a16="http://schemas.microsoft.com/office/drawing/2014/main" id="{CF526F56-55A3-4444-A1DE-0FAE7FC3E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962" y="1911080"/>
              <a:ext cx="6380288" cy="261159"/>
            </a:xfrm>
            <a:prstGeom prst="rect">
              <a:avLst/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endParaRPr lang="ko-KR" altLang="ko-KR"/>
            </a:p>
          </p:txBody>
        </p:sp>
        <p:sp>
          <p:nvSpPr>
            <p:cNvPr id="37" name="Text Box 6">
              <a:extLst>
                <a:ext uri="{FF2B5EF4-FFF2-40B4-BE49-F238E27FC236}">
                  <a16:creationId xmlns:a16="http://schemas.microsoft.com/office/drawing/2014/main" id="{B4180AEE-EA11-45A9-BB36-096CBD752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956" y="1947565"/>
              <a:ext cx="589402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b">
              <a:spAutoFit/>
            </a:bodyPr>
            <a:lstStyle/>
            <a:p>
              <a:pPr lvl="0" algn="ctr" defTabSz="868133" fontAlgn="base">
                <a:spcBef>
                  <a:spcPct val="0"/>
                </a:spcBef>
                <a:spcAft>
                  <a:spcPct val="0"/>
                </a:spcAft>
                <a:buSzPct val="80000"/>
              </a:pPr>
              <a:r>
                <a:rPr kumimoji="1" lang="en-US" altLang="ko-KR" sz="1200" spc="-28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Block List / </a:t>
              </a:r>
              <a:r>
                <a:rPr kumimoji="1" lang="ko-KR" altLang="en-US" sz="1200" spc="-28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상</a:t>
              </a:r>
              <a:r>
                <a:rPr kumimoji="1" lang="en-US" altLang="ko-KR" sz="1200" spc="-28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.</a:t>
              </a:r>
              <a:r>
                <a:rPr kumimoji="1" lang="ko-KR" altLang="en-US" sz="1200" spc="-28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하차 작업 처리 </a:t>
              </a:r>
            </a:p>
          </p:txBody>
        </p:sp>
        <p:sp>
          <p:nvSpPr>
            <p:cNvPr id="43" name="직각 삼각형 42">
              <a:extLst>
                <a:ext uri="{FF2B5EF4-FFF2-40B4-BE49-F238E27FC236}">
                  <a16:creationId xmlns:a16="http://schemas.microsoft.com/office/drawing/2014/main" id="{5A287492-84A3-462F-B8E6-8FACFC3344DB}"/>
                </a:ext>
              </a:extLst>
            </p:cNvPr>
            <p:cNvSpPr/>
            <p:nvPr/>
          </p:nvSpPr>
          <p:spPr>
            <a:xfrm>
              <a:off x="483962" y="1909898"/>
              <a:ext cx="241994" cy="262342"/>
            </a:xfrm>
            <a:prstGeom prst="rtTriangle">
              <a:avLst/>
            </a:prstGeom>
            <a:solidFill>
              <a:schemeClr val="bg1">
                <a:alpha val="20000"/>
              </a:schemeClr>
            </a:solidFill>
            <a:ln w="6350" cmpd="thinThick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878" tIns="41940" rIns="83878" bIns="41940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68073" algn="ctr" defTabSz="84383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75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178159" algn="l"/>
                  <a:tab pos="4569509" algn="l"/>
                </a:tabLst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B415D788-2065-4A98-89D8-685512F04345}"/>
                </a:ext>
              </a:extLst>
            </p:cNvPr>
            <p:cNvSpPr/>
            <p:nvPr/>
          </p:nvSpPr>
          <p:spPr>
            <a:xfrm flipH="1">
              <a:off x="6619980" y="1909898"/>
              <a:ext cx="241994" cy="262342"/>
            </a:xfrm>
            <a:prstGeom prst="rtTriangle">
              <a:avLst/>
            </a:prstGeom>
            <a:solidFill>
              <a:schemeClr val="bg1">
                <a:alpha val="20000"/>
              </a:schemeClr>
            </a:solidFill>
            <a:ln w="6350" cmpd="thinThick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878" tIns="41940" rIns="83878" bIns="41940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68073" algn="ctr" defTabSz="84383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75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178159" algn="l"/>
                  <a:tab pos="4569509" algn="l"/>
                </a:tabLst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10DCC0F-2F26-4869-A44A-884C323F4DFC}"/>
                </a:ext>
              </a:extLst>
            </p:cNvPr>
            <p:cNvSpPr/>
            <p:nvPr/>
          </p:nvSpPr>
          <p:spPr bwMode="auto">
            <a:xfrm rot="10800000" flipV="1">
              <a:off x="7031635" y="1927172"/>
              <a:ext cx="2304687" cy="4362968"/>
            </a:xfrm>
            <a:prstGeom prst="rect">
              <a:avLst/>
            </a:prstGeom>
            <a:noFill/>
            <a:ln w="3175">
              <a:solidFill>
                <a:srgbClr val="969696"/>
              </a:solidFill>
              <a:miter lim="800000"/>
              <a:headEnd/>
              <a:tailEnd/>
            </a:ln>
            <a:extLst/>
          </p:spPr>
          <p:txBody>
            <a:bodyPr wrap="none" lIns="83878" tIns="41940" rIns="83878" bIns="41940" anchor="ctr"/>
            <a:lstStyle/>
            <a:p>
              <a:pPr lvl="1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075A135-CE2C-46EB-9795-9EBB2B9B307B}"/>
                </a:ext>
              </a:extLst>
            </p:cNvPr>
            <p:cNvSpPr/>
            <p:nvPr/>
          </p:nvSpPr>
          <p:spPr>
            <a:xfrm>
              <a:off x="7034537" y="1927172"/>
              <a:ext cx="2301786" cy="261159"/>
            </a:xfrm>
            <a:prstGeom prst="rect">
              <a:avLst/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2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E07AA02-3795-4431-9514-ADBF2D2F4784}"/>
                </a:ext>
              </a:extLst>
            </p:cNvPr>
            <p:cNvSpPr/>
            <p:nvPr/>
          </p:nvSpPr>
          <p:spPr bwMode="auto">
            <a:xfrm>
              <a:off x="7979097" y="1972902"/>
              <a:ext cx="565540" cy="18466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838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-28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주요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1640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3A5C3B-893E-4E8C-883D-E66430C96F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98" y="215532"/>
            <a:ext cx="3547894" cy="369332"/>
          </a:xfrm>
        </p:spPr>
        <p:txBody>
          <a:bodyPr/>
          <a:lstStyle/>
          <a:p>
            <a:r>
              <a:rPr lang="en-US" altLang="ko-KR" dirty="0"/>
              <a:t>Application – </a:t>
            </a:r>
            <a:r>
              <a:rPr lang="ko-KR" altLang="en-US" dirty="0"/>
              <a:t>대외 정보서비스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B4C9F5-736E-4B8B-9DB8-BB742A63F2DC}"/>
              </a:ext>
            </a:extLst>
          </p:cNvPr>
          <p:cNvSpPr/>
          <p:nvPr/>
        </p:nvSpPr>
        <p:spPr>
          <a:xfrm>
            <a:off x="586037" y="879349"/>
            <a:ext cx="8759575" cy="3948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157375" marR="0" lvl="0" indent="-157375" algn="l" defTabSz="1391620" rtl="0" eaLnBrk="1" fontAlgn="auto" latinLnBrk="0" hangingPunct="1">
              <a:lnSpc>
                <a:spcPts val="18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고객사 홈페이지에서 서비스 하고 있는 기존 </a:t>
            </a:r>
            <a:r>
              <a:rPr kumimoji="0" lang="ko-KR" altLang="en-US" sz="1100" b="1" i="0" u="none" strike="noStrike" kern="1200" cap="none" spc="-46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웹정보</a:t>
            </a:r>
            <a:r>
              <a:rPr kumimoji="0" lang="ko-KR" altLang="en-US" sz="1100" b="1" i="0" u="none" strike="noStrike" kern="1200" cap="none" spc="-4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 서비스를  범용 기술 적용 방향으로 고도화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181439-F747-41B8-8292-BB80208D5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277" y="128592"/>
            <a:ext cx="428707" cy="507831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69" name="Text Box 36">
            <a:extLst>
              <a:ext uri="{FF2B5EF4-FFF2-40B4-BE49-F238E27FC236}">
                <a16:creationId xmlns:a16="http://schemas.microsoft.com/office/drawing/2014/main" id="{AD2E0C25-38E4-4C18-9BB8-26F0BBCD3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8921" y="2263425"/>
            <a:ext cx="2257403" cy="378372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defTabSz="1019056" latinLnBrk="0">
              <a:lnSpc>
                <a:spcPct val="110000"/>
              </a:lnSpc>
              <a:defRPr sz="120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Active X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제거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UniFramework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적용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+ JSP/Java</a:t>
            </a: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기존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Query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문 재활용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고객사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IT)</a:t>
            </a: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템플릿 제공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(10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여본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) +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기술 교육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고객사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IT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기술 습득 통한 자체 개발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)</a:t>
            </a: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171450" marR="0" lvl="0" indent="-17145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기존 서비스 메뉴 기준 고도화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R="0" lvl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컨테이너 관리</a:t>
            </a:r>
            <a:endParaRPr lang="en-US" altLang="ko-KR" sz="1100" dirty="0">
              <a:ln>
                <a:noFill/>
              </a:ln>
              <a:latin typeface="KoPub돋움체 Bold" pitchFamily="18" charset="-127"/>
              <a:ea typeface="KoPub돋움체 Bold" pitchFamily="18" charset="-127"/>
            </a:endParaRPr>
          </a:p>
          <a:p>
            <a:pPr marR="0" lvl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창고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CFS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관리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</a:t>
            </a:r>
          </a:p>
          <a:p>
            <a:pPr marR="0" lvl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골재관리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R="0" lvl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영진티앰엔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R="0" lvl="0" algn="l" defTabSz="10190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    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관리자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7E6FD2A-7E9E-4A0B-94E5-AA5ED64F3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767" y="2241550"/>
            <a:ext cx="3106971" cy="24730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974E86-F6F2-4A16-8939-5EB0CD33B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089" y="4243586"/>
            <a:ext cx="3240886" cy="180356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6E46AB7-249E-44C9-93DA-961B90FCB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75" y="2230576"/>
            <a:ext cx="3052813" cy="3790812"/>
          </a:xfrm>
          <a:prstGeom prst="rect">
            <a:avLst/>
          </a:prstGeom>
        </p:spPr>
      </p:pic>
      <p:pic>
        <p:nvPicPr>
          <p:cNvPr id="35" name="Picture 3" descr="C:\Users\mini\Desktop\그림2.png">
            <a:extLst>
              <a:ext uri="{FF2B5EF4-FFF2-40B4-BE49-F238E27FC236}">
                <a16:creationId xmlns:a16="http://schemas.microsoft.com/office/drawing/2014/main" id="{8BC8B042-062D-4CC4-8451-90ECCD48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621147">
            <a:off x="3725811" y="3881768"/>
            <a:ext cx="583513" cy="50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">
            <a:extLst>
              <a:ext uri="{FF2B5EF4-FFF2-40B4-BE49-F238E27FC236}">
                <a16:creationId xmlns:a16="http://schemas.microsoft.com/office/drawing/2014/main" id="{00000000-0008-0000-0300-0000010C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5970" y="4243585"/>
            <a:ext cx="2782220" cy="1695590"/>
          </a:xfrm>
          <a:prstGeom prst="rect">
            <a:avLst/>
          </a:prstGeom>
          <a:noFill/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66F71F53-50D4-47A0-98EB-5C463A2597E6}"/>
              </a:ext>
            </a:extLst>
          </p:cNvPr>
          <p:cNvGrpSpPr/>
          <p:nvPr/>
        </p:nvGrpSpPr>
        <p:grpSpPr>
          <a:xfrm>
            <a:off x="826868" y="1598852"/>
            <a:ext cx="1537761" cy="261373"/>
            <a:chOff x="4304657" y="1763179"/>
            <a:chExt cx="1516630" cy="288236"/>
          </a:xfrm>
        </p:grpSpPr>
        <p:sp>
          <p:nvSpPr>
            <p:cNvPr id="28" name="자유형: 도형 92">
              <a:extLst>
                <a:ext uri="{FF2B5EF4-FFF2-40B4-BE49-F238E27FC236}">
                  <a16:creationId xmlns:a16="http://schemas.microsoft.com/office/drawing/2014/main" id="{56A130D5-9370-4DAB-A9B4-3416D31126B0}"/>
                </a:ext>
              </a:extLst>
            </p:cNvPr>
            <p:cNvSpPr/>
            <p:nvPr/>
          </p:nvSpPr>
          <p:spPr bwMode="auto">
            <a:xfrm flipV="1">
              <a:off x="4304657" y="1763179"/>
              <a:ext cx="1510889" cy="288236"/>
            </a:xfrm>
            <a:custGeom>
              <a:avLst/>
              <a:gdLst>
                <a:gd name="connsiteX0" fmla="*/ 0 w 1834666"/>
                <a:gd name="connsiteY0" fmla="*/ 0 h 367200"/>
                <a:gd name="connsiteX1" fmla="*/ 1834666 w 1834666"/>
                <a:gd name="connsiteY1" fmla="*/ 0 h 367200"/>
                <a:gd name="connsiteX2" fmla="*/ 1481915 w 1834666"/>
                <a:gd name="connsiteY2" fmla="*/ 367200 h 367200"/>
                <a:gd name="connsiteX3" fmla="*/ 0 w 1834666"/>
                <a:gd name="connsiteY3" fmla="*/ 367200 h 3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666" h="367200">
                  <a:moveTo>
                    <a:pt x="0" y="0"/>
                  </a:moveTo>
                  <a:lnTo>
                    <a:pt x="1834666" y="0"/>
                  </a:lnTo>
                  <a:lnTo>
                    <a:pt x="1481915" y="367200"/>
                  </a:lnTo>
                  <a:lnTo>
                    <a:pt x="0" y="3672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algn="ctr" defTabSz="910321"/>
              <a:endParaRPr lang="ko-KR" altLang="en-US" sz="1400" kern="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0" name="자유형: 도형 93">
              <a:extLst>
                <a:ext uri="{FF2B5EF4-FFF2-40B4-BE49-F238E27FC236}">
                  <a16:creationId xmlns:a16="http://schemas.microsoft.com/office/drawing/2014/main" id="{66E3ED1C-F7EE-44CB-B3FB-713374097159}"/>
                </a:ext>
              </a:extLst>
            </p:cNvPr>
            <p:cNvSpPr/>
            <p:nvPr/>
          </p:nvSpPr>
          <p:spPr bwMode="auto">
            <a:xfrm>
              <a:off x="4310398" y="1763179"/>
              <a:ext cx="1510889" cy="288236"/>
            </a:xfrm>
            <a:custGeom>
              <a:avLst/>
              <a:gdLst>
                <a:gd name="connsiteX0" fmla="*/ 0 w 1834666"/>
                <a:gd name="connsiteY0" fmla="*/ 0 h 367200"/>
                <a:gd name="connsiteX1" fmla="*/ 1834666 w 1834666"/>
                <a:gd name="connsiteY1" fmla="*/ 0 h 367200"/>
                <a:gd name="connsiteX2" fmla="*/ 1481915 w 1834666"/>
                <a:gd name="connsiteY2" fmla="*/ 367200 h 367200"/>
                <a:gd name="connsiteX3" fmla="*/ 0 w 1834666"/>
                <a:gd name="connsiteY3" fmla="*/ 367200 h 3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666" h="367200">
                  <a:moveTo>
                    <a:pt x="0" y="0"/>
                  </a:moveTo>
                  <a:lnTo>
                    <a:pt x="1834666" y="0"/>
                  </a:lnTo>
                  <a:lnTo>
                    <a:pt x="1481915" y="367200"/>
                  </a:lnTo>
                  <a:lnTo>
                    <a:pt x="0" y="3672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algn="ctr" defTabSz="910321"/>
              <a:endParaRPr lang="ko-KR" altLang="en-US" sz="1400" kern="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919AA-B61C-42F8-A13C-927C3FFE2175}"/>
              </a:ext>
            </a:extLst>
          </p:cNvPr>
          <p:cNvSpPr/>
          <p:nvPr/>
        </p:nvSpPr>
        <p:spPr>
          <a:xfrm>
            <a:off x="483971" y="1598852"/>
            <a:ext cx="1534530" cy="261159"/>
          </a:xfrm>
          <a:prstGeom prst="rect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212998-4B71-4990-B06E-997F414FFDF5}"/>
              </a:ext>
            </a:extLst>
          </p:cNvPr>
          <p:cNvSpPr/>
          <p:nvPr/>
        </p:nvSpPr>
        <p:spPr bwMode="auto">
          <a:xfrm>
            <a:off x="576110" y="1637207"/>
            <a:ext cx="1032334" cy="18466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1993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2E319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대외 정보 서비스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2E3192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30B574C-AB10-454E-B7F5-0D0507EDD306}"/>
              </a:ext>
            </a:extLst>
          </p:cNvPr>
          <p:cNvGrpSpPr/>
          <p:nvPr/>
        </p:nvGrpSpPr>
        <p:grpSpPr>
          <a:xfrm>
            <a:off x="482815" y="1909898"/>
            <a:ext cx="8853508" cy="4380242"/>
            <a:chOff x="482815" y="1909898"/>
            <a:chExt cx="8853508" cy="4380242"/>
          </a:xfrm>
        </p:grpSpPr>
        <p:sp>
          <p:nvSpPr>
            <p:cNvPr id="36" name="Rectangle 13">
              <a:extLst>
                <a:ext uri="{FF2B5EF4-FFF2-40B4-BE49-F238E27FC236}">
                  <a16:creationId xmlns:a16="http://schemas.microsoft.com/office/drawing/2014/main" id="{6B5919C1-D829-4401-97DC-5FCA9B217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15" y="1909898"/>
              <a:ext cx="6381436" cy="4380242"/>
            </a:xfrm>
            <a:prstGeom prst="rect">
              <a:avLst/>
            </a:prstGeom>
            <a:noFill/>
            <a:ln w="317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83878" tIns="41940" rIns="83878" bIns="41940" anchor="ctr"/>
            <a:lstStyle/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-127"/>
                <a:ea typeface="KoPub돋움체 Medium"/>
                <a:cs typeface="+mn-cs"/>
              </a:endParaRPr>
            </a:p>
          </p:txBody>
        </p:sp>
        <p:sp>
          <p:nvSpPr>
            <p:cNvPr id="37" name="AutoShape 8">
              <a:extLst>
                <a:ext uri="{FF2B5EF4-FFF2-40B4-BE49-F238E27FC236}">
                  <a16:creationId xmlns:a16="http://schemas.microsoft.com/office/drawing/2014/main" id="{DCBDE3B1-BF18-4BF8-80AF-4F0651FBA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962" y="1911080"/>
              <a:ext cx="6380288" cy="261159"/>
            </a:xfrm>
            <a:prstGeom prst="rect">
              <a:avLst/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endParaRPr lang="ko-KR" altLang="ko-KR"/>
            </a:p>
          </p:txBody>
        </p:sp>
        <p:sp>
          <p:nvSpPr>
            <p:cNvPr id="43" name="Text Box 6">
              <a:extLst>
                <a:ext uri="{FF2B5EF4-FFF2-40B4-BE49-F238E27FC236}">
                  <a16:creationId xmlns:a16="http://schemas.microsoft.com/office/drawing/2014/main" id="{E6FA9B1C-B700-4633-B410-AFF5A90F8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956" y="1947565"/>
              <a:ext cx="589402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b">
              <a:spAutoFit/>
            </a:bodyPr>
            <a:lstStyle/>
            <a:p>
              <a:pPr lvl="0" algn="ctr" defTabSz="868133" fontAlgn="base">
                <a:spcBef>
                  <a:spcPct val="0"/>
                </a:spcBef>
                <a:spcAft>
                  <a:spcPct val="0"/>
                </a:spcAft>
                <a:buSzPct val="80000"/>
              </a:pPr>
              <a:r>
                <a:rPr kumimoji="1" lang="ko-KR" altLang="en-US" sz="1200" spc="-28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기존 홈페이지 화면 </a:t>
              </a:r>
              <a:r>
                <a:rPr kumimoji="1" lang="en-US" altLang="ko-KR" sz="1200" spc="-28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 </a:t>
              </a:r>
              <a:r>
                <a:rPr kumimoji="1" lang="ko-KR" altLang="en-US" sz="1200" spc="-28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컨테이너 이력 조회</a:t>
              </a:r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3E366B75-AD43-4515-AF8A-770ACC4400D1}"/>
                </a:ext>
              </a:extLst>
            </p:cNvPr>
            <p:cNvSpPr/>
            <p:nvPr/>
          </p:nvSpPr>
          <p:spPr>
            <a:xfrm>
              <a:off x="483962" y="1909898"/>
              <a:ext cx="241994" cy="262342"/>
            </a:xfrm>
            <a:prstGeom prst="rtTriangle">
              <a:avLst/>
            </a:prstGeom>
            <a:solidFill>
              <a:schemeClr val="bg1">
                <a:alpha val="20000"/>
              </a:schemeClr>
            </a:solidFill>
            <a:ln w="6350" cmpd="thinThick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878" tIns="41940" rIns="83878" bIns="41940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68073" algn="ctr" defTabSz="84383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75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178159" algn="l"/>
                  <a:tab pos="4569509" algn="l"/>
                </a:tabLst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  <p:sp>
          <p:nvSpPr>
            <p:cNvPr id="45" name="직각 삼각형 44">
              <a:extLst>
                <a:ext uri="{FF2B5EF4-FFF2-40B4-BE49-F238E27FC236}">
                  <a16:creationId xmlns:a16="http://schemas.microsoft.com/office/drawing/2014/main" id="{E044F6F6-BF06-4D8A-9DED-AD205F5600AA}"/>
                </a:ext>
              </a:extLst>
            </p:cNvPr>
            <p:cNvSpPr/>
            <p:nvPr/>
          </p:nvSpPr>
          <p:spPr>
            <a:xfrm flipH="1">
              <a:off x="6619980" y="1909898"/>
              <a:ext cx="241994" cy="262342"/>
            </a:xfrm>
            <a:prstGeom prst="rtTriangle">
              <a:avLst/>
            </a:prstGeom>
            <a:solidFill>
              <a:schemeClr val="bg1">
                <a:alpha val="20000"/>
              </a:schemeClr>
            </a:solidFill>
            <a:ln w="6350" cmpd="thinThick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878" tIns="41940" rIns="83878" bIns="41940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68073" algn="ctr" defTabSz="84383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75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178159" algn="l"/>
                  <a:tab pos="4569509" algn="l"/>
                </a:tabLst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E12B636-4804-4485-A7D0-E97D36A08EFB}"/>
                </a:ext>
              </a:extLst>
            </p:cNvPr>
            <p:cNvSpPr/>
            <p:nvPr/>
          </p:nvSpPr>
          <p:spPr bwMode="auto">
            <a:xfrm rot="10800000" flipV="1">
              <a:off x="7031635" y="1927172"/>
              <a:ext cx="2304687" cy="4362968"/>
            </a:xfrm>
            <a:prstGeom prst="rect">
              <a:avLst/>
            </a:prstGeom>
            <a:noFill/>
            <a:ln w="3175">
              <a:solidFill>
                <a:srgbClr val="969696"/>
              </a:solidFill>
              <a:miter lim="800000"/>
              <a:headEnd/>
              <a:tailEnd/>
            </a:ln>
            <a:extLst/>
          </p:spPr>
          <p:txBody>
            <a:bodyPr wrap="none" lIns="83878" tIns="41940" rIns="83878" bIns="41940" anchor="ctr"/>
            <a:lstStyle/>
            <a:p>
              <a:pPr lvl="1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414C775-0F39-40F8-BFF1-EC0938782079}"/>
                </a:ext>
              </a:extLst>
            </p:cNvPr>
            <p:cNvSpPr/>
            <p:nvPr/>
          </p:nvSpPr>
          <p:spPr>
            <a:xfrm>
              <a:off x="7034537" y="1927172"/>
              <a:ext cx="2301786" cy="261159"/>
            </a:xfrm>
            <a:prstGeom prst="rect">
              <a:avLst/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2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D0F0C35-4A9D-4675-A287-E22B8AC9A661}"/>
                </a:ext>
              </a:extLst>
            </p:cNvPr>
            <p:cNvSpPr/>
            <p:nvPr/>
          </p:nvSpPr>
          <p:spPr bwMode="auto">
            <a:xfrm>
              <a:off x="7979097" y="1972902"/>
              <a:ext cx="565540" cy="18466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838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-28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rPr>
                <a:t>주요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6239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042BCA-F6A7-49FB-A299-55ED317CD568}"/>
              </a:ext>
            </a:extLst>
          </p:cNvPr>
          <p:cNvSpPr/>
          <p:nvPr/>
        </p:nvSpPr>
        <p:spPr>
          <a:xfrm>
            <a:off x="2321532" y="2464467"/>
            <a:ext cx="2373855" cy="482440"/>
          </a:xfrm>
          <a:prstGeom prst="rect">
            <a:avLst/>
          </a:prstGeom>
          <a:noFill/>
        </p:spPr>
        <p:txBody>
          <a:bodyPr wrap="none" lIns="0" tIns="0" rIns="0" bIns="0" anchor="t" anchorCtr="0">
            <a:spAutoFit/>
          </a:bodyPr>
          <a:lstStyle/>
          <a:p>
            <a:pPr marL="0" marR="0" lvl="0" indent="0" algn="l" defTabSz="419938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300" b="0" i="0" u="none" strike="noStrike" kern="1200" cap="none" spc="-83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사업 관리 방안</a:t>
            </a:r>
            <a:endParaRPr kumimoji="0" lang="en-US" altLang="ko-KR" sz="3300" b="0" i="0" u="none" strike="noStrike" kern="1200" cap="none" spc="-83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A1DF71-24C6-4381-82CE-F4A69E335B0E}"/>
              </a:ext>
            </a:extLst>
          </p:cNvPr>
          <p:cNvSpPr txBox="1"/>
          <p:nvPr/>
        </p:nvSpPr>
        <p:spPr bwMode="auto">
          <a:xfrm>
            <a:off x="735532" y="1980918"/>
            <a:ext cx="759182" cy="26161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18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1C9E5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Chapter</a:t>
            </a:r>
            <a:endParaRPr kumimoji="0" lang="ko-KR" altLang="en-US" sz="2600" b="1" i="0" u="none" strike="noStrike" kern="1200" cap="none" spc="-138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1C9E5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47B92B-F9D3-47AF-9D3D-9B1F2975F13D}"/>
              </a:ext>
            </a:extLst>
          </p:cNvPr>
          <p:cNvCxnSpPr>
            <a:cxnSpLocks/>
          </p:cNvCxnSpPr>
          <p:nvPr/>
        </p:nvCxnSpPr>
        <p:spPr>
          <a:xfrm>
            <a:off x="735531" y="2325345"/>
            <a:ext cx="5003118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189E3D-9511-4E9F-8ED5-77D2F1EBB786}"/>
              </a:ext>
            </a:extLst>
          </p:cNvPr>
          <p:cNvCxnSpPr>
            <a:cxnSpLocks/>
          </p:cNvCxnSpPr>
          <p:nvPr/>
        </p:nvCxnSpPr>
        <p:spPr>
          <a:xfrm>
            <a:off x="735532" y="2325345"/>
            <a:ext cx="14342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E0AD9F-1496-4A12-8A99-BBC066D07BDC}"/>
              </a:ext>
            </a:extLst>
          </p:cNvPr>
          <p:cNvSpPr txBox="1"/>
          <p:nvPr/>
        </p:nvSpPr>
        <p:spPr bwMode="auto">
          <a:xfrm>
            <a:off x="1604995" y="1597166"/>
            <a:ext cx="559384" cy="76944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18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1200" cap="none" spc="-138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1C9E5"/>
                </a:solidFill>
                <a:effectLst/>
                <a:uLnTx/>
                <a:uFillTx/>
                <a:latin typeface="KoPub바탕체 Bold" panose="02020603020101020101" pitchFamily="18" charset="-127"/>
                <a:ea typeface="KoPub바탕체 Bold" panose="02020603020101020101" pitchFamily="18" charset="-127"/>
                <a:cs typeface="+mn-cs"/>
              </a:rPr>
              <a:t>Ⅲ</a:t>
            </a:r>
            <a:endParaRPr kumimoji="0" lang="ko-KR" altLang="en-US" sz="5000" b="0" i="0" u="none" strike="noStrike" kern="1200" cap="none" spc="-138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1C9E5"/>
              </a:solidFill>
              <a:effectLst/>
              <a:uLnTx/>
              <a:uFillTx/>
              <a:latin typeface="KoPub바탕체 Bold" panose="02020603020101020101" pitchFamily="18" charset="-127"/>
              <a:ea typeface="KoPub바탕체 Bold" panose="02020603020101020101" pitchFamily="18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F437C6-DA0D-4E3D-9ECA-D1B4F7BB0695}"/>
              </a:ext>
            </a:extLst>
          </p:cNvPr>
          <p:cNvSpPr/>
          <p:nvPr/>
        </p:nvSpPr>
        <p:spPr>
          <a:xfrm>
            <a:off x="2333295" y="3895539"/>
            <a:ext cx="3721276" cy="2046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4492" marR="0" lvl="0" indent="-264492" algn="l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34"/>
              </a:spcAft>
              <a:buClr>
                <a:prstClr val="black">
                  <a:lumMod val="50000"/>
                  <a:lumOff val="50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수행 조직 및 일정 관리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264492" marR="0" lvl="0" indent="-264492" algn="l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34"/>
              </a:spcAft>
              <a:buClr>
                <a:prstClr val="black">
                  <a:lumMod val="50000"/>
                  <a:lumOff val="50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보고 및 산출물 관리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264492" marR="0" lvl="0" indent="-264492" algn="l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34"/>
              </a:spcAft>
              <a:buClr>
                <a:prstClr val="black">
                  <a:lumMod val="50000"/>
                  <a:lumOff val="50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프로젝트 관리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264492" marR="0" lvl="0" indent="-264492" algn="l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34"/>
              </a:spcAft>
              <a:buClr>
                <a:prstClr val="black">
                  <a:lumMod val="50000"/>
                  <a:lumOff val="50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지원 방안</a:t>
            </a:r>
          </a:p>
          <a:p>
            <a:pPr marL="264492" marR="0" lvl="0" indent="-264492" algn="l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34"/>
              </a:spcAft>
              <a:buClr>
                <a:prstClr val="black">
                  <a:lumMod val="50000"/>
                  <a:lumOff val="50000"/>
                </a:prstClr>
              </a:buClr>
              <a:buSzTx/>
              <a:buFont typeface="+mj-lt"/>
              <a:buAutoNum type="arabicPeriod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264492" marR="0" lvl="0" indent="-264492" algn="l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34"/>
              </a:spcAft>
              <a:buClr>
                <a:prstClr val="black">
                  <a:lumMod val="50000"/>
                  <a:lumOff val="50000"/>
                </a:prstClr>
              </a:buClr>
              <a:buSzTx/>
              <a:buFont typeface="+mj-lt"/>
              <a:buAutoNum type="arabicPeriod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264492" marR="0" lvl="0" indent="-264492" algn="l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34"/>
              </a:spcAft>
              <a:buClr>
                <a:prstClr val="black">
                  <a:lumMod val="50000"/>
                  <a:lumOff val="50000"/>
                </a:prstClr>
              </a:buClr>
              <a:buSzTx/>
              <a:buFont typeface="+mj-lt"/>
              <a:buAutoNum type="arabicPeriod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748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모서리가 둥근 직사각형 17">
            <a:extLst>
              <a:ext uri="{FF2B5EF4-FFF2-40B4-BE49-F238E27FC236}">
                <a16:creationId xmlns:a16="http://schemas.microsoft.com/office/drawing/2014/main" id="{8585EB33-2F93-492D-A144-5BABC1A2A3BA}"/>
              </a:ext>
            </a:extLst>
          </p:cNvPr>
          <p:cNvSpPr/>
          <p:nvPr/>
        </p:nvSpPr>
        <p:spPr>
          <a:xfrm>
            <a:off x="489808" y="1108775"/>
            <a:ext cx="4854381" cy="4057852"/>
          </a:xfrm>
          <a:prstGeom prst="roundRect">
            <a:avLst>
              <a:gd name="adj" fmla="val 4910"/>
            </a:avLst>
          </a:prstGeom>
          <a:solidFill>
            <a:srgbClr val="EAEAE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F0697C7-9843-44FA-AA08-DA4CC83E546C}"/>
              </a:ext>
            </a:extLst>
          </p:cNvPr>
          <p:cNvGrpSpPr/>
          <p:nvPr/>
        </p:nvGrpSpPr>
        <p:grpSpPr>
          <a:xfrm>
            <a:off x="482420" y="1022961"/>
            <a:ext cx="4170894" cy="373708"/>
            <a:chOff x="682810" y="1670755"/>
            <a:chExt cx="3731465" cy="373708"/>
          </a:xfrm>
        </p:grpSpPr>
        <p:sp>
          <p:nvSpPr>
            <p:cNvPr id="210" name="한쪽 모서리가 둥근 사각형 232">
              <a:extLst>
                <a:ext uri="{FF2B5EF4-FFF2-40B4-BE49-F238E27FC236}">
                  <a16:creationId xmlns:a16="http://schemas.microsoft.com/office/drawing/2014/main" id="{3BE645B6-9115-4C55-B045-F8D2CF6FDC9F}"/>
                </a:ext>
              </a:extLst>
            </p:cNvPr>
            <p:cNvSpPr/>
            <p:nvPr/>
          </p:nvSpPr>
          <p:spPr>
            <a:xfrm flipH="1">
              <a:off x="682810" y="1670756"/>
              <a:ext cx="1686144" cy="373707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0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7CC5E06C-AA12-4CD4-8CD2-CEC3535AB74C}"/>
                </a:ext>
              </a:extLst>
            </p:cNvPr>
            <p:cNvGrpSpPr/>
            <p:nvPr/>
          </p:nvGrpSpPr>
          <p:grpSpPr>
            <a:xfrm>
              <a:off x="2342234" y="1670755"/>
              <a:ext cx="2072041" cy="373708"/>
              <a:chOff x="3397999" y="3239198"/>
              <a:chExt cx="2786642" cy="507602"/>
            </a:xfrm>
          </p:grpSpPr>
          <p:sp>
            <p:nvSpPr>
              <p:cNvPr id="213" name="직각 삼각형 11">
                <a:extLst>
                  <a:ext uri="{FF2B5EF4-FFF2-40B4-BE49-F238E27FC236}">
                    <a16:creationId xmlns:a16="http://schemas.microsoft.com/office/drawing/2014/main" id="{4A937009-CD12-4DD5-8C8E-BEDFDD1C4B93}"/>
                  </a:ext>
                </a:extLst>
              </p:cNvPr>
              <p:cNvSpPr/>
              <p:nvPr/>
            </p:nvSpPr>
            <p:spPr>
              <a:xfrm rot="16200000">
                <a:off x="6074454" y="3247178"/>
                <a:ext cx="118167" cy="102207"/>
              </a:xfrm>
              <a:custGeom>
                <a:avLst/>
                <a:gdLst>
                  <a:gd name="connsiteX0" fmla="*/ 0 w 89837"/>
                  <a:gd name="connsiteY0" fmla="*/ 45719 h 45719"/>
                  <a:gd name="connsiteX1" fmla="*/ 0 w 89837"/>
                  <a:gd name="connsiteY1" fmla="*/ 0 h 45719"/>
                  <a:gd name="connsiteX2" fmla="*/ 89837 w 89837"/>
                  <a:gd name="connsiteY2" fmla="*/ 45719 h 45719"/>
                  <a:gd name="connsiteX3" fmla="*/ 0 w 89837"/>
                  <a:gd name="connsiteY3" fmla="*/ 45719 h 45719"/>
                  <a:gd name="connsiteX0" fmla="*/ 0 w 89837"/>
                  <a:gd name="connsiteY0" fmla="*/ 74294 h 74294"/>
                  <a:gd name="connsiteX1" fmla="*/ 0 w 89837"/>
                  <a:gd name="connsiteY1" fmla="*/ 0 h 74294"/>
                  <a:gd name="connsiteX2" fmla="*/ 89837 w 89837"/>
                  <a:gd name="connsiteY2" fmla="*/ 45719 h 74294"/>
                  <a:gd name="connsiteX3" fmla="*/ 0 w 89837"/>
                  <a:gd name="connsiteY3" fmla="*/ 74294 h 74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837" h="74294">
                    <a:moveTo>
                      <a:pt x="0" y="74294"/>
                    </a:moveTo>
                    <a:lnTo>
                      <a:pt x="0" y="0"/>
                    </a:lnTo>
                    <a:lnTo>
                      <a:pt x="89837" y="45719"/>
                    </a:lnTo>
                    <a:lnTo>
                      <a:pt x="0" y="74294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4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214" name="자유형 236">
                <a:extLst>
                  <a:ext uri="{FF2B5EF4-FFF2-40B4-BE49-F238E27FC236}">
                    <a16:creationId xmlns:a16="http://schemas.microsoft.com/office/drawing/2014/main" id="{93E3BF29-C7CC-4623-82C5-EF080EA67E5E}"/>
                  </a:ext>
                </a:extLst>
              </p:cNvPr>
              <p:cNvSpPr/>
              <p:nvPr/>
            </p:nvSpPr>
            <p:spPr>
              <a:xfrm>
                <a:off x="3397999" y="3239199"/>
                <a:ext cx="2745509" cy="507601"/>
              </a:xfrm>
              <a:custGeom>
                <a:avLst/>
                <a:gdLst>
                  <a:gd name="connsiteX0" fmla="*/ 0 w 2016052"/>
                  <a:gd name="connsiteY0" fmla="*/ 0 h 368979"/>
                  <a:gd name="connsiteX1" fmla="*/ 2016052 w 2016052"/>
                  <a:gd name="connsiteY1" fmla="*/ 0 h 368979"/>
                  <a:gd name="connsiteX2" fmla="*/ 1849384 w 2016052"/>
                  <a:gd name="connsiteY2" fmla="*/ 368979 h 368979"/>
                  <a:gd name="connsiteX3" fmla="*/ 0 w 2016052"/>
                  <a:gd name="connsiteY3" fmla="*/ 368979 h 368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6052" h="368979">
                    <a:moveTo>
                      <a:pt x="0" y="0"/>
                    </a:moveTo>
                    <a:lnTo>
                      <a:pt x="2016052" y="0"/>
                    </a:lnTo>
                    <a:lnTo>
                      <a:pt x="1849384" y="368979"/>
                    </a:lnTo>
                    <a:lnTo>
                      <a:pt x="0" y="368979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212" name="Rectangle 246">
              <a:extLst>
                <a:ext uri="{FF2B5EF4-FFF2-40B4-BE49-F238E27FC236}">
                  <a16:creationId xmlns:a16="http://schemas.microsoft.com/office/drawing/2014/main" id="{B8193461-902A-4618-A8F8-013B8F2F2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853" y="1727121"/>
              <a:ext cx="3415992" cy="26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EAEAE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3822" tIns="26912" rIns="53822" bIns="26912" anchor="ctr" anchorCtr="0"/>
            <a:lstStyle/>
            <a:p>
              <a:pPr marL="0" marR="0" lvl="0" indent="0" algn="ctr" defTabSz="8698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-72" normalizeH="0" baseline="0" noProof="0" dirty="0">
                  <a:ln>
                    <a:solidFill>
                      <a:srgbClr val="2E3192">
                        <a:alpha val="0"/>
                      </a:srgbClr>
                    </a:solidFill>
                  </a:ln>
                  <a:gradFill>
                    <a:gsLst>
                      <a:gs pos="43000">
                        <a:prstClr val="white"/>
                      </a:gs>
                      <a:gs pos="44000">
                        <a:prstClr val="white">
                          <a:lumMod val="8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수행 조직</a:t>
              </a:r>
            </a:p>
          </p:txBody>
        </p:sp>
      </p:grpSp>
      <p:sp>
        <p:nvSpPr>
          <p:cNvPr id="38" name="모서리가 둥근 직사각형 17">
            <a:extLst>
              <a:ext uri="{FF2B5EF4-FFF2-40B4-BE49-F238E27FC236}">
                <a16:creationId xmlns:a16="http://schemas.microsoft.com/office/drawing/2014/main" id="{EC9396D4-449A-4D73-B703-D891EA3CCAF8}"/>
              </a:ext>
            </a:extLst>
          </p:cNvPr>
          <p:cNvSpPr/>
          <p:nvPr/>
        </p:nvSpPr>
        <p:spPr>
          <a:xfrm>
            <a:off x="5498598" y="1108775"/>
            <a:ext cx="3922996" cy="4057852"/>
          </a:xfrm>
          <a:prstGeom prst="roundRect">
            <a:avLst>
              <a:gd name="adj" fmla="val 4910"/>
            </a:avLst>
          </a:prstGeom>
          <a:solidFill>
            <a:srgbClr val="EAEAE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3936BD9-37F9-4361-9C5C-764E91112288}"/>
              </a:ext>
            </a:extLst>
          </p:cNvPr>
          <p:cNvGrpSpPr/>
          <p:nvPr/>
        </p:nvGrpSpPr>
        <p:grpSpPr>
          <a:xfrm>
            <a:off x="5419799" y="1021777"/>
            <a:ext cx="3141003" cy="373714"/>
            <a:chOff x="5454483" y="1670749"/>
            <a:chExt cx="2273792" cy="373714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594FD15-5546-45D7-9F62-191582FA61A6}"/>
                </a:ext>
              </a:extLst>
            </p:cNvPr>
            <p:cNvGrpSpPr/>
            <p:nvPr/>
          </p:nvGrpSpPr>
          <p:grpSpPr>
            <a:xfrm>
              <a:off x="5511300" y="1670749"/>
              <a:ext cx="2216975" cy="373714"/>
              <a:chOff x="682810" y="1670749"/>
              <a:chExt cx="2216975" cy="373714"/>
            </a:xfrm>
          </p:grpSpPr>
          <p:sp>
            <p:nvSpPr>
              <p:cNvPr id="72" name="한쪽 모서리가 둥근 사각형 127">
                <a:extLst>
                  <a:ext uri="{FF2B5EF4-FFF2-40B4-BE49-F238E27FC236}">
                    <a16:creationId xmlns:a16="http://schemas.microsoft.com/office/drawing/2014/main" id="{DC4D203D-E8D9-4ECE-817B-D89B30FB6465}"/>
                  </a:ext>
                </a:extLst>
              </p:cNvPr>
              <p:cNvSpPr/>
              <p:nvPr/>
            </p:nvSpPr>
            <p:spPr>
              <a:xfrm flipH="1">
                <a:off x="682810" y="1670756"/>
                <a:ext cx="1686144" cy="373707"/>
              </a:xfrm>
              <a:prstGeom prst="round1Rect">
                <a:avLst>
                  <a:gd name="adj" fmla="val 50000"/>
                </a:avLst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73" name="직각 삼각형 11">
                <a:extLst>
                  <a:ext uri="{FF2B5EF4-FFF2-40B4-BE49-F238E27FC236}">
                    <a16:creationId xmlns:a16="http://schemas.microsoft.com/office/drawing/2014/main" id="{EA6D5797-35E4-4E7E-AAFF-FB5644C26414}"/>
                  </a:ext>
                </a:extLst>
              </p:cNvPr>
              <p:cNvSpPr/>
              <p:nvPr/>
            </p:nvSpPr>
            <p:spPr>
              <a:xfrm rot="16200000">
                <a:off x="2818288" y="1676249"/>
                <a:ext cx="86997" cy="75997"/>
              </a:xfrm>
              <a:custGeom>
                <a:avLst/>
                <a:gdLst>
                  <a:gd name="connsiteX0" fmla="*/ 0 w 89837"/>
                  <a:gd name="connsiteY0" fmla="*/ 45719 h 45719"/>
                  <a:gd name="connsiteX1" fmla="*/ 0 w 89837"/>
                  <a:gd name="connsiteY1" fmla="*/ 0 h 45719"/>
                  <a:gd name="connsiteX2" fmla="*/ 89837 w 89837"/>
                  <a:gd name="connsiteY2" fmla="*/ 45719 h 45719"/>
                  <a:gd name="connsiteX3" fmla="*/ 0 w 89837"/>
                  <a:gd name="connsiteY3" fmla="*/ 45719 h 45719"/>
                  <a:gd name="connsiteX0" fmla="*/ 0 w 89837"/>
                  <a:gd name="connsiteY0" fmla="*/ 74294 h 74294"/>
                  <a:gd name="connsiteX1" fmla="*/ 0 w 89837"/>
                  <a:gd name="connsiteY1" fmla="*/ 0 h 74294"/>
                  <a:gd name="connsiteX2" fmla="*/ 89837 w 89837"/>
                  <a:gd name="connsiteY2" fmla="*/ 45719 h 74294"/>
                  <a:gd name="connsiteX3" fmla="*/ 0 w 89837"/>
                  <a:gd name="connsiteY3" fmla="*/ 74294 h 74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837" h="74294">
                    <a:moveTo>
                      <a:pt x="0" y="74294"/>
                    </a:moveTo>
                    <a:lnTo>
                      <a:pt x="0" y="0"/>
                    </a:lnTo>
                    <a:lnTo>
                      <a:pt x="89837" y="45719"/>
                    </a:lnTo>
                    <a:lnTo>
                      <a:pt x="0" y="74294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4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70" name="자유형 125">
              <a:extLst>
                <a:ext uri="{FF2B5EF4-FFF2-40B4-BE49-F238E27FC236}">
                  <a16:creationId xmlns:a16="http://schemas.microsoft.com/office/drawing/2014/main" id="{6097ACCF-0680-41D7-9B59-DDAE9CDB9BD9}"/>
                </a:ext>
              </a:extLst>
            </p:cNvPr>
            <p:cNvSpPr/>
            <p:nvPr/>
          </p:nvSpPr>
          <p:spPr>
            <a:xfrm>
              <a:off x="6907808" y="1670756"/>
              <a:ext cx="793457" cy="373707"/>
            </a:xfrm>
            <a:custGeom>
              <a:avLst/>
              <a:gdLst>
                <a:gd name="connsiteX0" fmla="*/ 0 w 793457"/>
                <a:gd name="connsiteY0" fmla="*/ 0 h 373707"/>
                <a:gd name="connsiteX1" fmla="*/ 793457 w 793457"/>
                <a:gd name="connsiteY1" fmla="*/ 0 h 373707"/>
                <a:gd name="connsiteX2" fmla="*/ 624689 w 793457"/>
                <a:gd name="connsiteY2" fmla="*/ 373707 h 373707"/>
                <a:gd name="connsiteX3" fmla="*/ 0 w 793457"/>
                <a:gd name="connsiteY3" fmla="*/ 373707 h 37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3457" h="373707">
                  <a:moveTo>
                    <a:pt x="0" y="0"/>
                  </a:moveTo>
                  <a:lnTo>
                    <a:pt x="793457" y="0"/>
                  </a:lnTo>
                  <a:lnTo>
                    <a:pt x="624689" y="373707"/>
                  </a:lnTo>
                  <a:lnTo>
                    <a:pt x="0" y="373707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0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71" name="Rectangle 246">
              <a:extLst>
                <a:ext uri="{FF2B5EF4-FFF2-40B4-BE49-F238E27FC236}">
                  <a16:creationId xmlns:a16="http://schemas.microsoft.com/office/drawing/2014/main" id="{DF004058-0FA3-42D3-9852-3610E3B1D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483" y="1727121"/>
              <a:ext cx="2204346" cy="26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EAEAE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3822" tIns="26912" rIns="53822" bIns="26912" anchor="ctr" anchorCtr="0"/>
            <a:lstStyle/>
            <a:p>
              <a:pPr marL="0" marR="0" lvl="0" indent="0" algn="ctr" defTabSz="8698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-72" normalizeH="0" baseline="0" noProof="0" dirty="0">
                  <a:ln>
                    <a:solidFill>
                      <a:srgbClr val="2E3192">
                        <a:alpha val="0"/>
                      </a:srgbClr>
                    </a:solidFill>
                  </a:ln>
                  <a:gradFill>
                    <a:gsLst>
                      <a:gs pos="43000">
                        <a:prstClr val="white"/>
                      </a:gs>
                      <a:gs pos="44000">
                        <a:prstClr val="white">
                          <a:lumMod val="8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수행 일정 </a:t>
              </a:r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059E3B7-67CD-410C-80F9-AB4155C056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98" y="215532"/>
            <a:ext cx="2608343" cy="369332"/>
          </a:xfrm>
        </p:spPr>
        <p:txBody>
          <a:bodyPr/>
          <a:lstStyle/>
          <a:p>
            <a:r>
              <a:rPr lang="ko-KR" altLang="en-US" dirty="0"/>
              <a:t>수행 조직 및 일정 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5B8E23-1E06-46C8-A6CF-2F26018646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277" y="128592"/>
            <a:ext cx="428707" cy="507831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pic>
        <p:nvPicPr>
          <p:cNvPr id="291" name="Picture 303" descr="문양_13">
            <a:extLst>
              <a:ext uri="{FF2B5EF4-FFF2-40B4-BE49-F238E27FC236}">
                <a16:creationId xmlns:a16="http://schemas.microsoft.com/office/drawing/2014/main" id="{AF74591E-3D72-4842-AE9F-FC5E629AF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20" y="5453272"/>
            <a:ext cx="4860911" cy="5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27" name="표 426">
            <a:extLst>
              <a:ext uri="{FF2B5EF4-FFF2-40B4-BE49-F238E27FC236}">
                <a16:creationId xmlns:a16="http://schemas.microsoft.com/office/drawing/2014/main" id="{AC2BFC69-0689-4522-AC52-64AF83FFAAB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558784" y="1490038"/>
          <a:ext cx="3780004" cy="3803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3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43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43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43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43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432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135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250638">
                <a:tc>
                  <a:txBody>
                    <a:bodyPr/>
                    <a:lstStyle/>
                    <a:p>
                      <a:pPr marL="0" algn="ctr" defTabSz="959988" rtl="0" eaLnBrk="1" latinLnBrk="0" hangingPunct="1"/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  <a:cs typeface="+mn-cs"/>
                        </a:rPr>
                        <a:t>구분</a:t>
                      </a:r>
                    </a:p>
                  </a:txBody>
                  <a:tcPr marL="46800" marR="46800" marT="46800" marB="46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59988" rtl="0" eaLnBrk="1" latinLnBrk="0" hangingPunct="1"/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  <a:cs typeface="+mn-cs"/>
                        </a:rPr>
                        <a:t>M1</a:t>
                      </a:r>
                      <a:endParaRPr lang="ko-KR" altLang="en-US" sz="10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B" panose="02020603020101020101" pitchFamily="18" charset="-127"/>
                        <a:ea typeface="현대하모니 B" panose="02020603020101020101" pitchFamily="18" charset="-127"/>
                        <a:cs typeface="+mn-cs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59988" rtl="0" eaLnBrk="1" latinLnBrk="0" hangingPunct="1"/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  <a:cs typeface="+mn-cs"/>
                        </a:rPr>
                        <a:t>M2</a:t>
                      </a:r>
                      <a:endParaRPr lang="ko-KR" altLang="en-US" sz="10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B" panose="02020603020101020101" pitchFamily="18" charset="-127"/>
                        <a:ea typeface="현대하모니 B" panose="02020603020101020101" pitchFamily="18" charset="-127"/>
                        <a:cs typeface="+mn-cs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59988" rtl="0" eaLnBrk="1" latinLnBrk="0" hangingPunct="1"/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  <a:cs typeface="+mn-cs"/>
                        </a:rPr>
                        <a:t>M3</a:t>
                      </a:r>
                      <a:endParaRPr lang="ko-KR" altLang="en-US" sz="10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B" panose="02020603020101020101" pitchFamily="18" charset="-127"/>
                        <a:ea typeface="현대하모니 B" panose="02020603020101020101" pitchFamily="18" charset="-127"/>
                        <a:cs typeface="+mn-cs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59988" rtl="0" eaLnBrk="1" latinLnBrk="0" hangingPunct="1"/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  <a:cs typeface="+mn-cs"/>
                        </a:rPr>
                        <a:t>M4</a:t>
                      </a:r>
                      <a:endParaRPr lang="ko-KR" altLang="en-US" sz="10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B" panose="02020603020101020101" pitchFamily="18" charset="-127"/>
                        <a:ea typeface="현대하모니 B" panose="02020603020101020101" pitchFamily="18" charset="-127"/>
                        <a:cs typeface="+mn-cs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59988" rtl="0" eaLnBrk="1" latinLnBrk="0" hangingPunct="1"/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  <a:cs typeface="+mn-cs"/>
                        </a:rPr>
                        <a:t>M5</a:t>
                      </a:r>
                      <a:endParaRPr lang="ko-KR" altLang="en-US" sz="10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B" panose="02020603020101020101" pitchFamily="18" charset="-127"/>
                        <a:ea typeface="현대하모니 B" panose="02020603020101020101" pitchFamily="18" charset="-127"/>
                        <a:cs typeface="+mn-cs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59988" rtl="0" eaLnBrk="1" latinLnBrk="0" hangingPunct="1"/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  <a:cs typeface="+mn-cs"/>
                        </a:rPr>
                        <a:t>M6</a:t>
                      </a:r>
                      <a:endParaRPr lang="ko-KR" altLang="en-US" sz="10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B" panose="02020603020101020101" pitchFamily="18" charset="-127"/>
                        <a:ea typeface="현대하모니 B" panose="02020603020101020101" pitchFamily="18" charset="-127"/>
                        <a:cs typeface="+mn-cs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59988" rtl="0" eaLnBrk="1" latinLnBrk="0" hangingPunct="1"/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  <a:cs typeface="+mn-cs"/>
                        </a:rPr>
                        <a:t>M7</a:t>
                      </a:r>
                      <a:endParaRPr lang="ko-KR" altLang="en-US" sz="10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B" panose="02020603020101020101" pitchFamily="18" charset="-127"/>
                        <a:ea typeface="현대하모니 B" panose="02020603020101020101" pitchFamily="18" charset="-127"/>
                        <a:cs typeface="+mn-cs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59988" rtl="0" eaLnBrk="1" latinLnBrk="0" hangingPunct="1"/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2829">
                <a:tc>
                  <a:txBody>
                    <a:bodyPr/>
                    <a:lstStyle/>
                    <a:p>
                      <a:pPr marL="0" algn="ctr" defTabSz="914217" rtl="0" eaLnBrk="1" latinLnBrk="0" hangingPunct="1"/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주요</a:t>
                      </a: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  <a:p>
                      <a:pPr marL="0" algn="ctr" defTabSz="914217" rtl="0" eaLnBrk="1" latinLnBrk="0" hangingPunct="1"/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개발 일정</a:t>
                      </a: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77514" rtl="0" eaLnBrk="1" latinLnBrk="0" hangingPunct="1">
                        <a:buClr>
                          <a:srgbClr val="808080"/>
                        </a:buClr>
                      </a:pPr>
                      <a:endParaRPr lang="ko-KR" altLang="en-US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9451">
                <a:tc>
                  <a:txBody>
                    <a:bodyPr/>
                    <a:lstStyle/>
                    <a:p>
                      <a:pPr marL="0" algn="ctr" defTabSz="914217" rtl="0" eaLnBrk="1" latinLnBrk="0" hangingPunct="1"/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서버 </a:t>
                      </a: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/</a:t>
                      </a:r>
                    </a:p>
                    <a:p>
                      <a:pPr marL="0" algn="ctr" defTabSz="914217" rtl="0" eaLnBrk="1" latinLnBrk="0" hangingPunct="1"/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상용 </a:t>
                      </a: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SW</a:t>
                      </a:r>
                      <a:endParaRPr lang="ko-KR" altLang="en-US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77514" rtl="0" eaLnBrk="1" latinLnBrk="0" hangingPunct="1">
                        <a:buClr>
                          <a:srgbClr val="808080"/>
                        </a:buClr>
                      </a:pPr>
                      <a:endParaRPr lang="ko-KR" altLang="en-US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2807">
                <a:tc>
                  <a:txBody>
                    <a:bodyPr/>
                    <a:lstStyle/>
                    <a:p>
                      <a:pPr marL="0" algn="ctr" defTabSz="914217" rtl="0" eaLnBrk="1" latinLnBrk="0" hangingPunct="1"/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게이트</a:t>
                      </a: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  <a:p>
                      <a:pPr marL="0" algn="ctr" defTabSz="914217" rtl="0" eaLnBrk="1" latinLnBrk="0" hangingPunct="1"/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장비 설치</a:t>
                      </a:r>
                    </a:p>
                  </a:txBody>
                  <a:tcPr marL="46800" marR="46800" marT="46800" marB="46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77514" rtl="0" eaLnBrk="1" latinLnBrk="0" hangingPunct="1">
                        <a:buClr>
                          <a:srgbClr val="808080"/>
                        </a:buClr>
                      </a:pPr>
                      <a:endParaRPr lang="ko-KR" altLang="en-US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rgbClr val="B2B2B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84" name="그룹 483">
            <a:extLst>
              <a:ext uri="{FF2B5EF4-FFF2-40B4-BE49-F238E27FC236}">
                <a16:creationId xmlns:a16="http://schemas.microsoft.com/office/drawing/2014/main" id="{BA847CE4-C3D6-4207-B718-C52E4547DB48}"/>
              </a:ext>
            </a:extLst>
          </p:cNvPr>
          <p:cNvGrpSpPr/>
          <p:nvPr/>
        </p:nvGrpSpPr>
        <p:grpSpPr>
          <a:xfrm>
            <a:off x="6185118" y="1984560"/>
            <a:ext cx="2924994" cy="1124572"/>
            <a:chOff x="6185118" y="1934226"/>
            <a:chExt cx="2924994" cy="1124572"/>
          </a:xfrm>
        </p:grpSpPr>
        <p:grpSp>
          <p:nvGrpSpPr>
            <p:cNvPr id="483" name="그룹 482">
              <a:extLst>
                <a:ext uri="{FF2B5EF4-FFF2-40B4-BE49-F238E27FC236}">
                  <a16:creationId xmlns:a16="http://schemas.microsoft.com/office/drawing/2014/main" id="{0D729C9E-2EF8-42D9-9BB4-8F32B03B5ADE}"/>
                </a:ext>
              </a:extLst>
            </p:cNvPr>
            <p:cNvGrpSpPr/>
            <p:nvPr/>
          </p:nvGrpSpPr>
          <p:grpSpPr>
            <a:xfrm>
              <a:off x="8417615" y="2744572"/>
              <a:ext cx="315791" cy="314226"/>
              <a:chOff x="8920955" y="521487"/>
              <a:chExt cx="315791" cy="314226"/>
            </a:xfrm>
          </p:grpSpPr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5D16586C-1DD0-4E54-AC8A-007107E088BE}"/>
                  </a:ext>
                </a:extLst>
              </p:cNvPr>
              <p:cNvSpPr txBox="1"/>
              <p:nvPr/>
            </p:nvSpPr>
            <p:spPr>
              <a:xfrm>
                <a:off x="8920955" y="681825"/>
                <a:ext cx="315791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ko-KR"/>
                </a:defPPr>
                <a:lvl1pPr marL="0" algn="ctr" defTabSz="914351" eaLnBrk="0" fontAlgn="ctr" latinLnBrk="0" hangingPunct="0">
                  <a:buClr>
                    <a:srgbClr val="808080"/>
                  </a:buClr>
                  <a:buSzPct val="80000"/>
                  <a:defRPr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굴림" charset="-127"/>
                  </a:defRPr>
                </a:lvl1pPr>
                <a:lvl2pPr marL="457175" defTabSz="914351" eaLnBrk="1" hangingPunct="1">
                  <a:defRPr sz="1800">
                    <a:latin typeface="+mn-lt"/>
                    <a:ea typeface="+mn-ea"/>
                  </a:defRPr>
                </a:lvl2pPr>
                <a:lvl3pPr marL="914351" defTabSz="914351" eaLnBrk="1" hangingPunct="1">
                  <a:defRPr sz="1800">
                    <a:latin typeface="+mn-lt"/>
                    <a:ea typeface="+mn-ea"/>
                  </a:defRPr>
                </a:lvl3pPr>
                <a:lvl4pPr marL="1371526" defTabSz="914351" eaLnBrk="1" hangingPunct="1">
                  <a:defRPr sz="1800">
                    <a:latin typeface="+mn-lt"/>
                    <a:ea typeface="+mn-ea"/>
                  </a:defRPr>
                </a:lvl4pPr>
                <a:lvl5pPr marL="1828702" defTabSz="914351" eaLnBrk="1" hangingPunct="1">
                  <a:defRPr sz="1800">
                    <a:latin typeface="+mn-lt"/>
                    <a:ea typeface="+mn-ea"/>
                  </a:defRPr>
                </a:lvl5pPr>
                <a:lvl6pPr marL="2285877" defTabSz="914351">
                  <a:defRPr sz="1800">
                    <a:latin typeface="+mn-lt"/>
                    <a:ea typeface="+mn-ea"/>
                  </a:defRPr>
                </a:lvl6pPr>
                <a:lvl7pPr marL="2743052" defTabSz="914351">
                  <a:defRPr sz="1800">
                    <a:latin typeface="+mn-lt"/>
                    <a:ea typeface="+mn-ea"/>
                  </a:defRPr>
                </a:lvl7pPr>
                <a:lvl8pPr marL="3200228" defTabSz="914351">
                  <a:defRPr sz="1800">
                    <a:latin typeface="+mn-lt"/>
                    <a:ea typeface="+mn-ea"/>
                  </a:defRPr>
                </a:lvl8pPr>
                <a:lvl9pPr marL="3657403" defTabSz="914351">
                  <a:defRPr sz="1800"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351" rtl="0" eaLnBrk="0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Open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C2413D02-E88E-4721-9845-07366A6966FD}"/>
                  </a:ext>
                </a:extLst>
              </p:cNvPr>
              <p:cNvGrpSpPr/>
              <p:nvPr/>
            </p:nvGrpSpPr>
            <p:grpSpPr>
              <a:xfrm>
                <a:off x="9013858" y="521487"/>
                <a:ext cx="190501" cy="160338"/>
                <a:chOff x="10136188" y="2733675"/>
                <a:chExt cx="190501" cy="160338"/>
              </a:xfrm>
              <a:solidFill>
                <a:srgbClr val="FF7979"/>
              </a:solidFill>
            </p:grpSpPr>
            <p:sp>
              <p:nvSpPr>
                <p:cNvPr id="454" name="Freeform 6">
                  <a:extLst>
                    <a:ext uri="{FF2B5EF4-FFF2-40B4-BE49-F238E27FC236}">
                      <a16:creationId xmlns:a16="http://schemas.microsoft.com/office/drawing/2014/main" id="{80DB4603-4694-48AC-B892-54897B32E0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3176" y="2733675"/>
                  <a:ext cx="163513" cy="127000"/>
                </a:xfrm>
                <a:custGeom>
                  <a:avLst/>
                  <a:gdLst>
                    <a:gd name="T0" fmla="*/ 389 w 1184"/>
                    <a:gd name="T1" fmla="*/ 674 h 930"/>
                    <a:gd name="T2" fmla="*/ 99 w 1184"/>
                    <a:gd name="T3" fmla="*/ 407 h 930"/>
                    <a:gd name="T4" fmla="*/ 0 w 1184"/>
                    <a:gd name="T5" fmla="*/ 506 h 930"/>
                    <a:gd name="T6" fmla="*/ 389 w 1184"/>
                    <a:gd name="T7" fmla="*/ 930 h 930"/>
                    <a:gd name="T8" fmla="*/ 1184 w 1184"/>
                    <a:gd name="T9" fmla="*/ 59 h 930"/>
                    <a:gd name="T10" fmla="*/ 1125 w 1184"/>
                    <a:gd name="T11" fmla="*/ 0 h 930"/>
                    <a:gd name="T12" fmla="*/ 389 w 1184"/>
                    <a:gd name="T13" fmla="*/ 674 h 9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84" h="930">
                      <a:moveTo>
                        <a:pt x="389" y="674"/>
                      </a:moveTo>
                      <a:cubicBezTo>
                        <a:pt x="360" y="647"/>
                        <a:pt x="135" y="441"/>
                        <a:pt x="99" y="407"/>
                      </a:cubicBezTo>
                      <a:cubicBezTo>
                        <a:pt x="0" y="506"/>
                        <a:pt x="0" y="506"/>
                        <a:pt x="0" y="506"/>
                      </a:cubicBezTo>
                      <a:cubicBezTo>
                        <a:pt x="24" y="532"/>
                        <a:pt x="375" y="914"/>
                        <a:pt x="389" y="930"/>
                      </a:cubicBezTo>
                      <a:cubicBezTo>
                        <a:pt x="425" y="890"/>
                        <a:pt x="1151" y="97"/>
                        <a:pt x="1184" y="59"/>
                      </a:cubicBezTo>
                      <a:cubicBezTo>
                        <a:pt x="1125" y="0"/>
                        <a:pt x="1125" y="0"/>
                        <a:pt x="1125" y="0"/>
                      </a:cubicBezTo>
                      <a:cubicBezTo>
                        <a:pt x="1112" y="12"/>
                        <a:pt x="426" y="641"/>
                        <a:pt x="389" y="674"/>
                      </a:cubicBezTo>
                      <a:close/>
                    </a:path>
                  </a:pathLst>
                </a:custGeom>
                <a:solidFill>
                  <a:srgbClr val="EF61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350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0" b="0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455" name="Freeform 7">
                  <a:extLst>
                    <a:ext uri="{FF2B5EF4-FFF2-40B4-BE49-F238E27FC236}">
                      <a16:creationId xmlns:a16="http://schemas.microsoft.com/office/drawing/2014/main" id="{698C41D4-2B62-47F2-A62B-6314B28AA2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36188" y="2736850"/>
                  <a:ext cx="158750" cy="157163"/>
                </a:xfrm>
                <a:custGeom>
                  <a:avLst/>
                  <a:gdLst>
                    <a:gd name="T0" fmla="*/ 1040 w 1144"/>
                    <a:gd name="T1" fmla="*/ 572 h 1144"/>
                    <a:gd name="T2" fmla="*/ 572 w 1144"/>
                    <a:gd name="T3" fmla="*/ 1040 h 1144"/>
                    <a:gd name="T4" fmla="*/ 104 w 1144"/>
                    <a:gd name="T5" fmla="*/ 572 h 1144"/>
                    <a:gd name="T6" fmla="*/ 572 w 1144"/>
                    <a:gd name="T7" fmla="*/ 104 h 1144"/>
                    <a:gd name="T8" fmla="*/ 937 w 1144"/>
                    <a:gd name="T9" fmla="*/ 278 h 1144"/>
                    <a:gd name="T10" fmla="*/ 1013 w 1144"/>
                    <a:gd name="T11" fmla="*/ 208 h 1144"/>
                    <a:gd name="T12" fmla="*/ 572 w 1144"/>
                    <a:gd name="T13" fmla="*/ 0 h 1144"/>
                    <a:gd name="T14" fmla="*/ 0 w 1144"/>
                    <a:gd name="T15" fmla="*/ 572 h 1144"/>
                    <a:gd name="T16" fmla="*/ 572 w 1144"/>
                    <a:gd name="T17" fmla="*/ 1144 h 1144"/>
                    <a:gd name="T18" fmla="*/ 1144 w 1144"/>
                    <a:gd name="T19" fmla="*/ 572 h 1144"/>
                    <a:gd name="T20" fmla="*/ 1109 w 1144"/>
                    <a:gd name="T21" fmla="*/ 374 h 1144"/>
                    <a:gd name="T22" fmla="*/ 1028 w 1144"/>
                    <a:gd name="T23" fmla="*/ 464 h 1144"/>
                    <a:gd name="T24" fmla="*/ 1040 w 1144"/>
                    <a:gd name="T25" fmla="*/ 572 h 1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44" h="1144">
                      <a:moveTo>
                        <a:pt x="1040" y="572"/>
                      </a:moveTo>
                      <a:cubicBezTo>
                        <a:pt x="1040" y="830"/>
                        <a:pt x="830" y="1040"/>
                        <a:pt x="572" y="1040"/>
                      </a:cubicBezTo>
                      <a:cubicBezTo>
                        <a:pt x="314" y="1040"/>
                        <a:pt x="104" y="830"/>
                        <a:pt x="104" y="572"/>
                      </a:cubicBezTo>
                      <a:cubicBezTo>
                        <a:pt x="104" y="314"/>
                        <a:pt x="314" y="104"/>
                        <a:pt x="572" y="104"/>
                      </a:cubicBezTo>
                      <a:cubicBezTo>
                        <a:pt x="719" y="104"/>
                        <a:pt x="851" y="172"/>
                        <a:pt x="937" y="278"/>
                      </a:cubicBezTo>
                      <a:cubicBezTo>
                        <a:pt x="963" y="255"/>
                        <a:pt x="988" y="231"/>
                        <a:pt x="1013" y="208"/>
                      </a:cubicBezTo>
                      <a:cubicBezTo>
                        <a:pt x="908" y="81"/>
                        <a:pt x="750" y="0"/>
                        <a:pt x="572" y="0"/>
                      </a:cubicBezTo>
                      <a:cubicBezTo>
                        <a:pt x="257" y="0"/>
                        <a:pt x="0" y="256"/>
                        <a:pt x="0" y="572"/>
                      </a:cubicBezTo>
                      <a:cubicBezTo>
                        <a:pt x="0" y="887"/>
                        <a:pt x="257" y="1144"/>
                        <a:pt x="572" y="1144"/>
                      </a:cubicBezTo>
                      <a:cubicBezTo>
                        <a:pt x="888" y="1144"/>
                        <a:pt x="1144" y="887"/>
                        <a:pt x="1144" y="572"/>
                      </a:cubicBezTo>
                      <a:cubicBezTo>
                        <a:pt x="1144" y="502"/>
                        <a:pt x="1132" y="436"/>
                        <a:pt x="1109" y="374"/>
                      </a:cubicBezTo>
                      <a:cubicBezTo>
                        <a:pt x="1083" y="403"/>
                        <a:pt x="1055" y="433"/>
                        <a:pt x="1028" y="464"/>
                      </a:cubicBezTo>
                      <a:cubicBezTo>
                        <a:pt x="1036" y="498"/>
                        <a:pt x="1040" y="534"/>
                        <a:pt x="1040" y="572"/>
                      </a:cubicBezTo>
                      <a:close/>
                    </a:path>
                  </a:pathLst>
                </a:custGeom>
                <a:solidFill>
                  <a:srgbClr val="EF61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350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0" b="0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456" name="Freeform 8">
                  <a:extLst>
                    <a:ext uri="{FF2B5EF4-FFF2-40B4-BE49-F238E27FC236}">
                      <a16:creationId xmlns:a16="http://schemas.microsoft.com/office/drawing/2014/main" id="{0E97401E-493C-49F9-8F01-3B282CEFC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67951" y="2768600"/>
                  <a:ext cx="20638" cy="26988"/>
                </a:xfrm>
                <a:custGeom>
                  <a:avLst/>
                  <a:gdLst>
                    <a:gd name="T0" fmla="*/ 61 w 140"/>
                    <a:gd name="T1" fmla="*/ 192 h 192"/>
                    <a:gd name="T2" fmla="*/ 140 w 140"/>
                    <a:gd name="T3" fmla="*/ 107 h 192"/>
                    <a:gd name="T4" fmla="*/ 78 w 140"/>
                    <a:gd name="T5" fmla="*/ 0 h 192"/>
                    <a:gd name="T6" fmla="*/ 0 w 140"/>
                    <a:gd name="T7" fmla="*/ 71 h 192"/>
                    <a:gd name="T8" fmla="*/ 61 w 140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0" h="192">
                      <a:moveTo>
                        <a:pt x="61" y="192"/>
                      </a:moveTo>
                      <a:cubicBezTo>
                        <a:pt x="88" y="163"/>
                        <a:pt x="114" y="135"/>
                        <a:pt x="140" y="107"/>
                      </a:cubicBezTo>
                      <a:cubicBezTo>
                        <a:pt x="123" y="69"/>
                        <a:pt x="102" y="33"/>
                        <a:pt x="78" y="0"/>
                      </a:cubicBezTo>
                      <a:cubicBezTo>
                        <a:pt x="52" y="23"/>
                        <a:pt x="26" y="47"/>
                        <a:pt x="0" y="71"/>
                      </a:cubicBezTo>
                      <a:cubicBezTo>
                        <a:pt x="26" y="108"/>
                        <a:pt x="47" y="149"/>
                        <a:pt x="61" y="192"/>
                      </a:cubicBezTo>
                      <a:close/>
                    </a:path>
                  </a:pathLst>
                </a:custGeom>
                <a:solidFill>
                  <a:srgbClr val="EF61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350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0" b="0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  <p:grpSp>
          <p:nvGrpSpPr>
            <p:cNvPr id="482" name="그룹 481">
              <a:extLst>
                <a:ext uri="{FF2B5EF4-FFF2-40B4-BE49-F238E27FC236}">
                  <a16:creationId xmlns:a16="http://schemas.microsoft.com/office/drawing/2014/main" id="{D5DF5E91-246D-472E-8B91-3B491B276149}"/>
                </a:ext>
              </a:extLst>
            </p:cNvPr>
            <p:cNvGrpSpPr/>
            <p:nvPr/>
          </p:nvGrpSpPr>
          <p:grpSpPr>
            <a:xfrm>
              <a:off x="6185118" y="1934226"/>
              <a:ext cx="2924994" cy="800676"/>
              <a:chOff x="6185118" y="1909059"/>
              <a:chExt cx="2924994" cy="800676"/>
            </a:xfrm>
          </p:grpSpPr>
          <p:grpSp>
            <p:nvGrpSpPr>
              <p:cNvPr id="474" name="그룹 473">
                <a:extLst>
                  <a:ext uri="{FF2B5EF4-FFF2-40B4-BE49-F238E27FC236}">
                    <a16:creationId xmlns:a16="http://schemas.microsoft.com/office/drawing/2014/main" id="{C083A5A7-9A5A-4671-9F7A-6B037B44036A}"/>
                  </a:ext>
                </a:extLst>
              </p:cNvPr>
              <p:cNvGrpSpPr/>
              <p:nvPr/>
            </p:nvGrpSpPr>
            <p:grpSpPr>
              <a:xfrm>
                <a:off x="8620207" y="2157533"/>
                <a:ext cx="360000" cy="185277"/>
                <a:chOff x="9098380" y="370676"/>
                <a:chExt cx="1278285" cy="185277"/>
              </a:xfrm>
            </p:grpSpPr>
            <p:sp>
              <p:nvSpPr>
                <p:cNvPr id="434" name="AutoShape 344">
                  <a:extLst>
                    <a:ext uri="{FF2B5EF4-FFF2-40B4-BE49-F238E27FC236}">
                      <a16:creationId xmlns:a16="http://schemas.microsoft.com/office/drawing/2014/main" id="{78CACA98-62ED-4930-817E-52E0BD3F5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 flipV="1">
                  <a:off x="9645723" y="-176667"/>
                  <a:ext cx="183600" cy="1278285"/>
                </a:xfrm>
                <a:prstGeom prst="rightBracket">
                  <a:avLst>
                    <a:gd name="adj" fmla="val 26068"/>
                  </a:avLst>
                </a:prstGeom>
                <a:solidFill>
                  <a:srgbClr val="668D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35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437" name="TextBox 436">
                  <a:extLst>
                    <a:ext uri="{FF2B5EF4-FFF2-40B4-BE49-F238E27FC236}">
                      <a16:creationId xmlns:a16="http://schemas.microsoft.com/office/drawing/2014/main" id="{9E2AC75D-40B6-4EC5-941E-34B7B80F2B1A}"/>
                    </a:ext>
                  </a:extLst>
                </p:cNvPr>
                <p:cNvSpPr txBox="1"/>
                <p:nvPr/>
              </p:nvSpPr>
              <p:spPr>
                <a:xfrm>
                  <a:off x="9569208" y="402065"/>
                  <a:ext cx="336631" cy="153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>
                  <a:spAutoFit/>
                </a:bodyPr>
                <a:lstStyle>
                  <a:defPPr>
                    <a:defRPr lang="ko-KR"/>
                  </a:defPPr>
                  <a:lvl1pPr marL="0" algn="ctr" defTabSz="914351" eaLnBrk="0" fontAlgn="ctr" latinLnBrk="0" hangingPunct="0">
                    <a:buClr>
                      <a:srgbClr val="808080"/>
                    </a:buClr>
                    <a:buSzPct val="80000"/>
                    <a:defRPr sz="100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rgbClr val="333333"/>
                      </a:solidFill>
                      <a:latin typeface="현대하모니 L" panose="02020603020101020101" pitchFamily="18" charset="-127"/>
                      <a:ea typeface="현대하모니 L" panose="02020603020101020101" pitchFamily="18" charset="-127"/>
                      <a:cs typeface="굴림" charset="-127"/>
                    </a:defRPr>
                  </a:lvl1pPr>
                  <a:lvl2pPr marL="457175" defTabSz="914351" eaLnBrk="1" hangingPunct="1">
                    <a:defRPr sz="1800">
                      <a:latin typeface="+mn-lt"/>
                      <a:ea typeface="+mn-ea"/>
                    </a:defRPr>
                  </a:lvl2pPr>
                  <a:lvl3pPr marL="914351" defTabSz="914351" eaLnBrk="1" hangingPunct="1">
                    <a:defRPr sz="1800">
                      <a:latin typeface="+mn-lt"/>
                      <a:ea typeface="+mn-ea"/>
                    </a:defRPr>
                  </a:lvl3pPr>
                  <a:lvl4pPr marL="1371526" defTabSz="914351" eaLnBrk="1" hangingPunct="1">
                    <a:defRPr sz="1800">
                      <a:latin typeface="+mn-lt"/>
                      <a:ea typeface="+mn-ea"/>
                    </a:defRPr>
                  </a:lvl4pPr>
                  <a:lvl5pPr marL="1828702" defTabSz="914351" eaLnBrk="1" hangingPunct="1">
                    <a:defRPr sz="1800">
                      <a:latin typeface="+mn-lt"/>
                      <a:ea typeface="+mn-ea"/>
                    </a:defRPr>
                  </a:lvl5pPr>
                  <a:lvl6pPr marL="2285877" defTabSz="914351">
                    <a:defRPr sz="1800">
                      <a:latin typeface="+mn-lt"/>
                      <a:ea typeface="+mn-ea"/>
                    </a:defRPr>
                  </a:lvl6pPr>
                  <a:lvl7pPr marL="2743052" defTabSz="914351">
                    <a:defRPr sz="1800">
                      <a:latin typeface="+mn-lt"/>
                      <a:ea typeface="+mn-ea"/>
                    </a:defRPr>
                  </a:lvl7pPr>
                  <a:lvl8pPr marL="3200228" defTabSz="914351">
                    <a:defRPr sz="1800">
                      <a:latin typeface="+mn-lt"/>
                      <a:ea typeface="+mn-ea"/>
                    </a:defRPr>
                  </a:lvl8pPr>
                  <a:lvl9pPr marL="3657403" defTabSz="914351">
                    <a:defRPr sz="1800">
                      <a:latin typeface="+mn-lt"/>
                      <a:ea typeface="+mn-ea"/>
                    </a:defRPr>
                  </a:lvl9pPr>
                </a:lstStyle>
                <a:p>
                  <a:pPr marL="0" marR="0" lvl="0" indent="0" algn="ctr" defTabSz="914351" rtl="0" eaLnBrk="0" fontAlgn="ctr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80808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</a:rPr>
                    <a:t>안정화</a:t>
                  </a:r>
                </a:p>
              </p:txBody>
            </p:sp>
          </p:grpSp>
          <p:grpSp>
            <p:nvGrpSpPr>
              <p:cNvPr id="473" name="그룹 472">
                <a:extLst>
                  <a:ext uri="{FF2B5EF4-FFF2-40B4-BE49-F238E27FC236}">
                    <a16:creationId xmlns:a16="http://schemas.microsoft.com/office/drawing/2014/main" id="{A6DE42FE-D9C2-4E55-8B78-E9E4917EF76E}"/>
                  </a:ext>
                </a:extLst>
              </p:cNvPr>
              <p:cNvGrpSpPr/>
              <p:nvPr/>
            </p:nvGrpSpPr>
            <p:grpSpPr>
              <a:xfrm>
                <a:off x="8230742" y="1931726"/>
                <a:ext cx="432000" cy="183600"/>
                <a:chOff x="8021017" y="170036"/>
                <a:chExt cx="989030" cy="183600"/>
              </a:xfrm>
            </p:grpSpPr>
            <p:sp>
              <p:nvSpPr>
                <p:cNvPr id="435" name="AutoShape 344">
                  <a:extLst>
                    <a:ext uri="{FF2B5EF4-FFF2-40B4-BE49-F238E27FC236}">
                      <a16:creationId xmlns:a16="http://schemas.microsoft.com/office/drawing/2014/main" id="{6CE75FF4-2443-473E-B795-D9C19ADE61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8423732" y="-232679"/>
                  <a:ext cx="183600" cy="989030"/>
                </a:xfrm>
                <a:prstGeom prst="rightBracket">
                  <a:avLst>
                    <a:gd name="adj" fmla="val 26068"/>
                  </a:avLst>
                </a:prstGeom>
                <a:solidFill>
                  <a:srgbClr val="668D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35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0" b="0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42C32749-3904-4F89-8414-8F2F46454980}"/>
                    </a:ext>
                  </a:extLst>
                </p:cNvPr>
                <p:cNvSpPr txBox="1"/>
                <p:nvPr/>
              </p:nvSpPr>
              <p:spPr>
                <a:xfrm>
                  <a:off x="8212763" y="190738"/>
                  <a:ext cx="605543" cy="153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>
                  <a:spAutoFit/>
                </a:bodyPr>
                <a:lstStyle>
                  <a:defPPr>
                    <a:defRPr lang="ko-KR"/>
                  </a:defPPr>
                  <a:lvl1pPr marL="0" algn="ctr" defTabSz="914351" eaLnBrk="0" fontAlgn="ctr" latinLnBrk="0" hangingPunct="0">
                    <a:buClr>
                      <a:srgbClr val="808080"/>
                    </a:buClr>
                    <a:buSzPct val="80000"/>
                    <a:defRPr sz="100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rgbClr val="333333"/>
                      </a:solidFill>
                      <a:latin typeface="현대하모니 L" panose="02020603020101020101" pitchFamily="18" charset="-127"/>
                      <a:ea typeface="현대하모니 L" panose="02020603020101020101" pitchFamily="18" charset="-127"/>
                      <a:cs typeface="굴림" charset="-127"/>
                    </a:defRPr>
                  </a:lvl1pPr>
                  <a:lvl2pPr marL="457175" defTabSz="914351" eaLnBrk="1" hangingPunct="1">
                    <a:defRPr sz="1800">
                      <a:latin typeface="+mn-lt"/>
                      <a:ea typeface="+mn-ea"/>
                    </a:defRPr>
                  </a:lvl2pPr>
                  <a:lvl3pPr marL="914351" defTabSz="914351" eaLnBrk="1" hangingPunct="1">
                    <a:defRPr sz="1800">
                      <a:latin typeface="+mn-lt"/>
                      <a:ea typeface="+mn-ea"/>
                    </a:defRPr>
                  </a:lvl3pPr>
                  <a:lvl4pPr marL="1371526" defTabSz="914351" eaLnBrk="1" hangingPunct="1">
                    <a:defRPr sz="1800">
                      <a:latin typeface="+mn-lt"/>
                      <a:ea typeface="+mn-ea"/>
                    </a:defRPr>
                  </a:lvl4pPr>
                  <a:lvl5pPr marL="1828702" defTabSz="914351" eaLnBrk="1" hangingPunct="1">
                    <a:defRPr sz="1800">
                      <a:latin typeface="+mn-lt"/>
                      <a:ea typeface="+mn-ea"/>
                    </a:defRPr>
                  </a:lvl5pPr>
                  <a:lvl6pPr marL="2285877" defTabSz="914351">
                    <a:defRPr sz="1800">
                      <a:latin typeface="+mn-lt"/>
                      <a:ea typeface="+mn-ea"/>
                    </a:defRPr>
                  </a:lvl6pPr>
                  <a:lvl7pPr marL="2743052" defTabSz="914351">
                    <a:defRPr sz="1800">
                      <a:latin typeface="+mn-lt"/>
                      <a:ea typeface="+mn-ea"/>
                    </a:defRPr>
                  </a:lvl7pPr>
                  <a:lvl8pPr marL="3200228" defTabSz="914351">
                    <a:defRPr sz="1800">
                      <a:latin typeface="+mn-lt"/>
                      <a:ea typeface="+mn-ea"/>
                    </a:defRPr>
                  </a:lvl8pPr>
                  <a:lvl9pPr marL="3657403" defTabSz="914351">
                    <a:defRPr sz="1800">
                      <a:latin typeface="+mn-lt"/>
                      <a:ea typeface="+mn-ea"/>
                    </a:defRPr>
                  </a:lvl9pPr>
                </a:lstStyle>
                <a:p>
                  <a:pPr marL="0" marR="0" lvl="0" indent="0" algn="ctr" defTabSz="914351" rtl="0" eaLnBrk="0" fontAlgn="ctr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80808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</a:rPr>
                    <a:t>통</a:t>
                  </a: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</a:rPr>
                    <a:t>.</a:t>
                  </a:r>
                  <a:r>
                    <a:rPr kumimoji="0" lang="ko-KR" altLang="en-US" sz="10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</a:rPr>
                    <a:t>테</a:t>
                  </a:r>
                </a:p>
              </p:txBody>
            </p:sp>
          </p:grpSp>
          <p:grpSp>
            <p:nvGrpSpPr>
              <p:cNvPr id="472" name="그룹 471">
                <a:extLst>
                  <a:ext uri="{FF2B5EF4-FFF2-40B4-BE49-F238E27FC236}">
                    <a16:creationId xmlns:a16="http://schemas.microsoft.com/office/drawing/2014/main" id="{5501C5C9-8620-4EDA-B5CC-FE04C7E7757E}"/>
                  </a:ext>
                </a:extLst>
              </p:cNvPr>
              <p:cNvGrpSpPr/>
              <p:nvPr/>
            </p:nvGrpSpPr>
            <p:grpSpPr>
              <a:xfrm>
                <a:off x="7006618" y="2152200"/>
                <a:ext cx="1332000" cy="183600"/>
                <a:chOff x="5697934" y="373732"/>
                <a:chExt cx="2282378" cy="183600"/>
              </a:xfrm>
            </p:grpSpPr>
            <p:sp>
              <p:nvSpPr>
                <p:cNvPr id="432" name="AutoShape 344">
                  <a:extLst>
                    <a:ext uri="{FF2B5EF4-FFF2-40B4-BE49-F238E27FC236}">
                      <a16:creationId xmlns:a16="http://schemas.microsoft.com/office/drawing/2014/main" id="{E93EE85E-836F-4AE7-B92E-057735B2E6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 flipV="1">
                  <a:off x="6747323" y="-675657"/>
                  <a:ext cx="183600" cy="2282378"/>
                </a:xfrm>
                <a:prstGeom prst="rightBracket">
                  <a:avLst>
                    <a:gd name="adj" fmla="val 26068"/>
                  </a:avLst>
                </a:prstGeom>
                <a:solidFill>
                  <a:srgbClr val="668D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35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0" b="0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439" name="TextBox 438">
                  <a:extLst>
                    <a:ext uri="{FF2B5EF4-FFF2-40B4-BE49-F238E27FC236}">
                      <a16:creationId xmlns:a16="http://schemas.microsoft.com/office/drawing/2014/main" id="{31CE40E8-2994-4DA0-A89E-D82F25474C57}"/>
                    </a:ext>
                  </a:extLst>
                </p:cNvPr>
                <p:cNvSpPr txBox="1"/>
                <p:nvPr/>
              </p:nvSpPr>
              <p:spPr>
                <a:xfrm>
                  <a:off x="6004120" y="397650"/>
                  <a:ext cx="1670020" cy="153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>
                  <a:spAutoFit/>
                </a:bodyPr>
                <a:lstStyle>
                  <a:defPPr>
                    <a:defRPr lang="ko-KR"/>
                  </a:defPPr>
                  <a:lvl1pPr marL="0" algn="ctr" defTabSz="914351" eaLnBrk="0" fontAlgn="ctr" latinLnBrk="0" hangingPunct="0">
                    <a:buClr>
                      <a:srgbClr val="808080"/>
                    </a:buClr>
                    <a:buSzPct val="80000"/>
                    <a:defRPr sz="100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rgbClr val="333333"/>
                      </a:solidFill>
                      <a:latin typeface="현대하모니 L" panose="02020603020101020101" pitchFamily="18" charset="-127"/>
                      <a:ea typeface="현대하모니 L" panose="02020603020101020101" pitchFamily="18" charset="-127"/>
                      <a:cs typeface="굴림" charset="-127"/>
                    </a:defRPr>
                  </a:lvl1pPr>
                  <a:lvl2pPr marL="457175" defTabSz="914351" eaLnBrk="1" hangingPunct="1">
                    <a:defRPr sz="1800">
                      <a:latin typeface="+mn-lt"/>
                      <a:ea typeface="+mn-ea"/>
                    </a:defRPr>
                  </a:lvl2pPr>
                  <a:lvl3pPr marL="914351" defTabSz="914351" eaLnBrk="1" hangingPunct="1">
                    <a:defRPr sz="1800">
                      <a:latin typeface="+mn-lt"/>
                      <a:ea typeface="+mn-ea"/>
                    </a:defRPr>
                  </a:lvl3pPr>
                  <a:lvl4pPr marL="1371526" defTabSz="914351" eaLnBrk="1" hangingPunct="1">
                    <a:defRPr sz="1800">
                      <a:latin typeface="+mn-lt"/>
                      <a:ea typeface="+mn-ea"/>
                    </a:defRPr>
                  </a:lvl4pPr>
                  <a:lvl5pPr marL="1828702" defTabSz="914351" eaLnBrk="1" hangingPunct="1">
                    <a:defRPr sz="1800">
                      <a:latin typeface="+mn-lt"/>
                      <a:ea typeface="+mn-ea"/>
                    </a:defRPr>
                  </a:lvl5pPr>
                  <a:lvl6pPr marL="2285877" defTabSz="914351">
                    <a:defRPr sz="1800">
                      <a:latin typeface="+mn-lt"/>
                      <a:ea typeface="+mn-ea"/>
                    </a:defRPr>
                  </a:lvl6pPr>
                  <a:lvl7pPr marL="2743052" defTabSz="914351">
                    <a:defRPr sz="1800">
                      <a:latin typeface="+mn-lt"/>
                      <a:ea typeface="+mn-ea"/>
                    </a:defRPr>
                  </a:lvl7pPr>
                  <a:lvl8pPr marL="3200228" defTabSz="914351">
                    <a:defRPr sz="1800">
                      <a:latin typeface="+mn-lt"/>
                      <a:ea typeface="+mn-ea"/>
                    </a:defRPr>
                  </a:lvl8pPr>
                  <a:lvl9pPr marL="3657403" defTabSz="914351">
                    <a:defRPr sz="1800">
                      <a:latin typeface="+mn-lt"/>
                      <a:ea typeface="+mn-ea"/>
                    </a:defRPr>
                  </a:lvl9pPr>
                </a:lstStyle>
                <a:p>
                  <a:pPr marL="0" marR="0" lvl="0" indent="0" algn="ctr" defTabSz="914351" rtl="0" eaLnBrk="0" fontAlgn="ctr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80808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</a:rPr>
                    <a:t>개발 및 단위테스트</a:t>
                  </a:r>
                </a:p>
              </p:txBody>
            </p:sp>
          </p:grpSp>
          <p:grpSp>
            <p:nvGrpSpPr>
              <p:cNvPr id="459" name="그룹 458">
                <a:extLst>
                  <a:ext uri="{FF2B5EF4-FFF2-40B4-BE49-F238E27FC236}">
                    <a16:creationId xmlns:a16="http://schemas.microsoft.com/office/drawing/2014/main" id="{77016779-C5C5-46EF-9C63-18C8B7177224}"/>
                  </a:ext>
                </a:extLst>
              </p:cNvPr>
              <p:cNvGrpSpPr/>
              <p:nvPr/>
            </p:nvGrpSpPr>
            <p:grpSpPr>
              <a:xfrm>
                <a:off x="6403373" y="1909059"/>
                <a:ext cx="559489" cy="206269"/>
                <a:chOff x="3324611" y="170036"/>
                <a:chExt cx="2358457" cy="183600"/>
              </a:xfrm>
            </p:grpSpPr>
            <p:sp>
              <p:nvSpPr>
                <p:cNvPr id="433" name="AutoShape 344">
                  <a:extLst>
                    <a:ext uri="{FF2B5EF4-FFF2-40B4-BE49-F238E27FC236}">
                      <a16:creationId xmlns:a16="http://schemas.microsoft.com/office/drawing/2014/main" id="{A261F0EE-C98E-4BE0-BEE5-72F03E49D6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4412040" y="-917393"/>
                  <a:ext cx="183600" cy="2358457"/>
                </a:xfrm>
                <a:prstGeom prst="rightBracket">
                  <a:avLst>
                    <a:gd name="adj" fmla="val 26068"/>
                  </a:avLst>
                </a:prstGeom>
                <a:solidFill>
                  <a:srgbClr val="668D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35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0" b="0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436" name="TextBox 435">
                  <a:extLst>
                    <a:ext uri="{FF2B5EF4-FFF2-40B4-BE49-F238E27FC236}">
                      <a16:creationId xmlns:a16="http://schemas.microsoft.com/office/drawing/2014/main" id="{12020E7F-1EF5-4DFF-8014-E0B6A187798B}"/>
                    </a:ext>
                  </a:extLst>
                </p:cNvPr>
                <p:cNvSpPr txBox="1"/>
                <p:nvPr/>
              </p:nvSpPr>
              <p:spPr>
                <a:xfrm>
                  <a:off x="3405787" y="209424"/>
                  <a:ext cx="2196110" cy="12327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>
                  <a:spAutoFit/>
                </a:bodyPr>
                <a:lstStyle>
                  <a:defPPr>
                    <a:defRPr lang="ko-KR"/>
                  </a:defPPr>
                  <a:lvl1pPr marL="0" algn="ctr" defTabSz="914351" eaLnBrk="0" fontAlgn="ctr" latinLnBrk="0" hangingPunct="0">
                    <a:buClr>
                      <a:srgbClr val="808080"/>
                    </a:buClr>
                    <a:buSzPct val="80000"/>
                    <a:defRPr sz="100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rgbClr val="333333"/>
                      </a:solidFill>
                      <a:latin typeface="현대하모니 L" panose="02020603020101020101" pitchFamily="18" charset="-127"/>
                      <a:ea typeface="현대하모니 L" panose="02020603020101020101" pitchFamily="18" charset="-127"/>
                      <a:cs typeface="굴림" charset="-127"/>
                    </a:defRPr>
                  </a:lvl1pPr>
                  <a:lvl2pPr marL="457175" defTabSz="914351" eaLnBrk="1" hangingPunct="1">
                    <a:defRPr sz="1800">
                      <a:latin typeface="+mn-lt"/>
                      <a:ea typeface="+mn-ea"/>
                    </a:defRPr>
                  </a:lvl2pPr>
                  <a:lvl3pPr marL="914351" defTabSz="914351" eaLnBrk="1" hangingPunct="1">
                    <a:defRPr sz="1800">
                      <a:latin typeface="+mn-lt"/>
                      <a:ea typeface="+mn-ea"/>
                    </a:defRPr>
                  </a:lvl3pPr>
                  <a:lvl4pPr marL="1371526" defTabSz="914351" eaLnBrk="1" hangingPunct="1">
                    <a:defRPr sz="1800">
                      <a:latin typeface="+mn-lt"/>
                      <a:ea typeface="+mn-ea"/>
                    </a:defRPr>
                  </a:lvl4pPr>
                  <a:lvl5pPr marL="1828702" defTabSz="914351" eaLnBrk="1" hangingPunct="1">
                    <a:defRPr sz="1800">
                      <a:latin typeface="+mn-lt"/>
                      <a:ea typeface="+mn-ea"/>
                    </a:defRPr>
                  </a:lvl5pPr>
                  <a:lvl6pPr marL="2285877" defTabSz="914351">
                    <a:defRPr sz="1800">
                      <a:latin typeface="+mn-lt"/>
                      <a:ea typeface="+mn-ea"/>
                    </a:defRPr>
                  </a:lvl6pPr>
                  <a:lvl7pPr marL="2743052" defTabSz="914351">
                    <a:defRPr sz="1800">
                      <a:latin typeface="+mn-lt"/>
                      <a:ea typeface="+mn-ea"/>
                    </a:defRPr>
                  </a:lvl7pPr>
                  <a:lvl8pPr marL="3200228" defTabSz="914351">
                    <a:defRPr sz="1800">
                      <a:latin typeface="+mn-lt"/>
                      <a:ea typeface="+mn-ea"/>
                    </a:defRPr>
                  </a:lvl8pPr>
                  <a:lvl9pPr marL="3657403" defTabSz="914351">
                    <a:defRPr sz="1800">
                      <a:latin typeface="+mn-lt"/>
                      <a:ea typeface="+mn-ea"/>
                    </a:defRPr>
                  </a:lvl9pPr>
                </a:lstStyle>
                <a:p>
                  <a:pPr marL="0" marR="0" lvl="0" indent="0" algn="ctr" defTabSz="914351" rtl="0" eaLnBrk="0" fontAlgn="ctr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80808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ko-KR" altLang="en-US" sz="9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</a:rPr>
                    <a:t>분석 </a:t>
                  </a:r>
                  <a:r>
                    <a:rPr kumimoji="0" lang="en-US" altLang="ko-KR" sz="9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</a:rPr>
                    <a:t>/ </a:t>
                  </a:r>
                  <a:r>
                    <a:rPr kumimoji="0" lang="ko-KR" altLang="en-US" sz="9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현대하모니 M" panose="02020603020101020101" pitchFamily="18" charset="-127"/>
                      <a:ea typeface="현대하모니 M" panose="02020603020101020101" pitchFamily="18" charset="-127"/>
                    </a:rPr>
                    <a:t>설계</a:t>
                  </a:r>
                </a:p>
              </p:txBody>
            </p:sp>
          </p:grpSp>
          <p:grpSp>
            <p:nvGrpSpPr>
              <p:cNvPr id="475" name="그룹 474">
                <a:extLst>
                  <a:ext uri="{FF2B5EF4-FFF2-40B4-BE49-F238E27FC236}">
                    <a16:creationId xmlns:a16="http://schemas.microsoft.com/office/drawing/2014/main" id="{8683671E-3609-4E66-BDB9-89E69283BA91}"/>
                  </a:ext>
                </a:extLst>
              </p:cNvPr>
              <p:cNvGrpSpPr/>
              <p:nvPr/>
            </p:nvGrpSpPr>
            <p:grpSpPr>
              <a:xfrm>
                <a:off x="6185118" y="2388794"/>
                <a:ext cx="448841" cy="319543"/>
                <a:chOff x="3280371" y="529130"/>
                <a:chExt cx="448841" cy="319543"/>
              </a:xfrm>
            </p:grpSpPr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B257F5C9-C4F1-4098-B692-06DE4CD56A49}"/>
                    </a:ext>
                  </a:extLst>
                </p:cNvPr>
                <p:cNvSpPr txBox="1"/>
                <p:nvPr/>
              </p:nvSpPr>
              <p:spPr>
                <a:xfrm>
                  <a:off x="3280371" y="694785"/>
                  <a:ext cx="448841" cy="153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>
                  <a:spAutoFit/>
                </a:bodyPr>
                <a:lstStyle>
                  <a:defPPr>
                    <a:defRPr lang="ko-KR"/>
                  </a:defPPr>
                  <a:lvl1pPr marL="0" algn="ctr" defTabSz="914351" eaLnBrk="0" fontAlgn="ctr" latinLnBrk="0" hangingPunct="0">
                    <a:buClr>
                      <a:srgbClr val="808080"/>
                    </a:buClr>
                    <a:buSzPct val="80000"/>
                    <a:defRPr sz="100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rgbClr val="333333"/>
                      </a:solidFill>
                      <a:latin typeface="현대하모니 L" panose="02020603020101020101" pitchFamily="18" charset="-127"/>
                      <a:ea typeface="현대하모니 L" panose="02020603020101020101" pitchFamily="18" charset="-127"/>
                      <a:cs typeface="굴림" charset="-127"/>
                    </a:defRPr>
                  </a:lvl1pPr>
                  <a:lvl2pPr marL="457175" defTabSz="914351" eaLnBrk="1" hangingPunct="1">
                    <a:defRPr sz="1800">
                      <a:latin typeface="+mn-lt"/>
                      <a:ea typeface="+mn-ea"/>
                    </a:defRPr>
                  </a:lvl2pPr>
                  <a:lvl3pPr marL="914351" defTabSz="914351" eaLnBrk="1" hangingPunct="1">
                    <a:defRPr sz="1800">
                      <a:latin typeface="+mn-lt"/>
                      <a:ea typeface="+mn-ea"/>
                    </a:defRPr>
                  </a:lvl3pPr>
                  <a:lvl4pPr marL="1371526" defTabSz="914351" eaLnBrk="1" hangingPunct="1">
                    <a:defRPr sz="1800">
                      <a:latin typeface="+mn-lt"/>
                      <a:ea typeface="+mn-ea"/>
                    </a:defRPr>
                  </a:lvl4pPr>
                  <a:lvl5pPr marL="1828702" defTabSz="914351" eaLnBrk="1" hangingPunct="1">
                    <a:defRPr sz="1800">
                      <a:latin typeface="+mn-lt"/>
                      <a:ea typeface="+mn-ea"/>
                    </a:defRPr>
                  </a:lvl5pPr>
                  <a:lvl6pPr marL="2285877" defTabSz="914351">
                    <a:defRPr sz="1800">
                      <a:latin typeface="+mn-lt"/>
                      <a:ea typeface="+mn-ea"/>
                    </a:defRPr>
                  </a:lvl6pPr>
                  <a:lvl7pPr marL="2743052" defTabSz="914351">
                    <a:defRPr sz="1800">
                      <a:latin typeface="+mn-lt"/>
                      <a:ea typeface="+mn-ea"/>
                    </a:defRPr>
                  </a:lvl7pPr>
                  <a:lvl8pPr marL="3200228" defTabSz="914351">
                    <a:defRPr sz="1800">
                      <a:latin typeface="+mn-lt"/>
                      <a:ea typeface="+mn-ea"/>
                    </a:defRPr>
                  </a:lvl8pPr>
                  <a:lvl9pPr marL="3657403" defTabSz="914351">
                    <a:defRPr sz="1800">
                      <a:latin typeface="+mn-lt"/>
                      <a:ea typeface="+mn-ea"/>
                    </a:defRPr>
                  </a:lvl9pPr>
                </a:lstStyle>
                <a:p>
                  <a:pPr marL="0" marR="0" lvl="0" indent="0" algn="ctr" defTabSz="914351" rtl="0" eaLnBrk="0" fontAlgn="ctr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80808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L" panose="02020603020101020101" pitchFamily="18" charset="-127"/>
                      <a:ea typeface="현대하모니 L" panose="02020603020101020101" pitchFamily="18" charset="-127"/>
                    </a:rPr>
                    <a:t>착수보고</a:t>
                  </a:r>
                </a:p>
              </p:txBody>
            </p:sp>
            <p:sp>
              <p:nvSpPr>
                <p:cNvPr id="458" name="눈물 방울 457">
                  <a:extLst>
                    <a:ext uri="{FF2B5EF4-FFF2-40B4-BE49-F238E27FC236}">
                      <a16:creationId xmlns:a16="http://schemas.microsoft.com/office/drawing/2014/main" id="{672B9F2E-D1F8-432C-BBD7-EF3E039847A4}"/>
                    </a:ext>
                  </a:extLst>
                </p:cNvPr>
                <p:cNvSpPr/>
                <p:nvPr/>
              </p:nvSpPr>
              <p:spPr>
                <a:xfrm rot="8100000">
                  <a:off x="3559768" y="529130"/>
                  <a:ext cx="105272" cy="105272"/>
                </a:xfrm>
                <a:prstGeom prst="teardrop">
                  <a:avLst>
                    <a:gd name="adj" fmla="val 112799"/>
                  </a:avLst>
                </a:prstGeom>
                <a:solidFill>
                  <a:srgbClr val="997D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35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0" b="0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cxnSp>
            <p:nvCxnSpPr>
              <p:cNvPr id="460" name="직선 연결선 459">
                <a:extLst>
                  <a:ext uri="{FF2B5EF4-FFF2-40B4-BE49-F238E27FC236}">
                    <a16:creationId xmlns:a16="http://schemas.microsoft.com/office/drawing/2014/main" id="{FA85061D-54B2-4906-9C81-E086DB3A961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359205" y="2132105"/>
                <a:ext cx="2650842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752E7"/>
                </a:solidFill>
                <a:prstDash val="solid"/>
                <a:miter lim="800000"/>
                <a:tailEnd type="non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65" name="타원 464">
                <a:extLst>
                  <a:ext uri="{FF2B5EF4-FFF2-40B4-BE49-F238E27FC236}">
                    <a16:creationId xmlns:a16="http://schemas.microsoft.com/office/drawing/2014/main" id="{1297A257-8225-45FF-94BE-338966C017B5}"/>
                  </a:ext>
                </a:extLst>
              </p:cNvPr>
              <p:cNvSpPr/>
              <p:nvPr/>
            </p:nvSpPr>
            <p:spPr bwMode="auto">
              <a:xfrm>
                <a:off x="6346828" y="209090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1752E7"/>
                </a:solidFill>
                <a:prstDash val="solid"/>
                <a:miter lim="800000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  <p:sp>
            <p:nvSpPr>
              <p:cNvPr id="466" name="타원 465">
                <a:extLst>
                  <a:ext uri="{FF2B5EF4-FFF2-40B4-BE49-F238E27FC236}">
                    <a16:creationId xmlns:a16="http://schemas.microsoft.com/office/drawing/2014/main" id="{D3041215-F74E-4402-85B4-10AB9EE738FC}"/>
                  </a:ext>
                </a:extLst>
              </p:cNvPr>
              <p:cNvSpPr/>
              <p:nvPr/>
            </p:nvSpPr>
            <p:spPr bwMode="auto">
              <a:xfrm>
                <a:off x="6935456" y="210069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1752E7"/>
                </a:solidFill>
                <a:prstDash val="solid"/>
                <a:miter lim="800000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  <p:sp>
            <p:nvSpPr>
              <p:cNvPr id="467" name="타원 466">
                <a:extLst>
                  <a:ext uri="{FF2B5EF4-FFF2-40B4-BE49-F238E27FC236}">
                    <a16:creationId xmlns:a16="http://schemas.microsoft.com/office/drawing/2014/main" id="{9E8F1A18-ABA3-4127-9B21-1E314753CE92}"/>
                  </a:ext>
                </a:extLst>
              </p:cNvPr>
              <p:cNvSpPr/>
              <p:nvPr/>
            </p:nvSpPr>
            <p:spPr bwMode="auto">
              <a:xfrm>
                <a:off x="8336419" y="210069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1752E7"/>
                </a:solidFill>
                <a:prstDash val="solid"/>
                <a:miter lim="800000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  <p:sp>
            <p:nvSpPr>
              <p:cNvPr id="468" name="타원 467">
                <a:extLst>
                  <a:ext uri="{FF2B5EF4-FFF2-40B4-BE49-F238E27FC236}">
                    <a16:creationId xmlns:a16="http://schemas.microsoft.com/office/drawing/2014/main" id="{04713DDA-1AD4-42AA-97F8-E226FDC31809}"/>
                  </a:ext>
                </a:extLst>
              </p:cNvPr>
              <p:cNvSpPr/>
              <p:nvPr/>
            </p:nvSpPr>
            <p:spPr bwMode="auto">
              <a:xfrm>
                <a:off x="8554533" y="210069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1752E7"/>
                </a:solidFill>
                <a:prstDash val="solid"/>
                <a:miter lim="800000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  <p:sp>
            <p:nvSpPr>
              <p:cNvPr id="469" name="타원 468">
                <a:extLst>
                  <a:ext uri="{FF2B5EF4-FFF2-40B4-BE49-F238E27FC236}">
                    <a16:creationId xmlns:a16="http://schemas.microsoft.com/office/drawing/2014/main" id="{7F5D504C-E870-45C4-99E7-A8264CB2CD3B}"/>
                  </a:ext>
                </a:extLst>
              </p:cNvPr>
              <p:cNvSpPr/>
              <p:nvPr/>
            </p:nvSpPr>
            <p:spPr bwMode="auto">
              <a:xfrm>
                <a:off x="8957205" y="210069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1752E7"/>
                </a:solidFill>
                <a:prstDash val="solid"/>
                <a:miter lim="800000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082597C0-6B45-4ACF-B870-63C0A1602EB8}"/>
                  </a:ext>
                </a:extLst>
              </p:cNvPr>
              <p:cNvGrpSpPr/>
              <p:nvPr/>
            </p:nvGrpSpPr>
            <p:grpSpPr>
              <a:xfrm>
                <a:off x="8661271" y="2390192"/>
                <a:ext cx="448841" cy="319543"/>
                <a:chOff x="3280371" y="529130"/>
                <a:chExt cx="448841" cy="319543"/>
              </a:xfrm>
            </p:grpSpPr>
            <p:sp>
              <p:nvSpPr>
                <p:cNvPr id="477" name="TextBox 476">
                  <a:extLst>
                    <a:ext uri="{FF2B5EF4-FFF2-40B4-BE49-F238E27FC236}">
                      <a16:creationId xmlns:a16="http://schemas.microsoft.com/office/drawing/2014/main" id="{8C1F486B-D3F2-4A99-B86A-B9B0D7B7614A}"/>
                    </a:ext>
                  </a:extLst>
                </p:cNvPr>
                <p:cNvSpPr txBox="1"/>
                <p:nvPr/>
              </p:nvSpPr>
              <p:spPr>
                <a:xfrm>
                  <a:off x="3280371" y="694785"/>
                  <a:ext cx="448841" cy="153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>
                  <a:spAutoFit/>
                </a:bodyPr>
                <a:lstStyle>
                  <a:defPPr>
                    <a:defRPr lang="ko-KR"/>
                  </a:defPPr>
                  <a:lvl1pPr marL="0" algn="ctr" defTabSz="914351" eaLnBrk="0" fontAlgn="ctr" latinLnBrk="0" hangingPunct="0">
                    <a:buClr>
                      <a:srgbClr val="808080"/>
                    </a:buClr>
                    <a:buSzPct val="80000"/>
                    <a:defRPr sz="100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rgbClr val="333333"/>
                      </a:solidFill>
                      <a:latin typeface="현대하모니 L" panose="02020603020101020101" pitchFamily="18" charset="-127"/>
                      <a:ea typeface="현대하모니 L" panose="02020603020101020101" pitchFamily="18" charset="-127"/>
                      <a:cs typeface="굴림" charset="-127"/>
                    </a:defRPr>
                  </a:lvl1pPr>
                  <a:lvl2pPr marL="457175" defTabSz="914351" eaLnBrk="1" hangingPunct="1">
                    <a:defRPr sz="1800">
                      <a:latin typeface="+mn-lt"/>
                      <a:ea typeface="+mn-ea"/>
                    </a:defRPr>
                  </a:lvl2pPr>
                  <a:lvl3pPr marL="914351" defTabSz="914351" eaLnBrk="1" hangingPunct="1">
                    <a:defRPr sz="1800">
                      <a:latin typeface="+mn-lt"/>
                      <a:ea typeface="+mn-ea"/>
                    </a:defRPr>
                  </a:lvl3pPr>
                  <a:lvl4pPr marL="1371526" defTabSz="914351" eaLnBrk="1" hangingPunct="1">
                    <a:defRPr sz="1800">
                      <a:latin typeface="+mn-lt"/>
                      <a:ea typeface="+mn-ea"/>
                    </a:defRPr>
                  </a:lvl4pPr>
                  <a:lvl5pPr marL="1828702" defTabSz="914351" eaLnBrk="1" hangingPunct="1">
                    <a:defRPr sz="1800">
                      <a:latin typeface="+mn-lt"/>
                      <a:ea typeface="+mn-ea"/>
                    </a:defRPr>
                  </a:lvl5pPr>
                  <a:lvl6pPr marL="2285877" defTabSz="914351">
                    <a:defRPr sz="1800">
                      <a:latin typeface="+mn-lt"/>
                      <a:ea typeface="+mn-ea"/>
                    </a:defRPr>
                  </a:lvl6pPr>
                  <a:lvl7pPr marL="2743052" defTabSz="914351">
                    <a:defRPr sz="1800">
                      <a:latin typeface="+mn-lt"/>
                      <a:ea typeface="+mn-ea"/>
                    </a:defRPr>
                  </a:lvl7pPr>
                  <a:lvl8pPr marL="3200228" defTabSz="914351">
                    <a:defRPr sz="1800">
                      <a:latin typeface="+mn-lt"/>
                      <a:ea typeface="+mn-ea"/>
                    </a:defRPr>
                  </a:lvl8pPr>
                  <a:lvl9pPr marL="3657403" defTabSz="914351">
                    <a:defRPr sz="1800">
                      <a:latin typeface="+mn-lt"/>
                      <a:ea typeface="+mn-ea"/>
                    </a:defRPr>
                  </a:lvl9pPr>
                </a:lstStyle>
                <a:p>
                  <a:pPr marL="0" marR="0" lvl="0" indent="0" algn="ctr" defTabSz="914351" rtl="0" eaLnBrk="0" fontAlgn="ctr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80808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L" panose="02020603020101020101" pitchFamily="18" charset="-127"/>
                      <a:ea typeface="현대하모니 L" panose="02020603020101020101" pitchFamily="18" charset="-127"/>
                    </a:rPr>
                    <a:t>완료보고</a:t>
                  </a:r>
                </a:p>
              </p:txBody>
            </p:sp>
            <p:sp>
              <p:nvSpPr>
                <p:cNvPr id="478" name="눈물 방울 477">
                  <a:extLst>
                    <a:ext uri="{FF2B5EF4-FFF2-40B4-BE49-F238E27FC236}">
                      <a16:creationId xmlns:a16="http://schemas.microsoft.com/office/drawing/2014/main" id="{B6D6E916-0704-46FD-9F26-081B10DD84E7}"/>
                    </a:ext>
                  </a:extLst>
                </p:cNvPr>
                <p:cNvSpPr/>
                <p:nvPr/>
              </p:nvSpPr>
              <p:spPr>
                <a:xfrm rot="8100000">
                  <a:off x="3559768" y="529130"/>
                  <a:ext cx="105272" cy="105272"/>
                </a:xfrm>
                <a:prstGeom prst="teardrop">
                  <a:avLst>
                    <a:gd name="adj" fmla="val 112799"/>
                  </a:avLst>
                </a:prstGeom>
                <a:solidFill>
                  <a:srgbClr val="997D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35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0" b="0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grpSp>
            <p:nvGrpSpPr>
              <p:cNvPr id="479" name="그룹 478">
                <a:extLst>
                  <a:ext uri="{FF2B5EF4-FFF2-40B4-BE49-F238E27FC236}">
                    <a16:creationId xmlns:a16="http://schemas.microsoft.com/office/drawing/2014/main" id="{0F5CB63F-5EFD-4A2B-B05F-75884B7C6DC2}"/>
                  </a:ext>
                </a:extLst>
              </p:cNvPr>
              <p:cNvGrpSpPr/>
              <p:nvPr/>
            </p:nvGrpSpPr>
            <p:grpSpPr>
              <a:xfrm>
                <a:off x="7604257" y="2390192"/>
                <a:ext cx="448841" cy="319543"/>
                <a:chOff x="3280371" y="529130"/>
                <a:chExt cx="448841" cy="319543"/>
              </a:xfrm>
            </p:grpSpPr>
            <p:sp>
              <p:nvSpPr>
                <p:cNvPr id="480" name="TextBox 479">
                  <a:extLst>
                    <a:ext uri="{FF2B5EF4-FFF2-40B4-BE49-F238E27FC236}">
                      <a16:creationId xmlns:a16="http://schemas.microsoft.com/office/drawing/2014/main" id="{76CB03B4-01B3-4DA2-908A-6AC494B9BE49}"/>
                    </a:ext>
                  </a:extLst>
                </p:cNvPr>
                <p:cNvSpPr txBox="1"/>
                <p:nvPr/>
              </p:nvSpPr>
              <p:spPr>
                <a:xfrm>
                  <a:off x="3280371" y="694785"/>
                  <a:ext cx="448841" cy="153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>
                  <a:spAutoFit/>
                </a:bodyPr>
                <a:lstStyle>
                  <a:defPPr>
                    <a:defRPr lang="ko-KR"/>
                  </a:defPPr>
                  <a:lvl1pPr marL="0" algn="ctr" defTabSz="914351" eaLnBrk="0" fontAlgn="ctr" latinLnBrk="0" hangingPunct="0">
                    <a:buClr>
                      <a:srgbClr val="808080"/>
                    </a:buClr>
                    <a:buSzPct val="80000"/>
                    <a:defRPr sz="100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rgbClr val="333333"/>
                      </a:solidFill>
                      <a:latin typeface="현대하모니 L" panose="02020603020101020101" pitchFamily="18" charset="-127"/>
                      <a:ea typeface="현대하모니 L" panose="02020603020101020101" pitchFamily="18" charset="-127"/>
                      <a:cs typeface="굴림" charset="-127"/>
                    </a:defRPr>
                  </a:lvl1pPr>
                  <a:lvl2pPr marL="457175" defTabSz="914351" eaLnBrk="1" hangingPunct="1">
                    <a:defRPr sz="1800">
                      <a:latin typeface="+mn-lt"/>
                      <a:ea typeface="+mn-ea"/>
                    </a:defRPr>
                  </a:lvl2pPr>
                  <a:lvl3pPr marL="914351" defTabSz="914351" eaLnBrk="1" hangingPunct="1">
                    <a:defRPr sz="1800">
                      <a:latin typeface="+mn-lt"/>
                      <a:ea typeface="+mn-ea"/>
                    </a:defRPr>
                  </a:lvl3pPr>
                  <a:lvl4pPr marL="1371526" defTabSz="914351" eaLnBrk="1" hangingPunct="1">
                    <a:defRPr sz="1800">
                      <a:latin typeface="+mn-lt"/>
                      <a:ea typeface="+mn-ea"/>
                    </a:defRPr>
                  </a:lvl4pPr>
                  <a:lvl5pPr marL="1828702" defTabSz="914351" eaLnBrk="1" hangingPunct="1">
                    <a:defRPr sz="1800">
                      <a:latin typeface="+mn-lt"/>
                      <a:ea typeface="+mn-ea"/>
                    </a:defRPr>
                  </a:lvl5pPr>
                  <a:lvl6pPr marL="2285877" defTabSz="914351">
                    <a:defRPr sz="1800">
                      <a:latin typeface="+mn-lt"/>
                      <a:ea typeface="+mn-ea"/>
                    </a:defRPr>
                  </a:lvl6pPr>
                  <a:lvl7pPr marL="2743052" defTabSz="914351">
                    <a:defRPr sz="1800">
                      <a:latin typeface="+mn-lt"/>
                      <a:ea typeface="+mn-ea"/>
                    </a:defRPr>
                  </a:lvl7pPr>
                  <a:lvl8pPr marL="3200228" defTabSz="914351">
                    <a:defRPr sz="1800">
                      <a:latin typeface="+mn-lt"/>
                      <a:ea typeface="+mn-ea"/>
                    </a:defRPr>
                  </a:lvl8pPr>
                  <a:lvl9pPr marL="3657403" defTabSz="914351">
                    <a:defRPr sz="1800">
                      <a:latin typeface="+mn-lt"/>
                      <a:ea typeface="+mn-ea"/>
                    </a:defRPr>
                  </a:lvl9pPr>
                </a:lstStyle>
                <a:p>
                  <a:pPr marL="0" marR="0" lvl="0" indent="0" algn="ctr" defTabSz="914351" rtl="0" eaLnBrk="0" fontAlgn="ctr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80808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ko-KR" altLang="en-US" sz="10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현대하모니 L" panose="02020603020101020101" pitchFamily="18" charset="-127"/>
                      <a:ea typeface="현대하모니 L" panose="02020603020101020101" pitchFamily="18" charset="-127"/>
                    </a:rPr>
                    <a:t>중간보고</a:t>
                  </a:r>
                </a:p>
              </p:txBody>
            </p:sp>
            <p:sp>
              <p:nvSpPr>
                <p:cNvPr id="481" name="눈물 방울 480">
                  <a:extLst>
                    <a:ext uri="{FF2B5EF4-FFF2-40B4-BE49-F238E27FC236}">
                      <a16:creationId xmlns:a16="http://schemas.microsoft.com/office/drawing/2014/main" id="{6DDA8EC1-B531-4B74-8FEC-CFBA691071A2}"/>
                    </a:ext>
                  </a:extLst>
                </p:cNvPr>
                <p:cNvSpPr/>
                <p:nvPr/>
              </p:nvSpPr>
              <p:spPr>
                <a:xfrm rot="8100000">
                  <a:off x="3559768" y="529130"/>
                  <a:ext cx="105272" cy="105272"/>
                </a:xfrm>
                <a:prstGeom prst="teardrop">
                  <a:avLst>
                    <a:gd name="adj" fmla="val 112799"/>
                  </a:avLst>
                </a:prstGeom>
                <a:solidFill>
                  <a:srgbClr val="997D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35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0" b="0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523" name="그룹 522">
            <a:extLst>
              <a:ext uri="{FF2B5EF4-FFF2-40B4-BE49-F238E27FC236}">
                <a16:creationId xmlns:a16="http://schemas.microsoft.com/office/drawing/2014/main" id="{8F32D254-F66D-4A58-9302-F34887D8974C}"/>
              </a:ext>
            </a:extLst>
          </p:cNvPr>
          <p:cNvGrpSpPr/>
          <p:nvPr/>
        </p:nvGrpSpPr>
        <p:grpSpPr>
          <a:xfrm>
            <a:off x="6432545" y="3184427"/>
            <a:ext cx="2301565" cy="852731"/>
            <a:chOff x="6432545" y="3293484"/>
            <a:chExt cx="2301565" cy="852731"/>
          </a:xfrm>
        </p:grpSpPr>
        <p:grpSp>
          <p:nvGrpSpPr>
            <p:cNvPr id="506" name="그룹 505">
              <a:extLst>
                <a:ext uri="{FF2B5EF4-FFF2-40B4-BE49-F238E27FC236}">
                  <a16:creationId xmlns:a16="http://schemas.microsoft.com/office/drawing/2014/main" id="{8C9A383D-72AC-4AC8-A29F-09E205B0AC39}"/>
                </a:ext>
              </a:extLst>
            </p:cNvPr>
            <p:cNvGrpSpPr/>
            <p:nvPr/>
          </p:nvGrpSpPr>
          <p:grpSpPr>
            <a:xfrm>
              <a:off x="7796242" y="3465421"/>
              <a:ext cx="396000" cy="190067"/>
              <a:chOff x="7982034" y="350498"/>
              <a:chExt cx="266278" cy="190067"/>
            </a:xfrm>
          </p:grpSpPr>
          <p:sp>
            <p:nvSpPr>
              <p:cNvPr id="490" name="AutoShape 344">
                <a:extLst>
                  <a:ext uri="{FF2B5EF4-FFF2-40B4-BE49-F238E27FC236}">
                    <a16:creationId xmlns:a16="http://schemas.microsoft.com/office/drawing/2014/main" id="{CA83CB50-B198-47B1-BC4F-9026C262A8DE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025173" y="307359"/>
                <a:ext cx="180000" cy="266278"/>
              </a:xfrm>
              <a:prstGeom prst="rightBracket">
                <a:avLst>
                  <a:gd name="adj" fmla="val 26068"/>
                </a:avLst>
              </a:prstGeom>
              <a:solidFill>
                <a:srgbClr val="D9E3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3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  <p:sp>
            <p:nvSpPr>
              <p:cNvPr id="504" name="TextBox 503">
                <a:extLst>
                  <a:ext uri="{FF2B5EF4-FFF2-40B4-BE49-F238E27FC236}">
                    <a16:creationId xmlns:a16="http://schemas.microsoft.com/office/drawing/2014/main" id="{35647DF6-7802-4FF3-8B53-F2EAD5964101}"/>
                  </a:ext>
                </a:extLst>
              </p:cNvPr>
              <p:cNvSpPr txBox="1"/>
              <p:nvPr/>
            </p:nvSpPr>
            <p:spPr>
              <a:xfrm>
                <a:off x="8032380" y="386677"/>
                <a:ext cx="150905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ko-KR"/>
                </a:defPPr>
                <a:lvl1pPr marL="0" algn="ctr" defTabSz="914351" eaLnBrk="0" fontAlgn="ctr" latinLnBrk="0" hangingPunct="0">
                  <a:buClr>
                    <a:srgbClr val="808080"/>
                  </a:buClr>
                  <a:buSzPct val="80000"/>
                  <a:defRPr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굴림" charset="-127"/>
                  </a:defRPr>
                </a:lvl1pPr>
                <a:lvl2pPr marL="457175" defTabSz="914351" eaLnBrk="1" hangingPunct="1">
                  <a:defRPr sz="1800">
                    <a:latin typeface="+mn-lt"/>
                    <a:ea typeface="+mn-ea"/>
                  </a:defRPr>
                </a:lvl2pPr>
                <a:lvl3pPr marL="914351" defTabSz="914351" eaLnBrk="1" hangingPunct="1">
                  <a:defRPr sz="1800">
                    <a:latin typeface="+mn-lt"/>
                    <a:ea typeface="+mn-ea"/>
                  </a:defRPr>
                </a:lvl3pPr>
                <a:lvl4pPr marL="1371526" defTabSz="914351" eaLnBrk="1" hangingPunct="1">
                  <a:defRPr sz="1800">
                    <a:latin typeface="+mn-lt"/>
                    <a:ea typeface="+mn-ea"/>
                  </a:defRPr>
                </a:lvl4pPr>
                <a:lvl5pPr marL="1828702" defTabSz="914351" eaLnBrk="1" hangingPunct="1">
                  <a:defRPr sz="1800">
                    <a:latin typeface="+mn-lt"/>
                    <a:ea typeface="+mn-ea"/>
                  </a:defRPr>
                </a:lvl5pPr>
                <a:lvl6pPr marL="2285877" defTabSz="914351">
                  <a:defRPr sz="1800">
                    <a:latin typeface="+mn-lt"/>
                    <a:ea typeface="+mn-ea"/>
                  </a:defRPr>
                </a:lvl6pPr>
                <a:lvl7pPr marL="2743052" defTabSz="914351">
                  <a:defRPr sz="1800">
                    <a:latin typeface="+mn-lt"/>
                    <a:ea typeface="+mn-ea"/>
                  </a:defRPr>
                </a:lvl7pPr>
                <a:lvl8pPr marL="3200228" defTabSz="914351">
                  <a:defRPr sz="1800">
                    <a:latin typeface="+mn-lt"/>
                    <a:ea typeface="+mn-ea"/>
                  </a:defRPr>
                </a:lvl8pPr>
                <a:lvl9pPr marL="3657403" defTabSz="914351">
                  <a:defRPr sz="1800"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351" rtl="0" eaLnBrk="0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설치</a:t>
                </a:r>
              </a:p>
            </p:txBody>
          </p:sp>
        </p:grpSp>
        <p:cxnSp>
          <p:nvCxnSpPr>
            <p:cNvPr id="505" name="직선 연결선 504">
              <a:extLst>
                <a:ext uri="{FF2B5EF4-FFF2-40B4-BE49-F238E27FC236}">
                  <a16:creationId xmlns:a16="http://schemas.microsoft.com/office/drawing/2014/main" id="{228F436F-4E84-4268-96C1-489F9B673CD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563501" y="3678060"/>
              <a:ext cx="1620000" cy="0"/>
            </a:xfrm>
            <a:prstGeom prst="line">
              <a:avLst/>
            </a:prstGeom>
            <a:noFill/>
            <a:ln w="28575" cap="flat" cmpd="sng" algn="ctr">
              <a:solidFill>
                <a:srgbClr val="668DF0"/>
              </a:solidFill>
              <a:prstDash val="solid"/>
              <a:miter lim="800000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7" name="타원 506">
              <a:extLst>
                <a:ext uri="{FF2B5EF4-FFF2-40B4-BE49-F238E27FC236}">
                  <a16:creationId xmlns:a16="http://schemas.microsoft.com/office/drawing/2014/main" id="{A3B1B312-AB51-40C6-8BAA-F8C962306E05}"/>
                </a:ext>
              </a:extLst>
            </p:cNvPr>
            <p:cNvSpPr/>
            <p:nvPr/>
          </p:nvSpPr>
          <p:spPr bwMode="auto">
            <a:xfrm>
              <a:off x="8157432" y="3642063"/>
              <a:ext cx="72000" cy="7200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668DF0"/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9143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508" name="타원 507">
              <a:extLst>
                <a:ext uri="{FF2B5EF4-FFF2-40B4-BE49-F238E27FC236}">
                  <a16:creationId xmlns:a16="http://schemas.microsoft.com/office/drawing/2014/main" id="{36854E53-C892-4ACC-9B5C-D7914CD92A42}"/>
                </a:ext>
              </a:extLst>
            </p:cNvPr>
            <p:cNvSpPr/>
            <p:nvPr/>
          </p:nvSpPr>
          <p:spPr bwMode="auto">
            <a:xfrm>
              <a:off x="7756158" y="3643461"/>
              <a:ext cx="72000" cy="7200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668DF0"/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9143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grpSp>
          <p:nvGrpSpPr>
            <p:cNvPr id="511" name="그룹 510">
              <a:extLst>
                <a:ext uri="{FF2B5EF4-FFF2-40B4-BE49-F238E27FC236}">
                  <a16:creationId xmlns:a16="http://schemas.microsoft.com/office/drawing/2014/main" id="{27437FB1-6716-4636-8355-F7542F32439B}"/>
                </a:ext>
              </a:extLst>
            </p:cNvPr>
            <p:cNvGrpSpPr/>
            <p:nvPr/>
          </p:nvGrpSpPr>
          <p:grpSpPr>
            <a:xfrm>
              <a:off x="7497997" y="3903081"/>
              <a:ext cx="581891" cy="243134"/>
              <a:chOff x="6344615" y="4306477"/>
              <a:chExt cx="581891" cy="243134"/>
            </a:xfrm>
          </p:grpSpPr>
          <p:sp>
            <p:nvSpPr>
              <p:cNvPr id="509" name="이등변 삼각형 508">
                <a:extLst>
                  <a:ext uri="{FF2B5EF4-FFF2-40B4-BE49-F238E27FC236}">
                    <a16:creationId xmlns:a16="http://schemas.microsoft.com/office/drawing/2014/main" id="{09197E28-B4DA-4BCB-B876-024D8A0D97A1}"/>
                  </a:ext>
                </a:extLst>
              </p:cNvPr>
              <p:cNvSpPr/>
              <p:nvPr/>
            </p:nvSpPr>
            <p:spPr bwMode="auto">
              <a:xfrm>
                <a:off x="6591069" y="4306477"/>
                <a:ext cx="100844" cy="100164"/>
              </a:xfrm>
              <a:prstGeom prst="triangle">
                <a:avLst/>
              </a:prstGeom>
              <a:solidFill>
                <a:srgbClr val="00B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3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  <p:sp>
            <p:nvSpPr>
              <p:cNvPr id="510" name="TextBox 509">
                <a:extLst>
                  <a:ext uri="{FF2B5EF4-FFF2-40B4-BE49-F238E27FC236}">
                    <a16:creationId xmlns:a16="http://schemas.microsoft.com/office/drawing/2014/main" id="{16C0C10A-A779-423C-853D-CA3E4C336E18}"/>
                  </a:ext>
                </a:extLst>
              </p:cNvPr>
              <p:cNvSpPr txBox="1"/>
              <p:nvPr/>
            </p:nvSpPr>
            <p:spPr>
              <a:xfrm>
                <a:off x="6344615" y="4426500"/>
                <a:ext cx="581891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ko-KR"/>
                </a:defPPr>
                <a:lvl1pPr marL="0" algn="ctr" defTabSz="914351" eaLnBrk="0" fontAlgn="ctr" latinLnBrk="0" hangingPunct="0">
                  <a:buClr>
                    <a:srgbClr val="808080"/>
                  </a:buClr>
                  <a:buSzPct val="80000"/>
                  <a:defRPr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굴림" charset="-127"/>
                  </a:defRPr>
                </a:lvl1pPr>
                <a:lvl2pPr marL="457175" defTabSz="914351" eaLnBrk="1" hangingPunct="1">
                  <a:defRPr sz="1800">
                    <a:latin typeface="+mn-lt"/>
                    <a:ea typeface="+mn-ea"/>
                  </a:defRPr>
                </a:lvl2pPr>
                <a:lvl3pPr marL="914351" defTabSz="914351" eaLnBrk="1" hangingPunct="1">
                  <a:defRPr sz="1800">
                    <a:latin typeface="+mn-lt"/>
                    <a:ea typeface="+mn-ea"/>
                  </a:defRPr>
                </a:lvl3pPr>
                <a:lvl4pPr marL="1371526" defTabSz="914351" eaLnBrk="1" hangingPunct="1">
                  <a:defRPr sz="1800">
                    <a:latin typeface="+mn-lt"/>
                    <a:ea typeface="+mn-ea"/>
                  </a:defRPr>
                </a:lvl4pPr>
                <a:lvl5pPr marL="1828702" defTabSz="914351" eaLnBrk="1" hangingPunct="1">
                  <a:defRPr sz="1800">
                    <a:latin typeface="+mn-lt"/>
                    <a:ea typeface="+mn-ea"/>
                  </a:defRPr>
                </a:lvl5pPr>
                <a:lvl6pPr marL="2285877" defTabSz="914351">
                  <a:defRPr sz="1800">
                    <a:latin typeface="+mn-lt"/>
                    <a:ea typeface="+mn-ea"/>
                  </a:defRPr>
                </a:lvl6pPr>
                <a:lvl7pPr marL="2743052" defTabSz="914351">
                  <a:defRPr sz="1800">
                    <a:latin typeface="+mn-lt"/>
                    <a:ea typeface="+mn-ea"/>
                  </a:defRPr>
                </a:lvl7pPr>
                <a:lvl8pPr marL="3200228" defTabSz="914351">
                  <a:defRPr sz="1800">
                    <a:latin typeface="+mn-lt"/>
                    <a:ea typeface="+mn-ea"/>
                  </a:defRPr>
                </a:lvl8pPr>
                <a:lvl9pPr marL="3657403" defTabSz="914351">
                  <a:defRPr sz="1800"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351" rtl="0" eaLnBrk="0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서버납품</a:t>
                </a:r>
                <a:r>
                  <a:rPr kumimoji="0" lang="en-US" altLang="ko-KR" sz="8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/</a:t>
                </a:r>
                <a:r>
                  <a:rPr kumimoji="0" lang="ko-KR" altLang="en-US" sz="8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검사</a:t>
                </a:r>
              </a:p>
            </p:txBody>
          </p:sp>
        </p:grpSp>
        <p:grpSp>
          <p:nvGrpSpPr>
            <p:cNvPr id="513" name="그룹 512">
              <a:extLst>
                <a:ext uri="{FF2B5EF4-FFF2-40B4-BE49-F238E27FC236}">
                  <a16:creationId xmlns:a16="http://schemas.microsoft.com/office/drawing/2014/main" id="{17E16304-D4B6-413D-A1AF-1B9C9A1F341D}"/>
                </a:ext>
              </a:extLst>
            </p:cNvPr>
            <p:cNvGrpSpPr/>
            <p:nvPr/>
          </p:nvGrpSpPr>
          <p:grpSpPr>
            <a:xfrm>
              <a:off x="6977388" y="3706309"/>
              <a:ext cx="778771" cy="169411"/>
              <a:chOff x="7273233" y="558758"/>
              <a:chExt cx="778771" cy="169411"/>
            </a:xfrm>
          </p:grpSpPr>
          <p:sp>
            <p:nvSpPr>
              <p:cNvPr id="514" name="AutoShape 344">
                <a:extLst>
                  <a:ext uri="{FF2B5EF4-FFF2-40B4-BE49-F238E27FC236}">
                    <a16:creationId xmlns:a16="http://schemas.microsoft.com/office/drawing/2014/main" id="{6109B813-3C05-4C5E-B781-032A229517B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V="1">
                <a:off x="7585674" y="246317"/>
                <a:ext cx="153890" cy="778771"/>
              </a:xfrm>
              <a:prstGeom prst="rightBracket">
                <a:avLst>
                  <a:gd name="adj" fmla="val 26068"/>
                </a:avLst>
              </a:prstGeom>
              <a:solidFill>
                <a:srgbClr val="D9E3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3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  <p:sp>
            <p:nvSpPr>
              <p:cNvPr id="515" name="TextBox 514">
                <a:extLst>
                  <a:ext uri="{FF2B5EF4-FFF2-40B4-BE49-F238E27FC236}">
                    <a16:creationId xmlns:a16="http://schemas.microsoft.com/office/drawing/2014/main" id="{8197D35F-3574-40F9-BB91-4527B26A1906}"/>
                  </a:ext>
                </a:extLst>
              </p:cNvPr>
              <p:cNvSpPr txBox="1"/>
              <p:nvPr/>
            </p:nvSpPr>
            <p:spPr>
              <a:xfrm>
                <a:off x="7412525" y="574281"/>
                <a:ext cx="487313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ko-KR"/>
                </a:defPPr>
                <a:lvl1pPr marL="0" algn="ctr" defTabSz="914351" eaLnBrk="0" fontAlgn="ctr" latinLnBrk="0" hangingPunct="0">
                  <a:buClr>
                    <a:srgbClr val="808080"/>
                  </a:buClr>
                  <a:buSzPct val="80000"/>
                  <a:defRPr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굴림" charset="-127"/>
                  </a:defRPr>
                </a:lvl1pPr>
                <a:lvl2pPr marL="457175" defTabSz="914351" eaLnBrk="1" hangingPunct="1">
                  <a:defRPr sz="1800">
                    <a:latin typeface="+mn-lt"/>
                    <a:ea typeface="+mn-ea"/>
                  </a:defRPr>
                </a:lvl2pPr>
                <a:lvl3pPr marL="914351" defTabSz="914351" eaLnBrk="1" hangingPunct="1">
                  <a:defRPr sz="1800">
                    <a:latin typeface="+mn-lt"/>
                    <a:ea typeface="+mn-ea"/>
                  </a:defRPr>
                </a:lvl3pPr>
                <a:lvl4pPr marL="1371526" defTabSz="914351" eaLnBrk="1" hangingPunct="1">
                  <a:defRPr sz="1800">
                    <a:latin typeface="+mn-lt"/>
                    <a:ea typeface="+mn-ea"/>
                  </a:defRPr>
                </a:lvl4pPr>
                <a:lvl5pPr marL="1828702" defTabSz="914351" eaLnBrk="1" hangingPunct="1">
                  <a:defRPr sz="1800">
                    <a:latin typeface="+mn-lt"/>
                    <a:ea typeface="+mn-ea"/>
                  </a:defRPr>
                </a:lvl5pPr>
                <a:lvl6pPr marL="2285877" defTabSz="914351">
                  <a:defRPr sz="1800">
                    <a:latin typeface="+mn-lt"/>
                    <a:ea typeface="+mn-ea"/>
                  </a:defRPr>
                </a:lvl6pPr>
                <a:lvl7pPr marL="2743052" defTabSz="914351">
                  <a:defRPr sz="1800">
                    <a:latin typeface="+mn-lt"/>
                    <a:ea typeface="+mn-ea"/>
                  </a:defRPr>
                </a:lvl7pPr>
                <a:lvl8pPr marL="3200228" defTabSz="914351">
                  <a:defRPr sz="1800">
                    <a:latin typeface="+mn-lt"/>
                    <a:ea typeface="+mn-ea"/>
                  </a:defRPr>
                </a:lvl8pPr>
                <a:lvl9pPr marL="3657403" defTabSz="914351">
                  <a:defRPr sz="1800"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351" rtl="0" eaLnBrk="0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서버 입고</a:t>
                </a:r>
              </a:p>
            </p:txBody>
          </p:sp>
        </p:grpSp>
        <p:sp>
          <p:nvSpPr>
            <p:cNvPr id="516" name="타원 515">
              <a:extLst>
                <a:ext uri="{FF2B5EF4-FFF2-40B4-BE49-F238E27FC236}">
                  <a16:creationId xmlns:a16="http://schemas.microsoft.com/office/drawing/2014/main" id="{ED0DAA19-0146-4CAA-A117-49D752B41772}"/>
                </a:ext>
              </a:extLst>
            </p:cNvPr>
            <p:cNvSpPr/>
            <p:nvPr/>
          </p:nvSpPr>
          <p:spPr bwMode="auto">
            <a:xfrm>
              <a:off x="6532762" y="3644859"/>
              <a:ext cx="72000" cy="7200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668DF0"/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9143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grpSp>
          <p:nvGrpSpPr>
            <p:cNvPr id="517" name="그룹 516">
              <a:extLst>
                <a:ext uri="{FF2B5EF4-FFF2-40B4-BE49-F238E27FC236}">
                  <a16:creationId xmlns:a16="http://schemas.microsoft.com/office/drawing/2014/main" id="{B4A798BF-923A-488D-9CA2-4EF38AEE4226}"/>
                </a:ext>
              </a:extLst>
            </p:cNvPr>
            <p:cNvGrpSpPr/>
            <p:nvPr/>
          </p:nvGrpSpPr>
          <p:grpSpPr>
            <a:xfrm>
              <a:off x="6432545" y="3466819"/>
              <a:ext cx="637995" cy="190067"/>
              <a:chOff x="7893333" y="350498"/>
              <a:chExt cx="429000" cy="190067"/>
            </a:xfrm>
          </p:grpSpPr>
          <p:sp>
            <p:nvSpPr>
              <p:cNvPr id="518" name="AutoShape 344">
                <a:extLst>
                  <a:ext uri="{FF2B5EF4-FFF2-40B4-BE49-F238E27FC236}">
                    <a16:creationId xmlns:a16="http://schemas.microsoft.com/office/drawing/2014/main" id="{CBED9684-556E-4420-A3F2-D079E76734BE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025173" y="307359"/>
                <a:ext cx="180000" cy="266278"/>
              </a:xfrm>
              <a:prstGeom prst="rightBracket">
                <a:avLst>
                  <a:gd name="adj" fmla="val 26068"/>
                </a:avLst>
              </a:prstGeom>
              <a:solidFill>
                <a:srgbClr val="D9E3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3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  <p:sp>
            <p:nvSpPr>
              <p:cNvPr id="519" name="TextBox 518">
                <a:extLst>
                  <a:ext uri="{FF2B5EF4-FFF2-40B4-BE49-F238E27FC236}">
                    <a16:creationId xmlns:a16="http://schemas.microsoft.com/office/drawing/2014/main" id="{B08461D2-42D5-4C3B-8DA2-3940A55E2025}"/>
                  </a:ext>
                </a:extLst>
              </p:cNvPr>
              <p:cNvSpPr txBox="1"/>
              <p:nvPr/>
            </p:nvSpPr>
            <p:spPr>
              <a:xfrm>
                <a:off x="7893333" y="386677"/>
                <a:ext cx="42900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ko-KR"/>
                </a:defPPr>
                <a:lvl1pPr marL="0" algn="ctr" defTabSz="914351" eaLnBrk="0" fontAlgn="ctr" latinLnBrk="0" hangingPunct="0">
                  <a:buClr>
                    <a:srgbClr val="808080"/>
                  </a:buClr>
                  <a:buSzPct val="80000"/>
                  <a:defRPr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굴림" charset="-127"/>
                  </a:defRPr>
                </a:lvl1pPr>
                <a:lvl2pPr marL="457175" defTabSz="914351" eaLnBrk="1" hangingPunct="1">
                  <a:defRPr sz="1800">
                    <a:latin typeface="+mn-lt"/>
                    <a:ea typeface="+mn-ea"/>
                  </a:defRPr>
                </a:lvl2pPr>
                <a:lvl3pPr marL="914351" defTabSz="914351" eaLnBrk="1" hangingPunct="1">
                  <a:defRPr sz="1800">
                    <a:latin typeface="+mn-lt"/>
                    <a:ea typeface="+mn-ea"/>
                  </a:defRPr>
                </a:lvl3pPr>
                <a:lvl4pPr marL="1371526" defTabSz="914351" eaLnBrk="1" hangingPunct="1">
                  <a:defRPr sz="1800">
                    <a:latin typeface="+mn-lt"/>
                    <a:ea typeface="+mn-ea"/>
                  </a:defRPr>
                </a:lvl4pPr>
                <a:lvl5pPr marL="1828702" defTabSz="914351" eaLnBrk="1" hangingPunct="1">
                  <a:defRPr sz="1800">
                    <a:latin typeface="+mn-lt"/>
                    <a:ea typeface="+mn-ea"/>
                  </a:defRPr>
                </a:lvl5pPr>
                <a:lvl6pPr marL="2285877" defTabSz="914351">
                  <a:defRPr sz="1800">
                    <a:latin typeface="+mn-lt"/>
                    <a:ea typeface="+mn-ea"/>
                  </a:defRPr>
                </a:lvl6pPr>
                <a:lvl7pPr marL="2743052" defTabSz="914351">
                  <a:defRPr sz="1800">
                    <a:latin typeface="+mn-lt"/>
                    <a:ea typeface="+mn-ea"/>
                  </a:defRPr>
                </a:lvl7pPr>
                <a:lvl8pPr marL="3200228" defTabSz="914351">
                  <a:defRPr sz="1800">
                    <a:latin typeface="+mn-lt"/>
                    <a:ea typeface="+mn-ea"/>
                  </a:defRPr>
                </a:lvl8pPr>
                <a:lvl9pPr marL="3657403" defTabSz="914351">
                  <a:defRPr sz="1800"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351" rtl="0" eaLnBrk="0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설계 및 발주</a:t>
                </a:r>
              </a:p>
            </p:txBody>
          </p:sp>
        </p:grpSp>
        <p:grpSp>
          <p:nvGrpSpPr>
            <p:cNvPr id="522" name="그룹 521">
              <a:extLst>
                <a:ext uri="{FF2B5EF4-FFF2-40B4-BE49-F238E27FC236}">
                  <a16:creationId xmlns:a16="http://schemas.microsoft.com/office/drawing/2014/main" id="{67ADA00A-ED53-41FF-99BB-A2238822B349}"/>
                </a:ext>
              </a:extLst>
            </p:cNvPr>
            <p:cNvGrpSpPr/>
            <p:nvPr/>
          </p:nvGrpSpPr>
          <p:grpSpPr>
            <a:xfrm>
              <a:off x="8219703" y="3293484"/>
              <a:ext cx="514407" cy="553998"/>
              <a:chOff x="8236481" y="3352207"/>
              <a:chExt cx="514407" cy="553998"/>
            </a:xfrm>
          </p:grpSpPr>
          <p:sp>
            <p:nvSpPr>
              <p:cNvPr id="520" name="오른쪽 중괄호 519">
                <a:extLst>
                  <a:ext uri="{FF2B5EF4-FFF2-40B4-BE49-F238E27FC236}">
                    <a16:creationId xmlns:a16="http://schemas.microsoft.com/office/drawing/2014/main" id="{57F5C8BE-D605-42E2-88C2-F008A0C66E08}"/>
                  </a:ext>
                </a:extLst>
              </p:cNvPr>
              <p:cNvSpPr/>
              <p:nvPr/>
            </p:nvSpPr>
            <p:spPr bwMode="auto">
              <a:xfrm rot="10800000">
                <a:off x="8236481" y="3354403"/>
                <a:ext cx="83056" cy="540000"/>
              </a:xfrm>
              <a:prstGeom prst="rightBrace">
                <a:avLst>
                  <a:gd name="adj1" fmla="val 50982"/>
                  <a:gd name="adj2" fmla="val 50000"/>
                </a:avLst>
              </a:prstGeom>
              <a:noFill/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  <a:extLst/>
            </p:spPr>
            <p:txBody>
              <a:bodyPr lIns="91436" tIns="45719" rIns="91436" bIns="45719" rtlCol="0" anchor="ctr"/>
              <a:lstStyle/>
              <a:p>
                <a:pPr marL="0" marR="0" lvl="0" indent="0" algn="ctr" defTabSz="91453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1200" cap="none" spc="-3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endParaRPr>
              </a:p>
            </p:txBody>
          </p:sp>
          <p:sp>
            <p:nvSpPr>
              <p:cNvPr id="521" name="TextBox 520">
                <a:extLst>
                  <a:ext uri="{FF2B5EF4-FFF2-40B4-BE49-F238E27FC236}">
                    <a16:creationId xmlns:a16="http://schemas.microsoft.com/office/drawing/2014/main" id="{6D9F9CF1-DD9E-4219-AB59-C777595ACC2E}"/>
                  </a:ext>
                </a:extLst>
              </p:cNvPr>
              <p:cNvSpPr txBox="1"/>
              <p:nvPr/>
            </p:nvSpPr>
            <p:spPr>
              <a:xfrm>
                <a:off x="8322886" y="3352207"/>
                <a:ext cx="428002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ko-KR"/>
                </a:defPPr>
                <a:lvl1pPr marL="0" algn="ctr" defTabSz="914351" eaLnBrk="0" fontAlgn="ctr" latinLnBrk="0" hangingPunct="0">
                  <a:buClr>
                    <a:srgbClr val="808080"/>
                  </a:buClr>
                  <a:buSzPct val="80000"/>
                  <a:defRPr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굴림" charset="-127"/>
                  </a:defRPr>
                </a:lvl1pPr>
                <a:lvl2pPr marL="457175" defTabSz="914351" eaLnBrk="1" hangingPunct="1">
                  <a:defRPr sz="1800">
                    <a:latin typeface="+mn-lt"/>
                    <a:ea typeface="+mn-ea"/>
                  </a:defRPr>
                </a:lvl2pPr>
                <a:lvl3pPr marL="914351" defTabSz="914351" eaLnBrk="1" hangingPunct="1">
                  <a:defRPr sz="1800">
                    <a:latin typeface="+mn-lt"/>
                    <a:ea typeface="+mn-ea"/>
                  </a:defRPr>
                </a:lvl3pPr>
                <a:lvl4pPr marL="1371526" defTabSz="914351" eaLnBrk="1" hangingPunct="1">
                  <a:defRPr sz="1800">
                    <a:latin typeface="+mn-lt"/>
                    <a:ea typeface="+mn-ea"/>
                  </a:defRPr>
                </a:lvl4pPr>
                <a:lvl5pPr marL="1828702" defTabSz="914351" eaLnBrk="1" hangingPunct="1">
                  <a:defRPr sz="1800">
                    <a:latin typeface="+mn-lt"/>
                    <a:ea typeface="+mn-ea"/>
                  </a:defRPr>
                </a:lvl5pPr>
                <a:lvl6pPr marL="2285877" defTabSz="914351">
                  <a:defRPr sz="1800">
                    <a:latin typeface="+mn-lt"/>
                    <a:ea typeface="+mn-ea"/>
                  </a:defRPr>
                </a:lvl6pPr>
                <a:lvl7pPr marL="2743052" defTabSz="914351">
                  <a:defRPr sz="1800">
                    <a:latin typeface="+mn-lt"/>
                    <a:ea typeface="+mn-ea"/>
                  </a:defRPr>
                </a:lvl7pPr>
                <a:lvl8pPr marL="3200228" defTabSz="914351">
                  <a:defRPr sz="1800">
                    <a:latin typeface="+mn-lt"/>
                    <a:ea typeface="+mn-ea"/>
                  </a:defRPr>
                </a:lvl8pPr>
                <a:lvl9pPr marL="3657403" defTabSz="914351">
                  <a:defRPr sz="1800">
                    <a:latin typeface="+mn-lt"/>
                    <a:ea typeface="+mn-ea"/>
                  </a:defRPr>
                </a:lvl9pPr>
              </a:lstStyle>
              <a:p>
                <a:pPr marL="0" marR="0" lvl="0" indent="0" algn="l" defTabSz="914351" rtl="0" eaLnBrk="0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OS</a:t>
                </a:r>
              </a:p>
              <a:p>
                <a:pPr marL="0" marR="0" lvl="0" indent="0" algn="l" defTabSz="914351" rtl="0" eaLnBrk="0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Vmware</a:t>
                </a:r>
                <a:endParaRPr kumimoji="0" lang="en-US" altLang="ko-KR" sz="9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  <a:p>
                <a:pPr marL="0" marR="0" lvl="0" indent="0" algn="l" defTabSz="914351" rtl="0" eaLnBrk="0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WAS </a:t>
                </a:r>
              </a:p>
              <a:p>
                <a:pPr marL="0" marR="0" lvl="0" indent="0" algn="l" defTabSz="914351" rtl="0" eaLnBrk="0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테스트</a:t>
                </a: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</p:grpSp>
      <p:grpSp>
        <p:nvGrpSpPr>
          <p:cNvPr id="548" name="그룹 547">
            <a:extLst>
              <a:ext uri="{FF2B5EF4-FFF2-40B4-BE49-F238E27FC236}">
                <a16:creationId xmlns:a16="http://schemas.microsoft.com/office/drawing/2014/main" id="{1DE24377-3DA8-402A-BF9D-0B412A53379F}"/>
              </a:ext>
            </a:extLst>
          </p:cNvPr>
          <p:cNvGrpSpPr/>
          <p:nvPr/>
        </p:nvGrpSpPr>
        <p:grpSpPr>
          <a:xfrm>
            <a:off x="6542549" y="4343507"/>
            <a:ext cx="2278292" cy="592824"/>
            <a:chOff x="6542549" y="4309951"/>
            <a:chExt cx="2278292" cy="592824"/>
          </a:xfrm>
        </p:grpSpPr>
        <p:grpSp>
          <p:nvGrpSpPr>
            <p:cNvPr id="526" name="그룹 525">
              <a:extLst>
                <a:ext uri="{FF2B5EF4-FFF2-40B4-BE49-F238E27FC236}">
                  <a16:creationId xmlns:a16="http://schemas.microsoft.com/office/drawing/2014/main" id="{90C28F89-C0DE-4096-A0F4-6179206CD00A}"/>
                </a:ext>
              </a:extLst>
            </p:cNvPr>
            <p:cNvGrpSpPr/>
            <p:nvPr/>
          </p:nvGrpSpPr>
          <p:grpSpPr>
            <a:xfrm>
              <a:off x="7806029" y="4481888"/>
              <a:ext cx="396000" cy="190067"/>
              <a:chOff x="7982034" y="350498"/>
              <a:chExt cx="266278" cy="190067"/>
            </a:xfrm>
          </p:grpSpPr>
          <p:sp>
            <p:nvSpPr>
              <p:cNvPr id="543" name="AutoShape 344">
                <a:extLst>
                  <a:ext uri="{FF2B5EF4-FFF2-40B4-BE49-F238E27FC236}">
                    <a16:creationId xmlns:a16="http://schemas.microsoft.com/office/drawing/2014/main" id="{F5E54989-1C21-417A-A4ED-268FE67CFAE5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025173" y="307359"/>
                <a:ext cx="180000" cy="266278"/>
              </a:xfrm>
              <a:prstGeom prst="rightBracket">
                <a:avLst>
                  <a:gd name="adj" fmla="val 26068"/>
                </a:avLst>
              </a:prstGeom>
              <a:solidFill>
                <a:srgbClr val="D9E3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3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  <p:sp>
            <p:nvSpPr>
              <p:cNvPr id="544" name="TextBox 543">
                <a:extLst>
                  <a:ext uri="{FF2B5EF4-FFF2-40B4-BE49-F238E27FC236}">
                    <a16:creationId xmlns:a16="http://schemas.microsoft.com/office/drawing/2014/main" id="{46267E64-C556-44D0-A973-7D832E1C7BA3}"/>
                  </a:ext>
                </a:extLst>
              </p:cNvPr>
              <p:cNvSpPr txBox="1"/>
              <p:nvPr/>
            </p:nvSpPr>
            <p:spPr>
              <a:xfrm>
                <a:off x="8032380" y="386677"/>
                <a:ext cx="150905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ko-KR"/>
                </a:defPPr>
                <a:lvl1pPr marL="0" algn="ctr" defTabSz="914351" eaLnBrk="0" fontAlgn="ctr" latinLnBrk="0" hangingPunct="0">
                  <a:buClr>
                    <a:srgbClr val="808080"/>
                  </a:buClr>
                  <a:buSzPct val="80000"/>
                  <a:defRPr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굴림" charset="-127"/>
                  </a:defRPr>
                </a:lvl1pPr>
                <a:lvl2pPr marL="457175" defTabSz="914351" eaLnBrk="1" hangingPunct="1">
                  <a:defRPr sz="1800">
                    <a:latin typeface="+mn-lt"/>
                    <a:ea typeface="+mn-ea"/>
                  </a:defRPr>
                </a:lvl2pPr>
                <a:lvl3pPr marL="914351" defTabSz="914351" eaLnBrk="1" hangingPunct="1">
                  <a:defRPr sz="1800">
                    <a:latin typeface="+mn-lt"/>
                    <a:ea typeface="+mn-ea"/>
                  </a:defRPr>
                </a:lvl3pPr>
                <a:lvl4pPr marL="1371526" defTabSz="914351" eaLnBrk="1" hangingPunct="1">
                  <a:defRPr sz="1800">
                    <a:latin typeface="+mn-lt"/>
                    <a:ea typeface="+mn-ea"/>
                  </a:defRPr>
                </a:lvl4pPr>
                <a:lvl5pPr marL="1828702" defTabSz="914351" eaLnBrk="1" hangingPunct="1">
                  <a:defRPr sz="1800">
                    <a:latin typeface="+mn-lt"/>
                    <a:ea typeface="+mn-ea"/>
                  </a:defRPr>
                </a:lvl5pPr>
                <a:lvl6pPr marL="2285877" defTabSz="914351">
                  <a:defRPr sz="1800">
                    <a:latin typeface="+mn-lt"/>
                    <a:ea typeface="+mn-ea"/>
                  </a:defRPr>
                </a:lvl6pPr>
                <a:lvl7pPr marL="2743052" defTabSz="914351">
                  <a:defRPr sz="1800">
                    <a:latin typeface="+mn-lt"/>
                    <a:ea typeface="+mn-ea"/>
                  </a:defRPr>
                </a:lvl7pPr>
                <a:lvl8pPr marL="3200228" defTabSz="914351">
                  <a:defRPr sz="1800">
                    <a:latin typeface="+mn-lt"/>
                    <a:ea typeface="+mn-ea"/>
                  </a:defRPr>
                </a:lvl8pPr>
                <a:lvl9pPr marL="3657403" defTabSz="914351">
                  <a:defRPr sz="1800"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351" rtl="0" eaLnBrk="0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설치</a:t>
                </a:r>
              </a:p>
            </p:txBody>
          </p:sp>
        </p:grpSp>
        <p:cxnSp>
          <p:nvCxnSpPr>
            <p:cNvPr id="527" name="직선 연결선 526">
              <a:extLst>
                <a:ext uri="{FF2B5EF4-FFF2-40B4-BE49-F238E27FC236}">
                  <a16:creationId xmlns:a16="http://schemas.microsoft.com/office/drawing/2014/main" id="{011766A9-E675-43B3-97F7-95D00C3568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573288" y="4694527"/>
              <a:ext cx="1620000" cy="0"/>
            </a:xfrm>
            <a:prstGeom prst="line">
              <a:avLst/>
            </a:prstGeom>
            <a:noFill/>
            <a:ln w="28575" cap="flat" cmpd="sng" algn="ctr">
              <a:solidFill>
                <a:srgbClr val="668DF0"/>
              </a:solidFill>
              <a:prstDash val="solid"/>
              <a:miter lim="800000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8" name="타원 527">
              <a:extLst>
                <a:ext uri="{FF2B5EF4-FFF2-40B4-BE49-F238E27FC236}">
                  <a16:creationId xmlns:a16="http://schemas.microsoft.com/office/drawing/2014/main" id="{37417AC5-C604-4B28-8604-6B827D05FA28}"/>
                </a:ext>
              </a:extLst>
            </p:cNvPr>
            <p:cNvSpPr/>
            <p:nvPr/>
          </p:nvSpPr>
          <p:spPr bwMode="auto">
            <a:xfrm>
              <a:off x="8167219" y="4658530"/>
              <a:ext cx="72000" cy="7200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668DF0"/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9143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529" name="타원 528">
              <a:extLst>
                <a:ext uri="{FF2B5EF4-FFF2-40B4-BE49-F238E27FC236}">
                  <a16:creationId xmlns:a16="http://schemas.microsoft.com/office/drawing/2014/main" id="{BD38D42C-BAEA-45B8-8BEE-BAA53D0EB9C6}"/>
                </a:ext>
              </a:extLst>
            </p:cNvPr>
            <p:cNvSpPr/>
            <p:nvPr/>
          </p:nvSpPr>
          <p:spPr bwMode="auto">
            <a:xfrm>
              <a:off x="7765945" y="4659928"/>
              <a:ext cx="72000" cy="7200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668DF0"/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9143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grpSp>
          <p:nvGrpSpPr>
            <p:cNvPr id="531" name="그룹 530">
              <a:extLst>
                <a:ext uri="{FF2B5EF4-FFF2-40B4-BE49-F238E27FC236}">
                  <a16:creationId xmlns:a16="http://schemas.microsoft.com/office/drawing/2014/main" id="{C43FFEC1-BBCF-41D1-9BD4-AD4CE9F67DBB}"/>
                </a:ext>
              </a:extLst>
            </p:cNvPr>
            <p:cNvGrpSpPr/>
            <p:nvPr/>
          </p:nvGrpSpPr>
          <p:grpSpPr>
            <a:xfrm>
              <a:off x="7257913" y="4722775"/>
              <a:ext cx="508033" cy="180000"/>
              <a:chOff x="7543971" y="558757"/>
              <a:chExt cx="508033" cy="180000"/>
            </a:xfrm>
          </p:grpSpPr>
          <p:sp>
            <p:nvSpPr>
              <p:cNvPr id="539" name="AutoShape 344">
                <a:extLst>
                  <a:ext uri="{FF2B5EF4-FFF2-40B4-BE49-F238E27FC236}">
                    <a16:creationId xmlns:a16="http://schemas.microsoft.com/office/drawing/2014/main" id="{3AEE8BCD-9C9D-4CAC-A65C-760A3DB08832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V="1">
                <a:off x="7782004" y="468757"/>
                <a:ext cx="180000" cy="360000"/>
              </a:xfrm>
              <a:prstGeom prst="rightBracket">
                <a:avLst>
                  <a:gd name="adj" fmla="val 26068"/>
                </a:avLst>
              </a:prstGeom>
              <a:solidFill>
                <a:srgbClr val="D9E3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3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  <p:sp>
            <p:nvSpPr>
              <p:cNvPr id="540" name="TextBox 539">
                <a:extLst>
                  <a:ext uri="{FF2B5EF4-FFF2-40B4-BE49-F238E27FC236}">
                    <a16:creationId xmlns:a16="http://schemas.microsoft.com/office/drawing/2014/main" id="{B5473EA9-4923-4543-A3C4-AC1DD19CF620}"/>
                  </a:ext>
                </a:extLst>
              </p:cNvPr>
              <p:cNvSpPr txBox="1"/>
              <p:nvPr/>
            </p:nvSpPr>
            <p:spPr>
              <a:xfrm>
                <a:off x="7543971" y="574281"/>
                <a:ext cx="25200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ko-KR"/>
                </a:defPPr>
                <a:lvl1pPr marL="0" algn="ctr" defTabSz="914351" eaLnBrk="0" fontAlgn="ctr" latinLnBrk="0" hangingPunct="0">
                  <a:buClr>
                    <a:srgbClr val="808080"/>
                  </a:buClr>
                  <a:buSzPct val="80000"/>
                  <a:defRPr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굴림" charset="-127"/>
                  </a:defRPr>
                </a:lvl1pPr>
                <a:lvl2pPr marL="457175" defTabSz="914351" eaLnBrk="1" hangingPunct="1">
                  <a:defRPr sz="1800">
                    <a:latin typeface="+mn-lt"/>
                    <a:ea typeface="+mn-ea"/>
                  </a:defRPr>
                </a:lvl2pPr>
                <a:lvl3pPr marL="914351" defTabSz="914351" eaLnBrk="1" hangingPunct="1">
                  <a:defRPr sz="1800">
                    <a:latin typeface="+mn-lt"/>
                    <a:ea typeface="+mn-ea"/>
                  </a:defRPr>
                </a:lvl3pPr>
                <a:lvl4pPr marL="1371526" defTabSz="914351" eaLnBrk="1" hangingPunct="1">
                  <a:defRPr sz="1800">
                    <a:latin typeface="+mn-lt"/>
                    <a:ea typeface="+mn-ea"/>
                  </a:defRPr>
                </a:lvl4pPr>
                <a:lvl5pPr marL="1828702" defTabSz="914351" eaLnBrk="1" hangingPunct="1">
                  <a:defRPr sz="1800">
                    <a:latin typeface="+mn-lt"/>
                    <a:ea typeface="+mn-ea"/>
                  </a:defRPr>
                </a:lvl5pPr>
                <a:lvl6pPr marL="2285877" defTabSz="914351">
                  <a:defRPr sz="1800">
                    <a:latin typeface="+mn-lt"/>
                    <a:ea typeface="+mn-ea"/>
                  </a:defRPr>
                </a:lvl6pPr>
                <a:lvl7pPr marL="2743052" defTabSz="914351">
                  <a:defRPr sz="1800">
                    <a:latin typeface="+mn-lt"/>
                    <a:ea typeface="+mn-ea"/>
                  </a:defRPr>
                </a:lvl7pPr>
                <a:lvl8pPr marL="3200228" defTabSz="914351">
                  <a:defRPr sz="1800">
                    <a:latin typeface="+mn-lt"/>
                    <a:ea typeface="+mn-ea"/>
                  </a:defRPr>
                </a:lvl8pPr>
                <a:lvl9pPr marL="3657403" defTabSz="914351">
                  <a:defRPr sz="1800"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351" rtl="0" eaLnBrk="0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배관</a:t>
                </a:r>
                <a:r>
                  <a:rPr kumimoji="0" lang="en-US" altLang="ko-KR" sz="10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/</a:t>
                </a: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배선공사</a:t>
                </a:r>
              </a:p>
            </p:txBody>
          </p:sp>
        </p:grpSp>
        <p:sp>
          <p:nvSpPr>
            <p:cNvPr id="532" name="타원 531">
              <a:extLst>
                <a:ext uri="{FF2B5EF4-FFF2-40B4-BE49-F238E27FC236}">
                  <a16:creationId xmlns:a16="http://schemas.microsoft.com/office/drawing/2014/main" id="{4813E39B-E831-47A9-A694-6BB32D99037F}"/>
                </a:ext>
              </a:extLst>
            </p:cNvPr>
            <p:cNvSpPr/>
            <p:nvPr/>
          </p:nvSpPr>
          <p:spPr bwMode="auto">
            <a:xfrm>
              <a:off x="6542549" y="4661326"/>
              <a:ext cx="72000" cy="7200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668DF0"/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9143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grpSp>
          <p:nvGrpSpPr>
            <p:cNvPr id="533" name="그룹 532">
              <a:extLst>
                <a:ext uri="{FF2B5EF4-FFF2-40B4-BE49-F238E27FC236}">
                  <a16:creationId xmlns:a16="http://schemas.microsoft.com/office/drawing/2014/main" id="{8C5AC96A-3D89-43A3-9586-A12497C031A1}"/>
                </a:ext>
              </a:extLst>
            </p:cNvPr>
            <p:cNvGrpSpPr/>
            <p:nvPr/>
          </p:nvGrpSpPr>
          <p:grpSpPr>
            <a:xfrm>
              <a:off x="7228585" y="4483286"/>
              <a:ext cx="396000" cy="190067"/>
              <a:chOff x="7982034" y="350498"/>
              <a:chExt cx="266278" cy="190067"/>
            </a:xfrm>
          </p:grpSpPr>
          <p:sp>
            <p:nvSpPr>
              <p:cNvPr id="537" name="AutoShape 344">
                <a:extLst>
                  <a:ext uri="{FF2B5EF4-FFF2-40B4-BE49-F238E27FC236}">
                    <a16:creationId xmlns:a16="http://schemas.microsoft.com/office/drawing/2014/main" id="{469F17D0-DEE5-412C-A123-CEA4DBC61E5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025173" y="307359"/>
                <a:ext cx="180000" cy="266278"/>
              </a:xfrm>
              <a:prstGeom prst="rightBracket">
                <a:avLst>
                  <a:gd name="adj" fmla="val 26068"/>
                </a:avLst>
              </a:prstGeom>
              <a:solidFill>
                <a:srgbClr val="D9E3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3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  <p:sp>
            <p:nvSpPr>
              <p:cNvPr id="538" name="TextBox 537">
                <a:extLst>
                  <a:ext uri="{FF2B5EF4-FFF2-40B4-BE49-F238E27FC236}">
                    <a16:creationId xmlns:a16="http://schemas.microsoft.com/office/drawing/2014/main" id="{C555FB81-9773-40D9-941E-51E4651ABE63}"/>
                  </a:ext>
                </a:extLst>
              </p:cNvPr>
              <p:cNvSpPr txBox="1"/>
              <p:nvPr/>
            </p:nvSpPr>
            <p:spPr>
              <a:xfrm>
                <a:off x="8032381" y="386677"/>
                <a:ext cx="150904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ko-KR"/>
                </a:defPPr>
                <a:lvl1pPr marL="0" algn="ctr" defTabSz="914351" eaLnBrk="0" fontAlgn="ctr" latinLnBrk="0" hangingPunct="0">
                  <a:buClr>
                    <a:srgbClr val="808080"/>
                  </a:buClr>
                  <a:buSzPct val="80000"/>
                  <a:defRPr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굴림" charset="-127"/>
                  </a:defRPr>
                </a:lvl1pPr>
                <a:lvl2pPr marL="457175" defTabSz="914351" eaLnBrk="1" hangingPunct="1">
                  <a:defRPr sz="1800">
                    <a:latin typeface="+mn-lt"/>
                    <a:ea typeface="+mn-ea"/>
                  </a:defRPr>
                </a:lvl2pPr>
                <a:lvl3pPr marL="914351" defTabSz="914351" eaLnBrk="1" hangingPunct="1">
                  <a:defRPr sz="1800">
                    <a:latin typeface="+mn-lt"/>
                    <a:ea typeface="+mn-ea"/>
                  </a:defRPr>
                </a:lvl3pPr>
                <a:lvl4pPr marL="1371526" defTabSz="914351" eaLnBrk="1" hangingPunct="1">
                  <a:defRPr sz="1800">
                    <a:latin typeface="+mn-lt"/>
                    <a:ea typeface="+mn-ea"/>
                  </a:defRPr>
                </a:lvl4pPr>
                <a:lvl5pPr marL="1828702" defTabSz="914351" eaLnBrk="1" hangingPunct="1">
                  <a:defRPr sz="1800">
                    <a:latin typeface="+mn-lt"/>
                    <a:ea typeface="+mn-ea"/>
                  </a:defRPr>
                </a:lvl5pPr>
                <a:lvl6pPr marL="2285877" defTabSz="914351">
                  <a:defRPr sz="1800">
                    <a:latin typeface="+mn-lt"/>
                    <a:ea typeface="+mn-ea"/>
                  </a:defRPr>
                </a:lvl6pPr>
                <a:lvl7pPr marL="2743052" defTabSz="914351">
                  <a:defRPr sz="1800">
                    <a:latin typeface="+mn-lt"/>
                    <a:ea typeface="+mn-ea"/>
                  </a:defRPr>
                </a:lvl7pPr>
                <a:lvl8pPr marL="3200228" defTabSz="914351">
                  <a:defRPr sz="1800">
                    <a:latin typeface="+mn-lt"/>
                    <a:ea typeface="+mn-ea"/>
                  </a:defRPr>
                </a:lvl8pPr>
                <a:lvl9pPr marL="3657403" defTabSz="914351">
                  <a:defRPr sz="1800"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351" rtl="0" eaLnBrk="0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제작</a:t>
                </a:r>
              </a:p>
            </p:txBody>
          </p:sp>
        </p:grpSp>
        <p:grpSp>
          <p:nvGrpSpPr>
            <p:cNvPr id="534" name="그룹 533">
              <a:extLst>
                <a:ext uri="{FF2B5EF4-FFF2-40B4-BE49-F238E27FC236}">
                  <a16:creationId xmlns:a16="http://schemas.microsoft.com/office/drawing/2014/main" id="{6976046C-0989-4E2F-BB52-8427D53AB5CD}"/>
                </a:ext>
              </a:extLst>
            </p:cNvPr>
            <p:cNvGrpSpPr/>
            <p:nvPr/>
          </p:nvGrpSpPr>
          <p:grpSpPr>
            <a:xfrm>
              <a:off x="8229490" y="4309951"/>
              <a:ext cx="591351" cy="553998"/>
              <a:chOff x="8236481" y="3352207"/>
              <a:chExt cx="591351" cy="553998"/>
            </a:xfrm>
          </p:grpSpPr>
          <p:sp>
            <p:nvSpPr>
              <p:cNvPr id="535" name="오른쪽 중괄호 534">
                <a:extLst>
                  <a:ext uri="{FF2B5EF4-FFF2-40B4-BE49-F238E27FC236}">
                    <a16:creationId xmlns:a16="http://schemas.microsoft.com/office/drawing/2014/main" id="{CDEEC8C1-ED1B-4CE8-89E6-3690E62F3DA3}"/>
                  </a:ext>
                </a:extLst>
              </p:cNvPr>
              <p:cNvSpPr/>
              <p:nvPr/>
            </p:nvSpPr>
            <p:spPr bwMode="auto">
              <a:xfrm rot="10800000">
                <a:off x="8236481" y="3354403"/>
                <a:ext cx="83056" cy="540000"/>
              </a:xfrm>
              <a:prstGeom prst="rightBrace">
                <a:avLst>
                  <a:gd name="adj1" fmla="val 50982"/>
                  <a:gd name="adj2" fmla="val 50000"/>
                </a:avLst>
              </a:prstGeom>
              <a:noFill/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  <a:extLst/>
            </p:spPr>
            <p:txBody>
              <a:bodyPr lIns="91436" tIns="45719" rIns="91436" bIns="45719" rtlCol="0" anchor="ctr"/>
              <a:lstStyle/>
              <a:p>
                <a:pPr marL="0" marR="0" lvl="0" indent="0" algn="ctr" defTabSz="91453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1200" cap="none" spc="-3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endParaRPr>
              </a:p>
            </p:txBody>
          </p:sp>
          <p:sp>
            <p:nvSpPr>
              <p:cNvPr id="536" name="TextBox 535">
                <a:extLst>
                  <a:ext uri="{FF2B5EF4-FFF2-40B4-BE49-F238E27FC236}">
                    <a16:creationId xmlns:a16="http://schemas.microsoft.com/office/drawing/2014/main" id="{0D8C204C-E057-4957-B395-43D50CCDAB46}"/>
                  </a:ext>
                </a:extLst>
              </p:cNvPr>
              <p:cNvSpPr txBox="1"/>
              <p:nvPr/>
            </p:nvSpPr>
            <p:spPr>
              <a:xfrm>
                <a:off x="8322886" y="3352207"/>
                <a:ext cx="504946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ko-KR"/>
                </a:defPPr>
                <a:lvl1pPr marL="0" algn="ctr" defTabSz="914351" eaLnBrk="0" fontAlgn="ctr" latinLnBrk="0" hangingPunct="0">
                  <a:buClr>
                    <a:srgbClr val="808080"/>
                  </a:buClr>
                  <a:buSzPct val="80000"/>
                  <a:defRPr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굴림" charset="-127"/>
                  </a:defRPr>
                </a:lvl1pPr>
                <a:lvl2pPr marL="457175" defTabSz="914351" eaLnBrk="1" hangingPunct="1">
                  <a:defRPr sz="1800">
                    <a:latin typeface="+mn-lt"/>
                    <a:ea typeface="+mn-ea"/>
                  </a:defRPr>
                </a:lvl2pPr>
                <a:lvl3pPr marL="914351" defTabSz="914351" eaLnBrk="1" hangingPunct="1">
                  <a:defRPr sz="1800">
                    <a:latin typeface="+mn-lt"/>
                    <a:ea typeface="+mn-ea"/>
                  </a:defRPr>
                </a:lvl3pPr>
                <a:lvl4pPr marL="1371526" defTabSz="914351" eaLnBrk="1" hangingPunct="1">
                  <a:defRPr sz="1800">
                    <a:latin typeface="+mn-lt"/>
                    <a:ea typeface="+mn-ea"/>
                  </a:defRPr>
                </a:lvl4pPr>
                <a:lvl5pPr marL="1828702" defTabSz="914351" eaLnBrk="1" hangingPunct="1">
                  <a:defRPr sz="1800">
                    <a:latin typeface="+mn-lt"/>
                    <a:ea typeface="+mn-ea"/>
                  </a:defRPr>
                </a:lvl5pPr>
                <a:lvl6pPr marL="2285877" defTabSz="914351">
                  <a:defRPr sz="1800">
                    <a:latin typeface="+mn-lt"/>
                    <a:ea typeface="+mn-ea"/>
                  </a:defRPr>
                </a:lvl6pPr>
                <a:lvl7pPr marL="2743052" defTabSz="914351">
                  <a:defRPr sz="1800">
                    <a:latin typeface="+mn-lt"/>
                    <a:ea typeface="+mn-ea"/>
                  </a:defRPr>
                </a:lvl7pPr>
                <a:lvl8pPr marL="3200228" defTabSz="914351">
                  <a:defRPr sz="1800">
                    <a:latin typeface="+mn-lt"/>
                    <a:ea typeface="+mn-ea"/>
                  </a:defRPr>
                </a:lvl8pPr>
                <a:lvl9pPr marL="3657403" defTabSz="914351">
                  <a:defRPr sz="1800">
                    <a:latin typeface="+mn-lt"/>
                    <a:ea typeface="+mn-ea"/>
                  </a:defRPr>
                </a:lvl9pPr>
              </a:lstStyle>
              <a:p>
                <a:pPr marL="0" marR="0" lvl="0" indent="0" algn="l" defTabSz="914351" rtl="0" eaLnBrk="0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ATM</a:t>
                </a:r>
              </a:p>
              <a:p>
                <a:pPr marL="0" marR="0" lvl="0" indent="0" algn="l" defTabSz="914351" rtl="0" eaLnBrk="0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운영</a:t>
                </a: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PC</a:t>
                </a:r>
              </a:p>
              <a:p>
                <a:pPr marL="0" marR="0" lvl="0" indent="0" algn="l" defTabSz="914351" rtl="0" eaLnBrk="0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무선단말기</a:t>
                </a:r>
                <a:endParaRPr kumimoji="0" lang="en-US" altLang="ko-KR" sz="9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  <a:p>
                <a:pPr marL="0" marR="0" lvl="0" indent="0" algn="l" defTabSz="914351" rtl="0" eaLnBrk="0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테스트</a:t>
                </a: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 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  <p:grpSp>
          <p:nvGrpSpPr>
            <p:cNvPr id="545" name="그룹 544">
              <a:extLst>
                <a:ext uri="{FF2B5EF4-FFF2-40B4-BE49-F238E27FC236}">
                  <a16:creationId xmlns:a16="http://schemas.microsoft.com/office/drawing/2014/main" id="{3247EA9B-B6AA-48D5-BA4E-2DB7309A6DC8}"/>
                </a:ext>
              </a:extLst>
            </p:cNvPr>
            <p:cNvGrpSpPr/>
            <p:nvPr/>
          </p:nvGrpSpPr>
          <p:grpSpPr>
            <a:xfrm>
              <a:off x="6554161" y="4476295"/>
              <a:ext cx="641867" cy="190067"/>
              <a:chOff x="7969039" y="350498"/>
              <a:chExt cx="279273" cy="190067"/>
            </a:xfrm>
          </p:grpSpPr>
          <p:sp>
            <p:nvSpPr>
              <p:cNvPr id="546" name="AutoShape 344">
                <a:extLst>
                  <a:ext uri="{FF2B5EF4-FFF2-40B4-BE49-F238E27FC236}">
                    <a16:creationId xmlns:a16="http://schemas.microsoft.com/office/drawing/2014/main" id="{42E46C9A-2A1B-4D8D-9032-1C3ED484609E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025173" y="307359"/>
                <a:ext cx="180000" cy="266278"/>
              </a:xfrm>
              <a:prstGeom prst="rightBracket">
                <a:avLst>
                  <a:gd name="adj" fmla="val 26068"/>
                </a:avLst>
              </a:prstGeom>
              <a:solidFill>
                <a:srgbClr val="D9E3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3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  <p:sp>
            <p:nvSpPr>
              <p:cNvPr id="547" name="TextBox 546">
                <a:extLst>
                  <a:ext uri="{FF2B5EF4-FFF2-40B4-BE49-F238E27FC236}">
                    <a16:creationId xmlns:a16="http://schemas.microsoft.com/office/drawing/2014/main" id="{5CDA6CDD-D70D-411A-AD33-3E74157C46B8}"/>
                  </a:ext>
                </a:extLst>
              </p:cNvPr>
              <p:cNvSpPr txBox="1"/>
              <p:nvPr/>
            </p:nvSpPr>
            <p:spPr>
              <a:xfrm>
                <a:off x="7969039" y="386677"/>
                <a:ext cx="277589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ko-KR"/>
                </a:defPPr>
                <a:lvl1pPr marL="0" algn="ctr" defTabSz="914351" eaLnBrk="0" fontAlgn="ctr" latinLnBrk="0" hangingPunct="0">
                  <a:buClr>
                    <a:srgbClr val="808080"/>
                  </a:buClr>
                  <a:buSzPct val="80000"/>
                  <a:defRPr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굴림" charset="-127"/>
                  </a:defRPr>
                </a:lvl1pPr>
                <a:lvl2pPr marL="457175" defTabSz="914351" eaLnBrk="1" hangingPunct="1">
                  <a:defRPr sz="1800">
                    <a:latin typeface="+mn-lt"/>
                    <a:ea typeface="+mn-ea"/>
                  </a:defRPr>
                </a:lvl2pPr>
                <a:lvl3pPr marL="914351" defTabSz="914351" eaLnBrk="1" hangingPunct="1">
                  <a:defRPr sz="1800">
                    <a:latin typeface="+mn-lt"/>
                    <a:ea typeface="+mn-ea"/>
                  </a:defRPr>
                </a:lvl3pPr>
                <a:lvl4pPr marL="1371526" defTabSz="914351" eaLnBrk="1" hangingPunct="1">
                  <a:defRPr sz="1800">
                    <a:latin typeface="+mn-lt"/>
                    <a:ea typeface="+mn-ea"/>
                  </a:defRPr>
                </a:lvl4pPr>
                <a:lvl5pPr marL="1828702" defTabSz="914351" eaLnBrk="1" hangingPunct="1">
                  <a:defRPr sz="1800">
                    <a:latin typeface="+mn-lt"/>
                    <a:ea typeface="+mn-ea"/>
                  </a:defRPr>
                </a:lvl5pPr>
                <a:lvl6pPr marL="2285877" defTabSz="914351">
                  <a:defRPr sz="1800">
                    <a:latin typeface="+mn-lt"/>
                    <a:ea typeface="+mn-ea"/>
                  </a:defRPr>
                </a:lvl6pPr>
                <a:lvl7pPr marL="2743052" defTabSz="914351">
                  <a:defRPr sz="1800">
                    <a:latin typeface="+mn-lt"/>
                    <a:ea typeface="+mn-ea"/>
                  </a:defRPr>
                </a:lvl7pPr>
                <a:lvl8pPr marL="3200228" defTabSz="914351">
                  <a:defRPr sz="1800">
                    <a:latin typeface="+mn-lt"/>
                    <a:ea typeface="+mn-ea"/>
                  </a:defRPr>
                </a:lvl8pPr>
                <a:lvl9pPr marL="3657403" defTabSz="914351">
                  <a:defRPr sz="1800"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351" rtl="0" eaLnBrk="0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설계 및 발주</a:t>
                </a:r>
              </a:p>
            </p:txBody>
          </p:sp>
        </p:grpSp>
      </p:grpSp>
      <p:cxnSp>
        <p:nvCxnSpPr>
          <p:cNvPr id="293" name="AutoShape 610">
            <a:extLst>
              <a:ext uri="{FF2B5EF4-FFF2-40B4-BE49-F238E27FC236}">
                <a16:creationId xmlns:a16="http://schemas.microsoft.com/office/drawing/2014/main" id="{DBA18E75-9DA6-44A0-9906-EAD89E0B1B2F}"/>
              </a:ext>
            </a:extLst>
          </p:cNvPr>
          <p:cNvCxnSpPr>
            <a:cxnSpLocks noChangeShapeType="1"/>
            <a:stCxn id="313" idx="0"/>
            <a:endCxn id="309" idx="2"/>
          </p:cNvCxnSpPr>
          <p:nvPr/>
        </p:nvCxnSpPr>
        <p:spPr bwMode="auto">
          <a:xfrm rot="5400000" flipH="1" flipV="1">
            <a:off x="1707934" y="3259200"/>
            <a:ext cx="600967" cy="17822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72727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92D6354E-8775-4695-B38B-B68C4F68AFE6}"/>
              </a:ext>
            </a:extLst>
          </p:cNvPr>
          <p:cNvGrpSpPr/>
          <p:nvPr/>
        </p:nvGrpSpPr>
        <p:grpSpPr>
          <a:xfrm>
            <a:off x="916640" y="1984989"/>
            <a:ext cx="1080000" cy="548634"/>
            <a:chOff x="2342770" y="2117100"/>
            <a:chExt cx="1080000" cy="576017"/>
          </a:xfrm>
        </p:grpSpPr>
        <p:sp>
          <p:nvSpPr>
            <p:cNvPr id="294" name="AutoShape 537">
              <a:extLst>
                <a:ext uri="{FF2B5EF4-FFF2-40B4-BE49-F238E27FC236}">
                  <a16:creationId xmlns:a16="http://schemas.microsoft.com/office/drawing/2014/main" id="{738EEA5C-9CCD-43C9-AA52-8720B3AF7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2770" y="2333116"/>
              <a:ext cx="1080000" cy="36000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lIns="37130" tIns="72000" rIns="37130" bIns="25991" anchor="b"/>
            <a:lstStyle/>
            <a:p>
              <a:pPr marL="0" marR="0" lvl="0" indent="0" algn="ctr" defTabSz="942975" rtl="0" eaLnBrk="1" fontAlgn="auto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KoPub돋움체 Light" pitchFamily="18" charset="2"/>
                </a:rPr>
                <a:t>고객사 담당 임원</a:t>
              </a:r>
            </a:p>
          </p:txBody>
        </p:sp>
        <p:sp>
          <p:nvSpPr>
            <p:cNvPr id="295" name="AutoShape 538" descr="object-08">
              <a:extLst>
                <a:ext uri="{FF2B5EF4-FFF2-40B4-BE49-F238E27FC236}">
                  <a16:creationId xmlns:a16="http://schemas.microsoft.com/office/drawing/2014/main" id="{C3B5A5FB-7AA4-4825-86A3-E44324E68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2770" y="2117100"/>
              <a:ext cx="1080000" cy="360001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  <a:ln w="6350" algn="ctr">
              <a:solidFill>
                <a:srgbClr val="6DAF72"/>
              </a:solidFill>
              <a:round/>
              <a:headEnd/>
              <a:tailEnd/>
            </a:ln>
            <a:effectLst/>
          </p:spPr>
          <p:txBody>
            <a:bodyPr lIns="36000" tIns="36000" rIns="36000" bIns="25200" anchor="ctr"/>
            <a:lstStyle/>
            <a:p>
              <a:pPr marL="0" marR="0" lvl="0" indent="0" algn="ctr" defTabSz="942975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Project Owner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</p:grpSp>
      <p:cxnSp>
        <p:nvCxnSpPr>
          <p:cNvPr id="296" name="AutoShape 610">
            <a:extLst>
              <a:ext uri="{FF2B5EF4-FFF2-40B4-BE49-F238E27FC236}">
                <a16:creationId xmlns:a16="http://schemas.microsoft.com/office/drawing/2014/main" id="{F6ADE17C-5224-4BE3-9E4E-06E1341144EF}"/>
              </a:ext>
            </a:extLst>
          </p:cNvPr>
          <p:cNvCxnSpPr>
            <a:cxnSpLocks noChangeShapeType="1"/>
            <a:stCxn id="319" idx="0"/>
            <a:endCxn id="309" idx="2"/>
          </p:cNvCxnSpPr>
          <p:nvPr/>
        </p:nvCxnSpPr>
        <p:spPr bwMode="auto">
          <a:xfrm rot="16200000" flipV="1">
            <a:off x="3490196" y="3259200"/>
            <a:ext cx="600967" cy="17822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72727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" name="AutoShape 589" descr="object-05">
            <a:extLst>
              <a:ext uri="{FF2B5EF4-FFF2-40B4-BE49-F238E27FC236}">
                <a16:creationId xmlns:a16="http://schemas.microsoft.com/office/drawing/2014/main" id="{DA3419AB-6CDD-4B73-A400-784B6F35B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663" y="3442268"/>
            <a:ext cx="2116214" cy="23908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wrap="square" lIns="0" tIns="3600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-28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시스템 </a:t>
            </a:r>
            <a:r>
              <a:rPr kumimoji="0" lang="ko-KR" altLang="en-US" sz="1000" b="0" i="0" u="none" strike="noStrike" kern="1200" cap="none" spc="-28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구축팀</a:t>
            </a:r>
            <a:endParaRPr kumimoji="0" lang="ko-KR" altLang="en-US" sz="1000" b="0" i="0" u="none" strike="noStrike" kern="1200" cap="none" spc="-28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cxnSp>
        <p:nvCxnSpPr>
          <p:cNvPr id="298" name="AutoShape 610">
            <a:extLst>
              <a:ext uri="{FF2B5EF4-FFF2-40B4-BE49-F238E27FC236}">
                <a16:creationId xmlns:a16="http://schemas.microsoft.com/office/drawing/2014/main" id="{6A1E1F94-AA93-484A-8C86-0F8A125F59A0}"/>
              </a:ext>
            </a:extLst>
          </p:cNvPr>
          <p:cNvCxnSpPr>
            <a:cxnSpLocks noChangeShapeType="1"/>
            <a:stCxn id="317" idx="0"/>
            <a:endCxn id="309" idx="2"/>
          </p:cNvCxnSpPr>
          <p:nvPr/>
        </p:nvCxnSpPr>
        <p:spPr bwMode="auto">
          <a:xfrm rot="16200000" flipV="1">
            <a:off x="2896066" y="3853330"/>
            <a:ext cx="600967" cy="59400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72727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AutoShape 610">
            <a:extLst>
              <a:ext uri="{FF2B5EF4-FFF2-40B4-BE49-F238E27FC236}">
                <a16:creationId xmlns:a16="http://schemas.microsoft.com/office/drawing/2014/main" id="{043EC853-57CB-4147-8A97-C84DDA568D0E}"/>
              </a:ext>
            </a:extLst>
          </p:cNvPr>
          <p:cNvCxnSpPr>
            <a:cxnSpLocks noChangeShapeType="1"/>
            <a:stCxn id="315" idx="0"/>
            <a:endCxn id="309" idx="2"/>
          </p:cNvCxnSpPr>
          <p:nvPr/>
        </p:nvCxnSpPr>
        <p:spPr bwMode="auto">
          <a:xfrm rot="5400000" flipH="1" flipV="1">
            <a:off x="2301874" y="3853140"/>
            <a:ext cx="600967" cy="59438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72727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" name="AutoShape 542">
            <a:extLst>
              <a:ext uri="{FF2B5EF4-FFF2-40B4-BE49-F238E27FC236}">
                <a16:creationId xmlns:a16="http://schemas.microsoft.com/office/drawing/2014/main" id="{2D656505-F691-4A6B-9E70-BEEF1F1B5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552" y="3145386"/>
            <a:ext cx="1080000" cy="3428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</p:spPr>
        <p:txBody>
          <a:bodyPr wrap="none" lIns="37130" tIns="72000" rIns="37130" bIns="25991" anchor="ctr" anchorCtr="0"/>
          <a:lstStyle/>
          <a:p>
            <a:pPr marL="0" marR="0" lvl="0" indent="0" algn="ctr" defTabSz="942975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ts val="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Light" pitchFamily="18" charset="2"/>
              </a:rPr>
              <a:t>전산팀</a:t>
            </a:r>
          </a:p>
        </p:txBody>
      </p:sp>
      <p:sp>
        <p:nvSpPr>
          <p:cNvPr id="308" name="AutoShape 587" descr="object-05">
            <a:extLst>
              <a:ext uri="{FF2B5EF4-FFF2-40B4-BE49-F238E27FC236}">
                <a16:creationId xmlns:a16="http://schemas.microsoft.com/office/drawing/2014/main" id="{F48D54D6-6E6A-409D-8247-6F4FAB832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552" y="2798431"/>
            <a:ext cx="1080000" cy="342884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6350" algn="ctr">
            <a:solidFill>
              <a:srgbClr val="6DAF72"/>
            </a:solidFill>
            <a:round/>
            <a:headEnd/>
            <a:tailEnd/>
          </a:ln>
          <a:effectLst/>
        </p:spPr>
        <p:txBody>
          <a:bodyPr lIns="36000" tIns="36000" rIns="36000" bIns="25200" anchor="ctr"/>
          <a:lstStyle/>
          <a:p>
            <a:pPr marL="0" marR="0" lvl="0" indent="0" algn="ctr" defTabSz="94297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프로젝트 관리자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ctr" defTabSz="94297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고객사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)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72A17E58-E3E4-43D5-802D-9DCCCD20F942}"/>
              </a:ext>
            </a:extLst>
          </p:cNvPr>
          <p:cNvGrpSpPr/>
          <p:nvPr/>
        </p:nvGrpSpPr>
        <p:grpSpPr>
          <a:xfrm>
            <a:off x="3781766" y="3160005"/>
            <a:ext cx="1080000" cy="689842"/>
            <a:chOff x="3800992" y="2473463"/>
            <a:chExt cx="1080000" cy="724273"/>
          </a:xfrm>
        </p:grpSpPr>
        <p:sp>
          <p:nvSpPr>
            <p:cNvPr id="305" name="AutoShape 552" descr="object-05">
              <a:extLst>
                <a:ext uri="{FF2B5EF4-FFF2-40B4-BE49-F238E27FC236}">
                  <a16:creationId xmlns:a16="http://schemas.microsoft.com/office/drawing/2014/main" id="{0887FE8E-818C-4668-9467-3AE1A0A28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0992" y="2473463"/>
              <a:ext cx="1080000" cy="360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51768D"/>
              </a:solidFill>
            </a:ln>
          </p:spPr>
          <p:txBody>
            <a:bodyPr vert="horz" wrap="square" lIns="0" tIns="3600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-28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품질관리</a:t>
              </a:r>
            </a:p>
          </p:txBody>
        </p:sp>
        <p:sp>
          <p:nvSpPr>
            <p:cNvPr id="306" name="AutoShape 542">
              <a:extLst>
                <a:ext uri="{FF2B5EF4-FFF2-40B4-BE49-F238E27FC236}">
                  <a16:creationId xmlns:a16="http://schemas.microsoft.com/office/drawing/2014/main" id="{B1BAB80A-E49B-4D73-BABA-1B0679038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0992" y="2837736"/>
              <a:ext cx="1080000" cy="36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lIns="37130" tIns="72000" rIns="37130" bIns="25991" anchor="b"/>
            <a:lstStyle/>
            <a:p>
              <a:pPr marL="0" marR="0" lvl="0" indent="0" algn="ctr" defTabSz="942975" rtl="0" eaLnBrk="1" fontAlgn="auto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돋움체 Light" pitchFamily="18" charset="2"/>
                </a:rPr>
                <a:t>류정훈 팀장</a:t>
              </a:r>
              <a:endPara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Light" pitchFamily="18" charset="2"/>
              </a:endParaRPr>
            </a:p>
            <a:p>
              <a:pPr marL="0" marR="0" lvl="0" indent="0" algn="ctr" defTabSz="942975" rtl="0" eaLnBrk="1" fontAlgn="auto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돋움체 Light" pitchFamily="18" charset="2"/>
                </a:rPr>
                <a:t>(</a:t>
              </a:r>
              <a:r>
                <a:rPr kumimoji="1" lang="ko-KR" alt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돋움체 Light" pitchFamily="18" charset="2"/>
                </a:rPr>
                <a:t>물류플랫폼개발팀</a:t>
              </a: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돋움체 Light" pitchFamily="18" charset="2"/>
                </a:rPr>
                <a:t>)</a:t>
              </a:r>
              <a:endPara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Light" pitchFamily="18" charset="2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AE373830-8583-4D8E-AA24-C908F725B2DF}"/>
              </a:ext>
            </a:extLst>
          </p:cNvPr>
          <p:cNvGrpSpPr/>
          <p:nvPr/>
        </p:nvGrpSpPr>
        <p:grpSpPr>
          <a:xfrm>
            <a:off x="541286" y="4450814"/>
            <a:ext cx="4716524" cy="577503"/>
            <a:chOff x="524508" y="4174965"/>
            <a:chExt cx="4716524" cy="606327"/>
          </a:xfrm>
        </p:grpSpPr>
        <p:sp>
          <p:nvSpPr>
            <p:cNvPr id="312" name="AutoShape 553">
              <a:extLst>
                <a:ext uri="{FF2B5EF4-FFF2-40B4-BE49-F238E27FC236}">
                  <a16:creationId xmlns:a16="http://schemas.microsoft.com/office/drawing/2014/main" id="{4D850939-705E-4EB2-94A1-D263FFC79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08" y="4530484"/>
              <a:ext cx="1152000" cy="2508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lIns="37130" tIns="72000" rIns="37130" bIns="25991" anchor="ctr" anchorCtr="0"/>
            <a:lstStyle/>
            <a:p>
              <a:pPr marL="0" marR="0" lvl="0" indent="0" algn="ctr" defTabSz="942975" rtl="0" eaLnBrk="1" fontAlgn="auto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돋움체 Light" pitchFamily="18" charset="2"/>
                </a:rPr>
                <a:t>손범신</a:t>
              </a:r>
              <a:r>
                <a: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돋움체 Light" pitchFamily="18" charset="2"/>
                </a:rPr>
                <a:t> 매니저</a:t>
              </a:r>
            </a:p>
          </p:txBody>
        </p:sp>
        <p:sp>
          <p:nvSpPr>
            <p:cNvPr id="313" name="AutoShape 554" descr="object-05">
              <a:extLst>
                <a:ext uri="{FF2B5EF4-FFF2-40B4-BE49-F238E27FC236}">
                  <a16:creationId xmlns:a16="http://schemas.microsoft.com/office/drawing/2014/main" id="{49E0D940-BBAB-438D-946F-FEA81AF41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08" y="4174965"/>
              <a:ext cx="1152000" cy="360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51768D"/>
              </a:solidFill>
            </a:ln>
          </p:spPr>
          <p:txBody>
            <a:bodyPr vert="horz" wrap="square" lIns="0" tIns="3600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-28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게이트 및 재고관리</a:t>
              </a:r>
            </a:p>
          </p:txBody>
        </p:sp>
        <p:sp>
          <p:nvSpPr>
            <p:cNvPr id="314" name="AutoShape 573">
              <a:extLst>
                <a:ext uri="{FF2B5EF4-FFF2-40B4-BE49-F238E27FC236}">
                  <a16:creationId xmlns:a16="http://schemas.microsoft.com/office/drawing/2014/main" id="{181041F3-21B7-4FA0-97D1-58E8F3EE5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2388" y="4530484"/>
              <a:ext cx="1152000" cy="24051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lIns="37130" tIns="72000" rIns="37130" bIns="25991" anchor="ctr" anchorCtr="0"/>
            <a:lstStyle/>
            <a:p>
              <a:pPr marL="0" marR="0" lvl="0" indent="0" algn="ctr" defTabSz="942975" rtl="0" eaLnBrk="1" fontAlgn="auto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돋움체 Light" pitchFamily="18" charset="2"/>
                </a:rPr>
                <a:t>공인준</a:t>
              </a:r>
              <a:r>
                <a: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돋움체 Light" pitchFamily="18" charset="2"/>
                </a:rPr>
                <a:t> 매니저</a:t>
              </a: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Light" pitchFamily="18" charset="2"/>
              </a:endParaRPr>
            </a:p>
          </p:txBody>
        </p:sp>
        <p:sp>
          <p:nvSpPr>
            <p:cNvPr id="315" name="AutoShape 574" descr="object-05">
              <a:extLst>
                <a:ext uri="{FF2B5EF4-FFF2-40B4-BE49-F238E27FC236}">
                  <a16:creationId xmlns:a16="http://schemas.microsoft.com/office/drawing/2014/main" id="{789FFC73-BC2E-4E53-BCB2-3FFBCFAAA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2388" y="4174965"/>
              <a:ext cx="1152000" cy="360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51768D"/>
              </a:solidFill>
            </a:ln>
          </p:spPr>
          <p:txBody>
            <a:bodyPr vert="horz" wrap="square" lIns="0" tIns="3600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-28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대외 정보 서비스</a:t>
              </a:r>
            </a:p>
          </p:txBody>
        </p:sp>
        <p:sp>
          <p:nvSpPr>
            <p:cNvPr id="316" name="AutoShape 576">
              <a:extLst>
                <a:ext uri="{FF2B5EF4-FFF2-40B4-BE49-F238E27FC236}">
                  <a16:creationId xmlns:a16="http://schemas.microsoft.com/office/drawing/2014/main" id="{785084B4-3058-4316-9AC7-87A3E7273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772" y="4530484"/>
              <a:ext cx="1152000" cy="2508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lIns="37130" tIns="72000" rIns="37130" bIns="25991" anchor="ctr" anchorCtr="0"/>
            <a:lstStyle/>
            <a:p>
              <a:pPr marL="0" marR="0" lvl="0" indent="0" algn="ctr" defTabSz="942975" rtl="0" eaLnBrk="1" fontAlgn="auto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돋움체 Light" pitchFamily="18" charset="2"/>
                </a:rPr>
                <a:t>김명석 부장</a:t>
              </a:r>
            </a:p>
          </p:txBody>
        </p:sp>
        <p:sp>
          <p:nvSpPr>
            <p:cNvPr id="317" name="AutoShape 577" descr="object-05">
              <a:extLst>
                <a:ext uri="{FF2B5EF4-FFF2-40B4-BE49-F238E27FC236}">
                  <a16:creationId xmlns:a16="http://schemas.microsoft.com/office/drawing/2014/main" id="{67D7FB7E-C3EF-402D-9408-1D5BE1F32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772" y="4174965"/>
              <a:ext cx="1152000" cy="360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51768D"/>
              </a:solidFill>
            </a:ln>
          </p:spPr>
          <p:txBody>
            <a:bodyPr vert="horz" wrap="square" lIns="0" tIns="3600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-28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게이트 설비</a:t>
              </a:r>
            </a:p>
          </p:txBody>
        </p:sp>
        <p:sp>
          <p:nvSpPr>
            <p:cNvPr id="318" name="AutoShape 576">
              <a:extLst>
                <a:ext uri="{FF2B5EF4-FFF2-40B4-BE49-F238E27FC236}">
                  <a16:creationId xmlns:a16="http://schemas.microsoft.com/office/drawing/2014/main" id="{BB7454EF-80F3-4AE7-887D-8C5CA4708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9032" y="4530484"/>
              <a:ext cx="1152000" cy="2508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lIns="37130" tIns="72000" rIns="37130" bIns="25991" anchor="ctr" anchorCtr="0"/>
            <a:lstStyle/>
            <a:p>
              <a:pPr marL="0" marR="0" lvl="0" indent="0" algn="ctr" defTabSz="41993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오현우 과장</a:t>
              </a:r>
            </a:p>
          </p:txBody>
        </p:sp>
        <p:sp>
          <p:nvSpPr>
            <p:cNvPr id="319" name="AutoShape 577" descr="object-05">
              <a:extLst>
                <a:ext uri="{FF2B5EF4-FFF2-40B4-BE49-F238E27FC236}">
                  <a16:creationId xmlns:a16="http://schemas.microsoft.com/office/drawing/2014/main" id="{7F9C4C07-63F7-4C37-B104-7EC0062C6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9032" y="4174965"/>
              <a:ext cx="1152000" cy="360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51768D"/>
              </a:solidFill>
            </a:ln>
          </p:spPr>
          <p:txBody>
            <a:bodyPr vert="horz" wrap="square" lIns="0" tIns="3600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-28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서버 </a:t>
              </a:r>
            </a:p>
          </p:txBody>
        </p:sp>
      </p:grpSp>
      <p:cxnSp>
        <p:nvCxnSpPr>
          <p:cNvPr id="355" name="직선 연결선 354">
            <a:extLst>
              <a:ext uri="{FF2B5EF4-FFF2-40B4-BE49-F238E27FC236}">
                <a16:creationId xmlns:a16="http://schemas.microsoft.com/office/drawing/2014/main" id="{1F29AD01-8137-4FE2-876B-7BCFC990C31E}"/>
              </a:ext>
            </a:extLst>
          </p:cNvPr>
          <p:cNvCxnSpPr>
            <a:cxnSpLocks/>
            <a:stCxn id="294" idx="2"/>
            <a:endCxn id="308" idx="0"/>
          </p:cNvCxnSpPr>
          <p:nvPr/>
        </p:nvCxnSpPr>
        <p:spPr>
          <a:xfrm>
            <a:off x="1456640" y="2533623"/>
            <a:ext cx="3912" cy="264808"/>
          </a:xfrm>
          <a:prstGeom prst="line">
            <a:avLst/>
          </a:prstGeom>
          <a:ln w="158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AutoShape 611">
            <a:extLst>
              <a:ext uri="{FF2B5EF4-FFF2-40B4-BE49-F238E27FC236}">
                <a16:creationId xmlns:a16="http://schemas.microsoft.com/office/drawing/2014/main" id="{7AC2C6FC-4F89-4F27-8E8D-2EFD71092AD4}"/>
              </a:ext>
            </a:extLst>
          </p:cNvPr>
          <p:cNvCxnSpPr>
            <a:cxnSpLocks noChangeShapeType="1"/>
            <a:stCxn id="308" idx="3"/>
            <a:endCxn id="305" idx="1"/>
          </p:cNvCxnSpPr>
          <p:nvPr/>
        </p:nvCxnSpPr>
        <p:spPr bwMode="auto">
          <a:xfrm>
            <a:off x="2000552" y="2969873"/>
            <a:ext cx="1781214" cy="36157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87715889-F268-4E0A-989A-78A3442BDBC1}"/>
              </a:ext>
            </a:extLst>
          </p:cNvPr>
          <p:cNvGrpSpPr/>
          <p:nvPr/>
        </p:nvGrpSpPr>
        <p:grpSpPr>
          <a:xfrm>
            <a:off x="2359548" y="3160005"/>
            <a:ext cx="1080000" cy="689842"/>
            <a:chOff x="2342770" y="2473463"/>
            <a:chExt cx="1080000" cy="724273"/>
          </a:xfrm>
        </p:grpSpPr>
        <p:sp>
          <p:nvSpPr>
            <p:cNvPr id="309" name="AutoShape 542">
              <a:extLst>
                <a:ext uri="{FF2B5EF4-FFF2-40B4-BE49-F238E27FC236}">
                  <a16:creationId xmlns:a16="http://schemas.microsoft.com/office/drawing/2014/main" id="{0DBE662C-B006-4777-8D8E-1C10D5592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2770" y="2837736"/>
              <a:ext cx="1080000" cy="360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6350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lIns="37130" tIns="72000" rIns="37130" bIns="25991" anchor="ctr" anchorCtr="0"/>
            <a:lstStyle/>
            <a:p>
              <a:pPr marL="0" marR="0" lvl="0" indent="0" algn="ctr" defTabSz="942975" rtl="0" eaLnBrk="1" fontAlgn="auto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돋움체 Light" pitchFamily="18" charset="2"/>
                </a:rPr>
                <a:t>박철규 매니저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Light" pitchFamily="18" charset="2"/>
              </a:endParaRPr>
            </a:p>
          </p:txBody>
        </p:sp>
        <p:sp>
          <p:nvSpPr>
            <p:cNvPr id="310" name="AutoShape 543" descr="object-06">
              <a:extLst>
                <a:ext uri="{FF2B5EF4-FFF2-40B4-BE49-F238E27FC236}">
                  <a16:creationId xmlns:a16="http://schemas.microsoft.com/office/drawing/2014/main" id="{CEC9D895-346A-4663-90EC-8C3A98804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2770" y="2473463"/>
              <a:ext cx="1080000" cy="360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51768D"/>
              </a:solidFill>
            </a:ln>
          </p:spPr>
          <p:txBody>
            <a:bodyPr vert="horz" wrap="square" lIns="0" tIns="3600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-28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프로젝트 관리자</a:t>
              </a:r>
              <a:endParaRPr kumimoji="0" lang="en-US" altLang="ko-KR" sz="1000" b="0" i="0" u="none" strike="noStrike" kern="1200" cap="none" spc="-28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-28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(PM)</a:t>
              </a:r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F67D8F97-0954-4FAC-8390-34358EF826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10" y="1434508"/>
            <a:ext cx="2807236" cy="1774190"/>
          </a:xfrm>
          <a:prstGeom prst="rect">
            <a:avLst/>
          </a:prstGeom>
        </p:spPr>
      </p:pic>
      <p:pic>
        <p:nvPicPr>
          <p:cNvPr id="135" name="Picture 303" descr="문양_13">
            <a:extLst>
              <a:ext uri="{FF2B5EF4-FFF2-40B4-BE49-F238E27FC236}">
                <a16:creationId xmlns:a16="http://schemas.microsoft.com/office/drawing/2014/main" id="{A40F92E0-55C8-4DB3-8A4E-173BA7F81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875" y="5455011"/>
            <a:ext cx="4144175" cy="5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671021BF-30C3-40DE-8206-88652E4E8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76277" y="5233395"/>
            <a:ext cx="876770" cy="855589"/>
          </a:xfrm>
          <a:prstGeom prst="rect">
            <a:avLst/>
          </a:prstGeom>
        </p:spPr>
      </p:pic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10D451C4-6A27-4946-8C00-45D3422EC896}"/>
              </a:ext>
            </a:extLst>
          </p:cNvPr>
          <p:cNvGrpSpPr/>
          <p:nvPr/>
        </p:nvGrpSpPr>
        <p:grpSpPr>
          <a:xfrm>
            <a:off x="562394" y="5315771"/>
            <a:ext cx="802448" cy="777054"/>
            <a:chOff x="359781" y="5622206"/>
            <a:chExt cx="802448" cy="1094495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52F48D0-C8C5-4CE2-A4D3-E88CAD39A871}"/>
                </a:ext>
              </a:extLst>
            </p:cNvPr>
            <p:cNvGrpSpPr/>
            <p:nvPr/>
          </p:nvGrpSpPr>
          <p:grpSpPr>
            <a:xfrm>
              <a:off x="370101" y="5622206"/>
              <a:ext cx="792128" cy="1073552"/>
              <a:chOff x="658825" y="2718345"/>
              <a:chExt cx="1148025" cy="1452172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10B9CD0C-C497-4CC6-8C19-9F8EB6D2970A}"/>
                  </a:ext>
                </a:extLst>
              </p:cNvPr>
              <p:cNvSpPr/>
              <p:nvPr/>
            </p:nvSpPr>
            <p:spPr>
              <a:xfrm flipH="1">
                <a:off x="658825" y="2718345"/>
                <a:ext cx="1148025" cy="1452171"/>
              </a:xfrm>
              <a:prstGeom prst="rect">
                <a:avLst/>
              </a:prstGeom>
              <a:gradFill flip="none" rotWithShape="1">
                <a:gsLst>
                  <a:gs pos="49000">
                    <a:srgbClr val="3C6EEC">
                      <a:lumMod val="9000"/>
                      <a:lumOff val="91000"/>
                    </a:srgbClr>
                  </a:gs>
                  <a:gs pos="50000">
                    <a:sysClr val="window" lastClr="FFFFFF"/>
                  </a:gs>
                </a:gsLst>
                <a:lin ang="13500000" scaled="0"/>
                <a:tileRect/>
              </a:gra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53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80000"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endParaRPr>
              </a:p>
            </p:txBody>
          </p:sp>
          <p:sp>
            <p:nvSpPr>
              <p:cNvPr id="148" name="직사각형 87">
                <a:extLst>
                  <a:ext uri="{FF2B5EF4-FFF2-40B4-BE49-F238E27FC236}">
                    <a16:creationId xmlns:a16="http://schemas.microsoft.com/office/drawing/2014/main" id="{B9CB6CFA-A026-4ABC-A6C6-AEB9D4D8A129}"/>
                  </a:ext>
                </a:extLst>
              </p:cNvPr>
              <p:cNvSpPr/>
              <p:nvPr/>
            </p:nvSpPr>
            <p:spPr>
              <a:xfrm flipH="1">
                <a:off x="658825" y="2718346"/>
                <a:ext cx="1148025" cy="1452171"/>
              </a:xfrm>
              <a:custGeom>
                <a:avLst/>
                <a:gdLst>
                  <a:gd name="connsiteX0" fmla="*/ 0 w 1148025"/>
                  <a:gd name="connsiteY0" fmla="*/ 0 h 1978726"/>
                  <a:gd name="connsiteX1" fmla="*/ 1148025 w 1148025"/>
                  <a:gd name="connsiteY1" fmla="*/ 0 h 1978726"/>
                  <a:gd name="connsiteX2" fmla="*/ 1148025 w 1148025"/>
                  <a:gd name="connsiteY2" fmla="*/ 1978726 h 1978726"/>
                  <a:gd name="connsiteX3" fmla="*/ 0 w 1148025"/>
                  <a:gd name="connsiteY3" fmla="*/ 1978726 h 1978726"/>
                  <a:gd name="connsiteX4" fmla="*/ 0 w 1148025"/>
                  <a:gd name="connsiteY4" fmla="*/ 0 h 1978726"/>
                  <a:gd name="connsiteX0" fmla="*/ 1148025 w 1239465"/>
                  <a:gd name="connsiteY0" fmla="*/ 1978726 h 2070166"/>
                  <a:gd name="connsiteX1" fmla="*/ 0 w 1239465"/>
                  <a:gd name="connsiteY1" fmla="*/ 1978726 h 2070166"/>
                  <a:gd name="connsiteX2" fmla="*/ 0 w 1239465"/>
                  <a:gd name="connsiteY2" fmla="*/ 0 h 2070166"/>
                  <a:gd name="connsiteX3" fmla="*/ 1148025 w 1239465"/>
                  <a:gd name="connsiteY3" fmla="*/ 0 h 2070166"/>
                  <a:gd name="connsiteX4" fmla="*/ 1239465 w 1239465"/>
                  <a:gd name="connsiteY4" fmla="*/ 2070166 h 2070166"/>
                  <a:gd name="connsiteX0" fmla="*/ 1148025 w 1148025"/>
                  <a:gd name="connsiteY0" fmla="*/ 1978726 h 1978726"/>
                  <a:gd name="connsiteX1" fmla="*/ 0 w 1148025"/>
                  <a:gd name="connsiteY1" fmla="*/ 1978726 h 1978726"/>
                  <a:gd name="connsiteX2" fmla="*/ 0 w 1148025"/>
                  <a:gd name="connsiteY2" fmla="*/ 0 h 1978726"/>
                  <a:gd name="connsiteX3" fmla="*/ 1148025 w 1148025"/>
                  <a:gd name="connsiteY3" fmla="*/ 0 h 1978726"/>
                  <a:gd name="connsiteX0" fmla="*/ 0 w 1148025"/>
                  <a:gd name="connsiteY0" fmla="*/ 1978726 h 1978726"/>
                  <a:gd name="connsiteX1" fmla="*/ 0 w 1148025"/>
                  <a:gd name="connsiteY1" fmla="*/ 0 h 1978726"/>
                  <a:gd name="connsiteX2" fmla="*/ 1148025 w 1148025"/>
                  <a:gd name="connsiteY2" fmla="*/ 0 h 197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8025" h="1978726">
                    <a:moveTo>
                      <a:pt x="0" y="1978726"/>
                    </a:moveTo>
                    <a:lnTo>
                      <a:pt x="0" y="0"/>
                    </a:lnTo>
                    <a:lnTo>
                      <a:pt x="1148025" y="0"/>
                    </a:lnTo>
                  </a:path>
                </a:pathLst>
              </a:custGeom>
              <a:noFill/>
              <a:ln w="9525">
                <a:solidFill>
                  <a:srgbClr val="1752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Rix고딕 B" panose="02020603020101020101" pitchFamily="18" charset="-127"/>
                  <a:ea typeface="Rix고딕 B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86AEBAE4-8A51-4AAB-A294-6A6AAF323CDF}"/>
                </a:ext>
              </a:extLst>
            </p:cNvPr>
            <p:cNvGrpSpPr/>
            <p:nvPr/>
          </p:nvGrpSpPr>
          <p:grpSpPr>
            <a:xfrm>
              <a:off x="359781" y="5673054"/>
              <a:ext cx="698637" cy="260106"/>
              <a:chOff x="658826" y="2783414"/>
              <a:chExt cx="698535" cy="260066"/>
            </a:xfrm>
          </p:grpSpPr>
          <p:sp>
            <p:nvSpPr>
              <p:cNvPr id="145" name="이등변 삼각형 144">
                <a:extLst>
                  <a:ext uri="{FF2B5EF4-FFF2-40B4-BE49-F238E27FC236}">
                    <a16:creationId xmlns:a16="http://schemas.microsoft.com/office/drawing/2014/main" id="{66B27E1C-A5D1-4FDC-95CE-CF26C08DB8D9}"/>
                  </a:ext>
                </a:extLst>
              </p:cNvPr>
              <p:cNvSpPr/>
              <p:nvPr/>
            </p:nvSpPr>
            <p:spPr>
              <a:xfrm rot="5400000">
                <a:off x="640826" y="2842880"/>
                <a:ext cx="144000" cy="108000"/>
              </a:xfrm>
              <a:prstGeom prst="triangle">
                <a:avLst/>
              </a:prstGeom>
              <a:solidFill>
                <a:srgbClr val="3C6EEC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612" tIns="46806" rIns="93612" bIns="468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602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EAEBA2E-18D4-4578-8C74-8D2C251B6410}"/>
                  </a:ext>
                </a:extLst>
              </p:cNvPr>
              <p:cNvSpPr txBox="1"/>
              <p:nvPr/>
            </p:nvSpPr>
            <p:spPr>
              <a:xfrm>
                <a:off x="818829" y="2783414"/>
                <a:ext cx="538532" cy="2600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algn="ctr" latinLnBrk="0">
                  <a:defRPr sz="1000"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defRPr>
                </a:lvl1pPr>
              </a:lstStyle>
              <a:p>
                <a:pPr marL="0" marR="0" lvl="0" indent="0" algn="ctr" defTabSz="91014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B2972"/>
                    </a:solidFill>
                    <a:effectLst/>
                    <a:uLnTx/>
                    <a:uFillTx/>
                    <a:latin typeface="현대하모니 B" panose="02020603020101020101" pitchFamily="18" charset="-127"/>
                    <a:ea typeface="현대하모니 B" panose="02020603020101020101" pitchFamily="18" charset="-127"/>
                    <a:cs typeface="+mn-cs"/>
                  </a:rPr>
                  <a:t>지원사항</a:t>
                </a:r>
              </a:p>
            </p:txBody>
          </p: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47C2E0D3-EB2A-4BF6-B504-DD3CC3847DC0}"/>
                </a:ext>
              </a:extLst>
            </p:cNvPr>
            <p:cNvGrpSpPr/>
            <p:nvPr/>
          </p:nvGrpSpPr>
          <p:grpSpPr>
            <a:xfrm>
              <a:off x="820844" y="6039956"/>
              <a:ext cx="320551" cy="676745"/>
              <a:chOff x="153471" y="7680054"/>
              <a:chExt cx="778392" cy="1643337"/>
            </a:xfrm>
          </p:grpSpPr>
          <p:sp>
            <p:nvSpPr>
              <p:cNvPr id="142" name="Freeform 448">
                <a:extLst>
                  <a:ext uri="{FF2B5EF4-FFF2-40B4-BE49-F238E27FC236}">
                    <a16:creationId xmlns:a16="http://schemas.microsoft.com/office/drawing/2014/main" id="{EF9DB249-566D-4CF4-85E3-2E07126869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3471" y="7680054"/>
                <a:ext cx="778392" cy="1643337"/>
              </a:xfrm>
              <a:custGeom>
                <a:avLst/>
                <a:gdLst>
                  <a:gd name="T0" fmla="*/ 922 w 1024"/>
                  <a:gd name="T1" fmla="*/ 205 h 1331"/>
                  <a:gd name="T2" fmla="*/ 779 w 1024"/>
                  <a:gd name="T3" fmla="*/ 205 h 1331"/>
                  <a:gd name="T4" fmla="*/ 708 w 1024"/>
                  <a:gd name="T5" fmla="*/ 160 h 1331"/>
                  <a:gd name="T6" fmla="*/ 660 w 1024"/>
                  <a:gd name="T7" fmla="*/ 111 h 1331"/>
                  <a:gd name="T8" fmla="*/ 512 w 1024"/>
                  <a:gd name="T9" fmla="*/ 0 h 1331"/>
                  <a:gd name="T10" fmla="*/ 364 w 1024"/>
                  <a:gd name="T11" fmla="*/ 111 h 1331"/>
                  <a:gd name="T12" fmla="*/ 316 w 1024"/>
                  <a:gd name="T13" fmla="*/ 160 h 1331"/>
                  <a:gd name="T14" fmla="*/ 245 w 1024"/>
                  <a:gd name="T15" fmla="*/ 205 h 1331"/>
                  <a:gd name="T16" fmla="*/ 102 w 1024"/>
                  <a:gd name="T17" fmla="*/ 205 h 1331"/>
                  <a:gd name="T18" fmla="*/ 0 w 1024"/>
                  <a:gd name="T19" fmla="*/ 307 h 1331"/>
                  <a:gd name="T20" fmla="*/ 0 w 1024"/>
                  <a:gd name="T21" fmla="*/ 1229 h 1331"/>
                  <a:gd name="T22" fmla="*/ 102 w 1024"/>
                  <a:gd name="T23" fmla="*/ 1331 h 1331"/>
                  <a:gd name="T24" fmla="*/ 922 w 1024"/>
                  <a:gd name="T25" fmla="*/ 1331 h 1331"/>
                  <a:gd name="T26" fmla="*/ 1024 w 1024"/>
                  <a:gd name="T27" fmla="*/ 1229 h 1331"/>
                  <a:gd name="T28" fmla="*/ 1024 w 1024"/>
                  <a:gd name="T29" fmla="*/ 307 h 1331"/>
                  <a:gd name="T30" fmla="*/ 922 w 1024"/>
                  <a:gd name="T31" fmla="*/ 205 h 1331"/>
                  <a:gd name="T32" fmla="*/ 513 w 1024"/>
                  <a:gd name="T33" fmla="*/ 102 h 1331"/>
                  <a:gd name="T34" fmla="*/ 564 w 1024"/>
                  <a:gd name="T35" fmla="*/ 154 h 1331"/>
                  <a:gd name="T36" fmla="*/ 513 w 1024"/>
                  <a:gd name="T37" fmla="*/ 205 h 1331"/>
                  <a:gd name="T38" fmla="*/ 461 w 1024"/>
                  <a:gd name="T39" fmla="*/ 154 h 1331"/>
                  <a:gd name="T40" fmla="*/ 513 w 1024"/>
                  <a:gd name="T41" fmla="*/ 102 h 1331"/>
                  <a:gd name="T42" fmla="*/ 922 w 1024"/>
                  <a:gd name="T43" fmla="*/ 1229 h 1331"/>
                  <a:gd name="T44" fmla="*/ 102 w 1024"/>
                  <a:gd name="T45" fmla="*/ 1229 h 1331"/>
                  <a:gd name="T46" fmla="*/ 102 w 1024"/>
                  <a:gd name="T47" fmla="*/ 307 h 1331"/>
                  <a:gd name="T48" fmla="*/ 205 w 1024"/>
                  <a:gd name="T49" fmla="*/ 307 h 1331"/>
                  <a:gd name="T50" fmla="*/ 205 w 1024"/>
                  <a:gd name="T51" fmla="*/ 410 h 1331"/>
                  <a:gd name="T52" fmla="*/ 819 w 1024"/>
                  <a:gd name="T53" fmla="*/ 410 h 1331"/>
                  <a:gd name="T54" fmla="*/ 819 w 1024"/>
                  <a:gd name="T55" fmla="*/ 307 h 1331"/>
                  <a:gd name="T56" fmla="*/ 922 w 1024"/>
                  <a:gd name="T57" fmla="*/ 307 h 1331"/>
                  <a:gd name="T58" fmla="*/ 922 w 1024"/>
                  <a:gd name="T59" fmla="*/ 1229 h 1331"/>
                  <a:gd name="T60" fmla="*/ 922 w 1024"/>
                  <a:gd name="T61" fmla="*/ 1229 h 1331"/>
                  <a:gd name="T62" fmla="*/ 922 w 1024"/>
                  <a:gd name="T63" fmla="*/ 1229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4" h="1331">
                    <a:moveTo>
                      <a:pt x="922" y="205"/>
                    </a:moveTo>
                    <a:cubicBezTo>
                      <a:pt x="779" y="205"/>
                      <a:pt x="779" y="205"/>
                      <a:pt x="779" y="205"/>
                    </a:cubicBezTo>
                    <a:cubicBezTo>
                      <a:pt x="760" y="184"/>
                      <a:pt x="736" y="168"/>
                      <a:pt x="708" y="160"/>
                    </a:cubicBezTo>
                    <a:cubicBezTo>
                      <a:pt x="685" y="153"/>
                      <a:pt x="666" y="135"/>
                      <a:pt x="660" y="111"/>
                    </a:cubicBezTo>
                    <a:cubicBezTo>
                      <a:pt x="641" y="47"/>
                      <a:pt x="582" y="0"/>
                      <a:pt x="512" y="0"/>
                    </a:cubicBezTo>
                    <a:cubicBezTo>
                      <a:pt x="442" y="0"/>
                      <a:pt x="383" y="47"/>
                      <a:pt x="364" y="111"/>
                    </a:cubicBezTo>
                    <a:cubicBezTo>
                      <a:pt x="358" y="135"/>
                      <a:pt x="339" y="153"/>
                      <a:pt x="316" y="160"/>
                    </a:cubicBezTo>
                    <a:cubicBezTo>
                      <a:pt x="288" y="168"/>
                      <a:pt x="263" y="184"/>
                      <a:pt x="245" y="205"/>
                    </a:cubicBezTo>
                    <a:cubicBezTo>
                      <a:pt x="102" y="205"/>
                      <a:pt x="102" y="205"/>
                      <a:pt x="102" y="205"/>
                    </a:cubicBezTo>
                    <a:cubicBezTo>
                      <a:pt x="46" y="205"/>
                      <a:pt x="0" y="251"/>
                      <a:pt x="0" y="307"/>
                    </a:cubicBezTo>
                    <a:cubicBezTo>
                      <a:pt x="0" y="1229"/>
                      <a:pt x="0" y="1229"/>
                      <a:pt x="0" y="1229"/>
                    </a:cubicBezTo>
                    <a:cubicBezTo>
                      <a:pt x="0" y="1285"/>
                      <a:pt x="46" y="1331"/>
                      <a:pt x="102" y="1331"/>
                    </a:cubicBezTo>
                    <a:cubicBezTo>
                      <a:pt x="922" y="1331"/>
                      <a:pt x="922" y="1331"/>
                      <a:pt x="922" y="1331"/>
                    </a:cubicBezTo>
                    <a:cubicBezTo>
                      <a:pt x="978" y="1331"/>
                      <a:pt x="1024" y="1285"/>
                      <a:pt x="1024" y="1229"/>
                    </a:cubicBezTo>
                    <a:cubicBezTo>
                      <a:pt x="1024" y="307"/>
                      <a:pt x="1024" y="307"/>
                      <a:pt x="1024" y="307"/>
                    </a:cubicBezTo>
                    <a:cubicBezTo>
                      <a:pt x="1024" y="251"/>
                      <a:pt x="978" y="205"/>
                      <a:pt x="922" y="205"/>
                    </a:cubicBezTo>
                    <a:close/>
                    <a:moveTo>
                      <a:pt x="513" y="102"/>
                    </a:moveTo>
                    <a:cubicBezTo>
                      <a:pt x="541" y="102"/>
                      <a:pt x="564" y="125"/>
                      <a:pt x="564" y="154"/>
                    </a:cubicBezTo>
                    <a:cubicBezTo>
                      <a:pt x="564" y="182"/>
                      <a:pt x="541" y="205"/>
                      <a:pt x="513" y="205"/>
                    </a:cubicBezTo>
                    <a:cubicBezTo>
                      <a:pt x="484" y="205"/>
                      <a:pt x="461" y="182"/>
                      <a:pt x="461" y="154"/>
                    </a:cubicBezTo>
                    <a:cubicBezTo>
                      <a:pt x="461" y="125"/>
                      <a:pt x="484" y="102"/>
                      <a:pt x="513" y="102"/>
                    </a:cubicBezTo>
                    <a:close/>
                    <a:moveTo>
                      <a:pt x="922" y="1229"/>
                    </a:moveTo>
                    <a:cubicBezTo>
                      <a:pt x="102" y="1229"/>
                      <a:pt x="102" y="1229"/>
                      <a:pt x="102" y="1229"/>
                    </a:cubicBezTo>
                    <a:cubicBezTo>
                      <a:pt x="102" y="307"/>
                      <a:pt x="102" y="307"/>
                      <a:pt x="102" y="307"/>
                    </a:cubicBezTo>
                    <a:cubicBezTo>
                      <a:pt x="205" y="307"/>
                      <a:pt x="205" y="307"/>
                      <a:pt x="205" y="307"/>
                    </a:cubicBezTo>
                    <a:cubicBezTo>
                      <a:pt x="205" y="410"/>
                      <a:pt x="205" y="410"/>
                      <a:pt x="205" y="410"/>
                    </a:cubicBezTo>
                    <a:cubicBezTo>
                      <a:pt x="819" y="410"/>
                      <a:pt x="819" y="410"/>
                      <a:pt x="819" y="410"/>
                    </a:cubicBezTo>
                    <a:cubicBezTo>
                      <a:pt x="819" y="307"/>
                      <a:pt x="819" y="307"/>
                      <a:pt x="819" y="307"/>
                    </a:cubicBezTo>
                    <a:cubicBezTo>
                      <a:pt x="922" y="307"/>
                      <a:pt x="922" y="307"/>
                      <a:pt x="922" y="307"/>
                    </a:cubicBezTo>
                    <a:lnTo>
                      <a:pt x="922" y="1229"/>
                    </a:lnTo>
                    <a:close/>
                    <a:moveTo>
                      <a:pt x="922" y="1229"/>
                    </a:moveTo>
                    <a:cubicBezTo>
                      <a:pt x="922" y="1229"/>
                      <a:pt x="922" y="1229"/>
                      <a:pt x="922" y="1229"/>
                    </a:cubicBezTo>
                  </a:path>
                </a:pathLst>
              </a:custGeom>
              <a:solidFill>
                <a:srgbClr val="BDCEF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53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  <p:sp>
            <p:nvSpPr>
              <p:cNvPr id="143" name="Freeform 449">
                <a:extLst>
                  <a:ext uri="{FF2B5EF4-FFF2-40B4-BE49-F238E27FC236}">
                    <a16:creationId xmlns:a16="http://schemas.microsoft.com/office/drawing/2014/main" id="{B9DF9080-F763-445D-87C4-179CADF17D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6088" y="8877301"/>
                <a:ext cx="336550" cy="263525"/>
              </a:xfrm>
              <a:custGeom>
                <a:avLst/>
                <a:gdLst>
                  <a:gd name="T0" fmla="*/ 184 w 212"/>
                  <a:gd name="T1" fmla="*/ 0 h 166"/>
                  <a:gd name="T2" fmla="*/ 74 w 212"/>
                  <a:gd name="T3" fmla="*/ 110 h 166"/>
                  <a:gd name="T4" fmla="*/ 28 w 212"/>
                  <a:gd name="T5" fmla="*/ 65 h 166"/>
                  <a:gd name="T6" fmla="*/ 0 w 212"/>
                  <a:gd name="T7" fmla="*/ 93 h 166"/>
                  <a:gd name="T8" fmla="*/ 74 w 212"/>
                  <a:gd name="T9" fmla="*/ 166 h 166"/>
                  <a:gd name="T10" fmla="*/ 212 w 212"/>
                  <a:gd name="T11" fmla="*/ 28 h 166"/>
                  <a:gd name="T12" fmla="*/ 184 w 212"/>
                  <a:gd name="T13" fmla="*/ 0 h 166"/>
                  <a:gd name="T14" fmla="*/ 184 w 212"/>
                  <a:gd name="T15" fmla="*/ 0 h 166"/>
                  <a:gd name="T16" fmla="*/ 184 w 212"/>
                  <a:gd name="T17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2" h="166">
                    <a:moveTo>
                      <a:pt x="184" y="0"/>
                    </a:moveTo>
                    <a:lnTo>
                      <a:pt x="74" y="110"/>
                    </a:lnTo>
                    <a:lnTo>
                      <a:pt x="28" y="65"/>
                    </a:lnTo>
                    <a:lnTo>
                      <a:pt x="0" y="93"/>
                    </a:lnTo>
                    <a:lnTo>
                      <a:pt x="74" y="166"/>
                    </a:lnTo>
                    <a:lnTo>
                      <a:pt x="212" y="28"/>
                    </a:lnTo>
                    <a:lnTo>
                      <a:pt x="184" y="0"/>
                    </a:lnTo>
                    <a:close/>
                    <a:moveTo>
                      <a:pt x="184" y="0"/>
                    </a:move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BDCEF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53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  <p:sp>
            <p:nvSpPr>
              <p:cNvPr id="144" name="Freeform 450">
                <a:extLst>
                  <a:ext uri="{FF2B5EF4-FFF2-40B4-BE49-F238E27FC236}">
                    <a16:creationId xmlns:a16="http://schemas.microsoft.com/office/drawing/2014/main" id="{623A6B1F-881C-46E3-89EE-17502769E2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6088" y="8877301"/>
                <a:ext cx="336550" cy="263525"/>
              </a:xfrm>
              <a:custGeom>
                <a:avLst/>
                <a:gdLst>
                  <a:gd name="T0" fmla="*/ 184 w 212"/>
                  <a:gd name="T1" fmla="*/ 0 h 166"/>
                  <a:gd name="T2" fmla="*/ 74 w 212"/>
                  <a:gd name="T3" fmla="*/ 110 h 166"/>
                  <a:gd name="T4" fmla="*/ 28 w 212"/>
                  <a:gd name="T5" fmla="*/ 65 h 166"/>
                  <a:gd name="T6" fmla="*/ 0 w 212"/>
                  <a:gd name="T7" fmla="*/ 93 h 166"/>
                  <a:gd name="T8" fmla="*/ 74 w 212"/>
                  <a:gd name="T9" fmla="*/ 166 h 166"/>
                  <a:gd name="T10" fmla="*/ 212 w 212"/>
                  <a:gd name="T11" fmla="*/ 28 h 166"/>
                  <a:gd name="T12" fmla="*/ 184 w 212"/>
                  <a:gd name="T13" fmla="*/ 0 h 166"/>
                  <a:gd name="T14" fmla="*/ 184 w 212"/>
                  <a:gd name="T15" fmla="*/ 0 h 166"/>
                  <a:gd name="T16" fmla="*/ 184 w 212"/>
                  <a:gd name="T17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2" h="166">
                    <a:moveTo>
                      <a:pt x="184" y="0"/>
                    </a:moveTo>
                    <a:lnTo>
                      <a:pt x="74" y="110"/>
                    </a:lnTo>
                    <a:lnTo>
                      <a:pt x="28" y="65"/>
                    </a:lnTo>
                    <a:lnTo>
                      <a:pt x="0" y="93"/>
                    </a:lnTo>
                    <a:lnTo>
                      <a:pt x="74" y="166"/>
                    </a:lnTo>
                    <a:lnTo>
                      <a:pt x="212" y="28"/>
                    </a:lnTo>
                    <a:lnTo>
                      <a:pt x="184" y="0"/>
                    </a:lnTo>
                    <a:moveTo>
                      <a:pt x="184" y="0"/>
                    </a:moveTo>
                    <a:lnTo>
                      <a:pt x="184" y="0"/>
                    </a:lnTo>
                  </a:path>
                </a:pathLst>
              </a:custGeom>
              <a:solidFill>
                <a:srgbClr val="BDCEF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53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endParaRPr>
              </a:p>
            </p:txBody>
          </p:sp>
        </p:grpSp>
      </p:grpSp>
      <p:pic>
        <p:nvPicPr>
          <p:cNvPr id="149" name="그림 148" descr="YJ_CI02.png">
            <a:extLst>
              <a:ext uri="{FF2B5EF4-FFF2-40B4-BE49-F238E27FC236}">
                <a16:creationId xmlns:a16="http://schemas.microsoft.com/office/drawing/2014/main" id="{EF8FACDF-5980-4D38-AC81-E1D3834CAC5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2405" y="1739449"/>
            <a:ext cx="1037700" cy="2322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60913B-9E95-4890-B9E8-2CBDAC9DA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5725" y="3052689"/>
            <a:ext cx="727635" cy="104991"/>
          </a:xfrm>
          <a:prstGeom prst="rect">
            <a:avLst/>
          </a:prstGeom>
        </p:spPr>
      </p:pic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A5C6B2C1-F758-492E-B6DB-3239ADE54F58}"/>
              </a:ext>
            </a:extLst>
          </p:cNvPr>
          <p:cNvGrpSpPr/>
          <p:nvPr/>
        </p:nvGrpSpPr>
        <p:grpSpPr>
          <a:xfrm>
            <a:off x="1570786" y="5420560"/>
            <a:ext cx="166749" cy="216000"/>
            <a:chOff x="-3558357" y="4544732"/>
            <a:chExt cx="299146" cy="249887"/>
          </a:xfrm>
        </p:grpSpPr>
        <p:sp>
          <p:nvSpPr>
            <p:cNvPr id="160" name="양쪽 모서리가 둥근 사각형 365">
              <a:extLst>
                <a:ext uri="{FF2B5EF4-FFF2-40B4-BE49-F238E27FC236}">
                  <a16:creationId xmlns:a16="http://schemas.microsoft.com/office/drawing/2014/main" id="{41233433-08AC-423E-BA9E-3A4E47F93220}"/>
                </a:ext>
              </a:extLst>
            </p:cNvPr>
            <p:cNvSpPr/>
            <p:nvPr/>
          </p:nvSpPr>
          <p:spPr>
            <a:xfrm flipV="1">
              <a:off x="-3558357" y="4544732"/>
              <a:ext cx="299146" cy="24988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1007634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현대하모니 B" panose="02020603020101020101" pitchFamily="18" charset="-127"/>
                <a:ea typeface="현대하모니 B" panose="02020603020101020101" pitchFamily="18" charset="-127"/>
                <a:cs typeface="+mn-cs"/>
              </a:endParaRPr>
            </a:p>
          </p:txBody>
        </p:sp>
        <p:sp>
          <p:nvSpPr>
            <p:cNvPr id="161" name="Rt18">
              <a:extLst>
                <a:ext uri="{FF2B5EF4-FFF2-40B4-BE49-F238E27FC236}">
                  <a16:creationId xmlns:a16="http://schemas.microsoft.com/office/drawing/2014/main" id="{1D51CEE0-C7A5-4936-989D-DC8499948B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-3468725" y="4586576"/>
              <a:ext cx="119883" cy="1661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1007634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rPr>
                <a:t>1</a:t>
              </a: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01E1888C-357E-469B-A7F2-CA9048D96635}"/>
              </a:ext>
            </a:extLst>
          </p:cNvPr>
          <p:cNvGrpSpPr/>
          <p:nvPr/>
        </p:nvGrpSpPr>
        <p:grpSpPr>
          <a:xfrm>
            <a:off x="1572184" y="5732351"/>
            <a:ext cx="166749" cy="216000"/>
            <a:chOff x="-3558357" y="4544732"/>
            <a:chExt cx="299146" cy="249887"/>
          </a:xfrm>
        </p:grpSpPr>
        <p:sp>
          <p:nvSpPr>
            <p:cNvPr id="163" name="양쪽 모서리가 둥근 사각형 365">
              <a:extLst>
                <a:ext uri="{FF2B5EF4-FFF2-40B4-BE49-F238E27FC236}">
                  <a16:creationId xmlns:a16="http://schemas.microsoft.com/office/drawing/2014/main" id="{F817010C-B88D-4B0B-BE63-420676253E69}"/>
                </a:ext>
              </a:extLst>
            </p:cNvPr>
            <p:cNvSpPr/>
            <p:nvPr/>
          </p:nvSpPr>
          <p:spPr>
            <a:xfrm flipV="1">
              <a:off x="-3558357" y="4544732"/>
              <a:ext cx="299146" cy="24988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1007634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현대하모니 B" panose="02020603020101020101" pitchFamily="18" charset="-127"/>
                <a:ea typeface="현대하모니 B" panose="02020603020101020101" pitchFamily="18" charset="-127"/>
                <a:cs typeface="+mn-cs"/>
              </a:endParaRPr>
            </a:p>
          </p:txBody>
        </p:sp>
        <p:sp>
          <p:nvSpPr>
            <p:cNvPr id="164" name="Rt18">
              <a:extLst>
                <a:ext uri="{FF2B5EF4-FFF2-40B4-BE49-F238E27FC236}">
                  <a16:creationId xmlns:a16="http://schemas.microsoft.com/office/drawing/2014/main" id="{9572330D-AD83-4228-86BB-736D86F799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-3486429" y="4573540"/>
              <a:ext cx="155291" cy="19227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1007634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rPr>
                <a:t>2</a:t>
              </a:r>
            </a:p>
          </p:txBody>
        </p:sp>
      </p:grpSp>
      <p:sp>
        <p:nvSpPr>
          <p:cNvPr id="165" name="Rectangle 346">
            <a:extLst>
              <a:ext uri="{FF2B5EF4-FFF2-40B4-BE49-F238E27FC236}">
                <a16:creationId xmlns:a16="http://schemas.microsoft.com/office/drawing/2014/main" id="{9D2C0C27-73A8-4B99-9ECB-F95C4135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454" y="5685892"/>
            <a:ext cx="4524858" cy="2769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현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기간계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 시스템 연계 필수 따른 고객사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IT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팀의 적극 지원 필요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sp>
        <p:nvSpPr>
          <p:cNvPr id="292" name="Rectangle 346">
            <a:extLst>
              <a:ext uri="{FF2B5EF4-FFF2-40B4-BE49-F238E27FC236}">
                <a16:creationId xmlns:a16="http://schemas.microsoft.com/office/drawing/2014/main" id="{CB57516D-E7D7-4D57-AED5-BA047928C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055" y="5382490"/>
            <a:ext cx="7375057" cy="2769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l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전산 시스템 도입 따른 고객사 업무 관계자의 변화 관리 필수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업무 프로세스 변경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등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)</a:t>
            </a:r>
          </a:p>
        </p:txBody>
      </p:sp>
      <p:sp>
        <p:nvSpPr>
          <p:cNvPr id="290" name="Text Box 207">
            <a:extLst>
              <a:ext uri="{FF2B5EF4-FFF2-40B4-BE49-F238E27FC236}">
                <a16:creationId xmlns:a16="http://schemas.microsoft.com/office/drawing/2014/main" id="{379FD0E1-9F8A-4C30-BF0B-9D7DC0F6CB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671243" y="5192660"/>
            <a:ext cx="1712007" cy="123111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kern="0" cap="none" spc="0" normalizeH="0" baseline="0">
                <a:ln w="0" cmpd="sng">
                  <a:noFill/>
                  <a:prstDash val="solid"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itchFamily="18" charset="-127"/>
                <a:ea typeface="Rix모던고딕 L" pitchFamily="18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※ </a:t>
            </a:r>
            <a:r>
              <a:rPr kumimoji="0" lang="ko-KR" altLang="en-US" sz="800" b="0" i="0" u="none" strike="noStrike" kern="0" cap="none" spc="0" normalizeH="0" baseline="0" noProof="0" dirty="0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고객과의 </a:t>
            </a:r>
            <a:r>
              <a:rPr kumimoji="0" lang="ko-KR" altLang="en-US" sz="800" b="0" i="0" u="none" strike="noStrike" kern="0" cap="none" spc="0" normalizeH="0" baseline="0" noProof="0" dirty="0" err="1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협의하에</a:t>
            </a:r>
            <a:r>
              <a:rPr kumimoji="0" lang="en-US" altLang="ko-KR" sz="800" b="0" i="0" u="none" strike="noStrike" kern="0" cap="none" spc="0" normalizeH="0" baseline="0" noProof="0" dirty="0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,</a:t>
            </a:r>
            <a:r>
              <a:rPr kumimoji="0" lang="ko-KR" altLang="en-US" sz="800" b="0" i="0" u="none" strike="noStrike" kern="0" cap="none" spc="0" normalizeH="0" baseline="0" noProof="0" dirty="0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조정될 수 있습니다</a:t>
            </a:r>
            <a:r>
              <a:rPr kumimoji="0" lang="en-US" altLang="ko-KR" sz="800" b="0" i="0" u="none" strike="noStrike" kern="0" cap="none" spc="0" normalizeH="0" baseline="0" noProof="0" dirty="0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.</a:t>
            </a:r>
            <a:endParaRPr kumimoji="0" lang="ko-KR" altLang="en-US" sz="800" b="0" i="0" u="none" strike="noStrike" kern="0" cap="none" spc="0" normalizeH="0" baseline="0" noProof="0" dirty="0">
              <a:ln w="0" cmpd="sng">
                <a:solidFill>
                  <a:prstClr val="white">
                    <a:lumMod val="50000"/>
                    <a:alpha val="0"/>
                  </a:prstClr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883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2A5EBBD7-247B-45EC-93A5-EDD5E4B764E0}"/>
              </a:ext>
            </a:extLst>
          </p:cNvPr>
          <p:cNvGrpSpPr/>
          <p:nvPr/>
        </p:nvGrpSpPr>
        <p:grpSpPr>
          <a:xfrm>
            <a:off x="482418" y="1022961"/>
            <a:ext cx="4835575" cy="5069864"/>
            <a:chOff x="616133" y="1670755"/>
            <a:chExt cx="4326118" cy="5069864"/>
          </a:xfrm>
        </p:grpSpPr>
        <p:sp>
          <p:nvSpPr>
            <p:cNvPr id="208" name="양쪽 모서리가 둥근 사각형 71">
              <a:extLst>
                <a:ext uri="{FF2B5EF4-FFF2-40B4-BE49-F238E27FC236}">
                  <a16:creationId xmlns:a16="http://schemas.microsoft.com/office/drawing/2014/main" id="{FA76F304-6200-48F6-857D-06CC4A768595}"/>
                </a:ext>
              </a:extLst>
            </p:cNvPr>
            <p:cNvSpPr/>
            <p:nvPr/>
          </p:nvSpPr>
          <p:spPr>
            <a:xfrm flipH="1">
              <a:off x="616133" y="1757750"/>
              <a:ext cx="4326118" cy="4982869"/>
            </a:xfrm>
            <a:prstGeom prst="roundRect">
              <a:avLst>
                <a:gd name="adj" fmla="val 5961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7F0697C7-9843-44FA-AA08-DA4CC83E546C}"/>
                </a:ext>
              </a:extLst>
            </p:cNvPr>
            <p:cNvGrpSpPr/>
            <p:nvPr/>
          </p:nvGrpSpPr>
          <p:grpSpPr>
            <a:xfrm>
              <a:off x="616135" y="1670755"/>
              <a:ext cx="3731465" cy="373708"/>
              <a:chOff x="682810" y="1670755"/>
              <a:chExt cx="3731465" cy="373708"/>
            </a:xfrm>
          </p:grpSpPr>
          <p:sp>
            <p:nvSpPr>
              <p:cNvPr id="210" name="한쪽 모서리가 둥근 사각형 232">
                <a:extLst>
                  <a:ext uri="{FF2B5EF4-FFF2-40B4-BE49-F238E27FC236}">
                    <a16:creationId xmlns:a16="http://schemas.microsoft.com/office/drawing/2014/main" id="{3BE645B6-9115-4C55-B045-F8D2CF6FDC9F}"/>
                  </a:ext>
                </a:extLst>
              </p:cNvPr>
              <p:cNvSpPr/>
              <p:nvPr/>
            </p:nvSpPr>
            <p:spPr>
              <a:xfrm flipH="1">
                <a:off x="682810" y="1670756"/>
                <a:ext cx="1686144" cy="373707"/>
              </a:xfrm>
              <a:prstGeom prst="round1Rect">
                <a:avLst>
                  <a:gd name="adj" fmla="val 50000"/>
                </a:avLst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7CC5E06C-AA12-4CD4-8CD2-CEC3535AB74C}"/>
                  </a:ext>
                </a:extLst>
              </p:cNvPr>
              <p:cNvGrpSpPr/>
              <p:nvPr/>
            </p:nvGrpSpPr>
            <p:grpSpPr>
              <a:xfrm>
                <a:off x="2342234" y="1670755"/>
                <a:ext cx="2072041" cy="373708"/>
                <a:chOff x="3397999" y="3239198"/>
                <a:chExt cx="2786642" cy="507602"/>
              </a:xfrm>
            </p:grpSpPr>
            <p:sp>
              <p:nvSpPr>
                <p:cNvPr id="213" name="직각 삼각형 11">
                  <a:extLst>
                    <a:ext uri="{FF2B5EF4-FFF2-40B4-BE49-F238E27FC236}">
                      <a16:creationId xmlns:a16="http://schemas.microsoft.com/office/drawing/2014/main" id="{4A937009-CD12-4DD5-8C8E-BEDFDD1C4B93}"/>
                    </a:ext>
                  </a:extLst>
                </p:cNvPr>
                <p:cNvSpPr/>
                <p:nvPr/>
              </p:nvSpPr>
              <p:spPr>
                <a:xfrm rot="16200000">
                  <a:off x="6074454" y="3247178"/>
                  <a:ext cx="118167" cy="102207"/>
                </a:xfrm>
                <a:custGeom>
                  <a:avLst/>
                  <a:gdLst>
                    <a:gd name="connsiteX0" fmla="*/ 0 w 89837"/>
                    <a:gd name="connsiteY0" fmla="*/ 45719 h 45719"/>
                    <a:gd name="connsiteX1" fmla="*/ 0 w 89837"/>
                    <a:gd name="connsiteY1" fmla="*/ 0 h 45719"/>
                    <a:gd name="connsiteX2" fmla="*/ 89837 w 89837"/>
                    <a:gd name="connsiteY2" fmla="*/ 45719 h 45719"/>
                    <a:gd name="connsiteX3" fmla="*/ 0 w 89837"/>
                    <a:gd name="connsiteY3" fmla="*/ 45719 h 45719"/>
                    <a:gd name="connsiteX0" fmla="*/ 0 w 89837"/>
                    <a:gd name="connsiteY0" fmla="*/ 74294 h 74294"/>
                    <a:gd name="connsiteX1" fmla="*/ 0 w 89837"/>
                    <a:gd name="connsiteY1" fmla="*/ 0 h 74294"/>
                    <a:gd name="connsiteX2" fmla="*/ 89837 w 89837"/>
                    <a:gd name="connsiteY2" fmla="*/ 45719 h 74294"/>
                    <a:gd name="connsiteX3" fmla="*/ 0 w 89837"/>
                    <a:gd name="connsiteY3" fmla="*/ 74294 h 74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837" h="74294">
                      <a:moveTo>
                        <a:pt x="0" y="74294"/>
                      </a:moveTo>
                      <a:lnTo>
                        <a:pt x="0" y="0"/>
                      </a:lnTo>
                      <a:lnTo>
                        <a:pt x="89837" y="45719"/>
                      </a:lnTo>
                      <a:lnTo>
                        <a:pt x="0" y="74294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54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4" name="자유형 236">
                  <a:extLst>
                    <a:ext uri="{FF2B5EF4-FFF2-40B4-BE49-F238E27FC236}">
                      <a16:creationId xmlns:a16="http://schemas.microsoft.com/office/drawing/2014/main" id="{93E3BF29-C7CC-4623-82C5-EF080EA67E5E}"/>
                    </a:ext>
                  </a:extLst>
                </p:cNvPr>
                <p:cNvSpPr/>
                <p:nvPr/>
              </p:nvSpPr>
              <p:spPr>
                <a:xfrm>
                  <a:off x="3397999" y="3239199"/>
                  <a:ext cx="2745509" cy="507601"/>
                </a:xfrm>
                <a:custGeom>
                  <a:avLst/>
                  <a:gdLst>
                    <a:gd name="connsiteX0" fmla="*/ 0 w 2016052"/>
                    <a:gd name="connsiteY0" fmla="*/ 0 h 368979"/>
                    <a:gd name="connsiteX1" fmla="*/ 2016052 w 2016052"/>
                    <a:gd name="connsiteY1" fmla="*/ 0 h 368979"/>
                    <a:gd name="connsiteX2" fmla="*/ 1849384 w 2016052"/>
                    <a:gd name="connsiteY2" fmla="*/ 368979 h 368979"/>
                    <a:gd name="connsiteX3" fmla="*/ 0 w 2016052"/>
                    <a:gd name="connsiteY3" fmla="*/ 368979 h 368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6052" h="368979">
                      <a:moveTo>
                        <a:pt x="0" y="0"/>
                      </a:moveTo>
                      <a:lnTo>
                        <a:pt x="2016052" y="0"/>
                      </a:lnTo>
                      <a:lnTo>
                        <a:pt x="1849384" y="368979"/>
                      </a:lnTo>
                      <a:lnTo>
                        <a:pt x="0" y="368979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2E3192"/>
                    </a:gs>
                    <a:gs pos="100000">
                      <a:srgbClr val="622D91"/>
                    </a:gs>
                  </a:gsLst>
                  <a:lin ang="2700000" scaled="1"/>
                  <a:tileRect/>
                </a:gra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032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212" name="Rectangle 246">
                <a:extLst>
                  <a:ext uri="{FF2B5EF4-FFF2-40B4-BE49-F238E27FC236}">
                    <a16:creationId xmlns:a16="http://schemas.microsoft.com/office/drawing/2014/main" id="{B8193461-902A-4618-A8F8-013B8F2F26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853" y="1727121"/>
                <a:ext cx="3415992" cy="26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EAEAE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3822" tIns="26912" rIns="53822" bIns="26912" anchor="ctr" anchorCtr="0"/>
              <a:lstStyle/>
              <a:p>
                <a:pPr marL="0" marR="0" lvl="0" indent="0" algn="ctr" defTabSz="8698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600" b="0" i="0" u="none" strike="noStrike" kern="1200" cap="none" spc="-72" normalizeH="0" baseline="0" noProof="0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gradFill>
                      <a:gsLst>
                        <a:gs pos="43000">
                          <a:prstClr val="white"/>
                        </a:gs>
                        <a:gs pos="44000">
                          <a:prstClr val="white">
                            <a:lumMod val="8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보고 및 의사 소통</a:t>
                </a:r>
              </a:p>
            </p:txBody>
          </p:sp>
        </p:grpSp>
      </p:grpSp>
      <p:sp>
        <p:nvSpPr>
          <p:cNvPr id="38" name="모서리가 둥근 직사각형 17">
            <a:extLst>
              <a:ext uri="{FF2B5EF4-FFF2-40B4-BE49-F238E27FC236}">
                <a16:creationId xmlns:a16="http://schemas.microsoft.com/office/drawing/2014/main" id="{EC9396D4-449A-4D73-B703-D891EA3CCAF8}"/>
              </a:ext>
            </a:extLst>
          </p:cNvPr>
          <p:cNvSpPr/>
          <p:nvPr/>
        </p:nvSpPr>
        <p:spPr>
          <a:xfrm>
            <a:off x="5498598" y="1108774"/>
            <a:ext cx="3922996" cy="4984051"/>
          </a:xfrm>
          <a:prstGeom prst="roundRect">
            <a:avLst>
              <a:gd name="adj" fmla="val 4910"/>
            </a:avLst>
          </a:prstGeom>
          <a:solidFill>
            <a:srgbClr val="EAEAE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059E3B7-67CD-410C-80F9-AB4155C056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98" y="215532"/>
            <a:ext cx="2275495" cy="369332"/>
          </a:xfrm>
        </p:spPr>
        <p:txBody>
          <a:bodyPr/>
          <a:lstStyle/>
          <a:p>
            <a:r>
              <a:rPr lang="ko-KR" altLang="en-US" dirty="0"/>
              <a:t>보고 및 산출물 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5B8E23-1E06-46C8-A6CF-2F26018646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277" y="128592"/>
            <a:ext cx="428707" cy="507831"/>
          </a:xfrm>
        </p:spPr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graphicFrame>
        <p:nvGraphicFramePr>
          <p:cNvPr id="249" name="Group 5">
            <a:extLst>
              <a:ext uri="{FF2B5EF4-FFF2-40B4-BE49-F238E27FC236}">
                <a16:creationId xmlns:a16="http://schemas.microsoft.com/office/drawing/2014/main" id="{073D801E-3E0C-4EC3-9921-E28DEAA8A8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9096" y="3808936"/>
          <a:ext cx="4448813" cy="2174628"/>
        </p:xfrm>
        <a:graphic>
          <a:graphicData uri="http://schemas.openxmlformats.org/drawingml/2006/table">
            <a:tbl>
              <a:tblPr/>
              <a:tblGrid>
                <a:gridCol w="543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0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3151">
                <a:tc>
                  <a:txBody>
                    <a:bodyPr/>
                    <a:lstStyle>
                      <a:lvl1pPr marL="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293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2585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8878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5171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1464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7757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4050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0343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5998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  <a:cs typeface="+mn-cs"/>
                        </a:rPr>
                        <a:t>구분</a:t>
                      </a:r>
                    </a:p>
                  </a:txBody>
                  <a:tcPr marL="46800" marR="468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293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2585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8878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5171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1464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7757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4050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0343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5998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  <a:cs typeface="+mn-cs"/>
                        </a:rPr>
                        <a:t>종류</a:t>
                      </a:r>
                    </a:p>
                  </a:txBody>
                  <a:tcPr marL="46800" marR="468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293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2585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8878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5171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1464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7757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4050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0343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5998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  <a:cs typeface="+mn-cs"/>
                        </a:rPr>
                        <a:t>보고 내용</a:t>
                      </a:r>
                    </a:p>
                  </a:txBody>
                  <a:tcPr marL="46800" marR="468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759">
                <a:tc rowSpan="2">
                  <a:txBody>
                    <a:bodyPr/>
                    <a:lstStyle>
                      <a:lvl1pPr marL="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293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2585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8878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5171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1464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7757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4050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0343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21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주요 보고</a:t>
                      </a:r>
                    </a:p>
                  </a:txBody>
                  <a:tcPr marL="46800" marR="46800" marT="18000" marB="18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293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2585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8878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5171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1464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7757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4050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0343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21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착수보고</a:t>
                      </a:r>
                    </a:p>
                  </a:txBody>
                  <a:tcPr marL="46800" marR="46800" marT="18000" marB="18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293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2585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8878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5171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1464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7757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4050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0343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ko-KR" altLang="en-US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사업개요</a:t>
                      </a:r>
                      <a:r>
                        <a:rPr kumimoji="1" lang="en-US" altLang="ko-KR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/</a:t>
                      </a:r>
                      <a:r>
                        <a:rPr kumimoji="1" lang="ko-KR" altLang="en-US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사업목표</a:t>
                      </a:r>
                    </a:p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ko-KR" altLang="en-US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수행기간</a:t>
                      </a:r>
                      <a:r>
                        <a:rPr kumimoji="1" lang="en-US" altLang="ko-KR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/</a:t>
                      </a:r>
                      <a:r>
                        <a:rPr kumimoji="1" lang="ko-KR" altLang="en-US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조직 및 인력투입계획</a:t>
                      </a:r>
                    </a:p>
                  </a:txBody>
                  <a:tcPr marL="46800" marR="46800" marT="18000" marB="18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293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2585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8878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5171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1464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7757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4050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0343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21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최종보고</a:t>
                      </a:r>
                    </a:p>
                  </a:txBody>
                  <a:tcPr marL="46800" marR="46800" marT="18000" marB="18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293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2585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8878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5171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1464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7757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4050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0343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ko-KR" altLang="en-US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프로젝트 종료 시 전체 프로젝트 단계의 수행결과 보고</a:t>
                      </a:r>
                    </a:p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ko-KR" altLang="en-US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프로젝트 산출물 첨부</a:t>
                      </a:r>
                    </a:p>
                  </a:txBody>
                  <a:tcPr marL="46800" marR="46800" marT="18000" marB="18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759">
                <a:tc rowSpan="2">
                  <a:txBody>
                    <a:bodyPr/>
                    <a:lstStyle>
                      <a:lvl1pPr marL="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293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2585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8878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5171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1464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7757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4050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0343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21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주기적 모니터링</a:t>
                      </a:r>
                    </a:p>
                  </a:txBody>
                  <a:tcPr marL="46800" marR="46800" marT="18000" marB="18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293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2585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8878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5171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1464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7757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4050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0343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21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주간업무 보고 및 회의</a:t>
                      </a:r>
                    </a:p>
                  </a:txBody>
                  <a:tcPr marL="46800" marR="46800" marT="18000" marB="18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293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2585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8878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5171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1464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7757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4050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0343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ko-KR" altLang="en-US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주간업무 계획 대 실적</a:t>
                      </a:r>
                      <a:r>
                        <a:rPr kumimoji="1" lang="en-US" altLang="ko-KR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, </a:t>
                      </a:r>
                      <a:r>
                        <a:rPr kumimoji="1" lang="ko-KR" altLang="en-US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차주계획 보고</a:t>
                      </a:r>
                    </a:p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ko-KR" altLang="en-US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주요 이슈</a:t>
                      </a:r>
                      <a:r>
                        <a:rPr kumimoji="1" lang="en-US" altLang="ko-KR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/</a:t>
                      </a:r>
                      <a:r>
                        <a:rPr kumimoji="1" lang="ko-KR" altLang="en-US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위험요소 및 대응계획 보고</a:t>
                      </a:r>
                    </a:p>
                  </a:txBody>
                  <a:tcPr marL="46800" marR="46800" marT="18000" marB="18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293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2585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8878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5171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1464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7757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4050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0343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21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수시보고 및 회의</a:t>
                      </a:r>
                    </a:p>
                  </a:txBody>
                  <a:tcPr marL="46800" marR="46800" marT="18000" marB="18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293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2585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8878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5171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1464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7757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4050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0343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ko-KR" altLang="en-US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고객사 요구에 의해 지정된 내용 보고 및 회의</a:t>
                      </a:r>
                    </a:p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ko-KR" altLang="en-US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사안에 따라 회의 또는 서면으로 보고</a:t>
                      </a:r>
                    </a:p>
                  </a:txBody>
                  <a:tcPr marL="46800" marR="46800" marT="18000" marB="18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794260A6-8F53-4F24-8E8F-84AA984AA826}"/>
              </a:ext>
            </a:extLst>
          </p:cNvPr>
          <p:cNvGrpSpPr/>
          <p:nvPr/>
        </p:nvGrpSpPr>
        <p:grpSpPr>
          <a:xfrm>
            <a:off x="632220" y="1475444"/>
            <a:ext cx="3066136" cy="2144564"/>
            <a:chOff x="824721" y="4063255"/>
            <a:chExt cx="3066136" cy="2144564"/>
          </a:xfrm>
        </p:grpSpPr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BA1D012B-8793-4D8A-94B4-5BC6A0A8009D}"/>
                </a:ext>
              </a:extLst>
            </p:cNvPr>
            <p:cNvSpPr/>
            <p:nvPr/>
          </p:nvSpPr>
          <p:spPr>
            <a:xfrm>
              <a:off x="1905003" y="4126805"/>
              <a:ext cx="520889" cy="2081014"/>
            </a:xfrm>
            <a:prstGeom prst="rect">
              <a:avLst/>
            </a:prstGeom>
            <a:pattFill prst="narVert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algn="ctr" defTabSz="10613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endParaRPr>
            </a:p>
          </p:txBody>
        </p:sp>
        <p:sp>
          <p:nvSpPr>
            <p:cNvPr id="253" name="AutoShape 38">
              <a:extLst>
                <a:ext uri="{FF2B5EF4-FFF2-40B4-BE49-F238E27FC236}">
                  <a16:creationId xmlns:a16="http://schemas.microsoft.com/office/drawing/2014/main" id="{DF0A021D-C6D2-4959-9CB7-54A064233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721" y="4063255"/>
              <a:ext cx="349794" cy="214418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25400" algn="ctr">
              <a:solidFill>
                <a:srgbClr val="668DF0"/>
              </a:solidFill>
              <a:miter lim="800000"/>
              <a:headEnd/>
              <a:tailEnd/>
            </a:ln>
            <a:effectLst/>
          </p:spPr>
          <p:txBody>
            <a:bodyPr vert="eaVert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-189172" algn="ctr" defTabSz="909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B2972"/>
                  </a:solidFill>
                  <a:effectLst/>
                  <a:uLnTx/>
                  <a:uFillTx/>
                  <a:latin typeface="현대하모니 B" panose="02020603020101020101" pitchFamily="18" charset="-127"/>
                  <a:ea typeface="현대하모니 B" panose="02020603020101020101" pitchFamily="18" charset="-127"/>
                  <a:cs typeface="+mn-cs"/>
                </a:rPr>
                <a:t>내부소통</a:t>
              </a:r>
            </a:p>
          </p:txBody>
        </p:sp>
        <p:sp>
          <p:nvSpPr>
            <p:cNvPr id="255" name="Rectangle 52">
              <a:extLst>
                <a:ext uri="{FF2B5EF4-FFF2-40B4-BE49-F238E27FC236}">
                  <a16:creationId xmlns:a16="http://schemas.microsoft.com/office/drawing/2014/main" id="{5C4E447C-2E3F-46FD-8975-1DDC7A600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5121" y="4063256"/>
              <a:ext cx="1620652" cy="415913"/>
            </a:xfrm>
            <a:prstGeom prst="rect">
              <a:avLst/>
            </a:prstGeom>
            <a:solidFill>
              <a:srgbClr val="BDCEF9"/>
            </a:solidFill>
            <a:ln w="6350" algn="ctr">
              <a:solidFill>
                <a:srgbClr val="99B3F5"/>
              </a:solidFill>
              <a:miter lim="800000"/>
              <a:headEnd/>
              <a:tailEnd/>
            </a:ln>
            <a:effectLst/>
          </p:spPr>
          <p:txBody>
            <a:bodyPr vert="horz" wrap="square" lIns="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3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고객사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Project Manager</a:t>
              </a:r>
            </a:p>
          </p:txBody>
        </p:sp>
        <p:sp>
          <p:nvSpPr>
            <p:cNvPr id="256" name="Rectangle 53">
              <a:extLst>
                <a:ext uri="{FF2B5EF4-FFF2-40B4-BE49-F238E27FC236}">
                  <a16:creationId xmlns:a16="http://schemas.microsoft.com/office/drawing/2014/main" id="{86C2C08C-8DFE-4874-BC96-2094DE21C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5121" y="4948366"/>
              <a:ext cx="1620652" cy="415913"/>
            </a:xfrm>
            <a:prstGeom prst="rect">
              <a:avLst/>
            </a:prstGeom>
            <a:solidFill>
              <a:srgbClr val="BDCEF9"/>
            </a:solidFill>
            <a:ln w="6350" algn="ctr">
              <a:solidFill>
                <a:srgbClr val="99B3F5"/>
              </a:solidFill>
              <a:miter lim="800000"/>
              <a:headEnd/>
              <a:tailEnd/>
            </a:ln>
            <a:effectLst/>
          </p:spPr>
          <p:txBody>
            <a:bodyPr vert="horz" wrap="square" lIns="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3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제안사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Project Manager</a:t>
              </a:r>
            </a:p>
          </p:txBody>
        </p:sp>
        <p:sp>
          <p:nvSpPr>
            <p:cNvPr id="257" name="Rectangle 54">
              <a:extLst>
                <a:ext uri="{FF2B5EF4-FFF2-40B4-BE49-F238E27FC236}">
                  <a16:creationId xmlns:a16="http://schemas.microsoft.com/office/drawing/2014/main" id="{2DB0113A-EB6C-47D0-9D1B-EF42901DF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5121" y="5791531"/>
              <a:ext cx="1620652" cy="415913"/>
            </a:xfrm>
            <a:prstGeom prst="rect">
              <a:avLst/>
            </a:prstGeom>
            <a:solidFill>
              <a:srgbClr val="BDCEF9"/>
            </a:solidFill>
            <a:ln w="6350" algn="ctr">
              <a:solidFill>
                <a:srgbClr val="99B3F5"/>
              </a:solidFill>
              <a:miter lim="800000"/>
              <a:headEnd/>
              <a:tailEnd/>
            </a:ln>
            <a:effectLst/>
          </p:spPr>
          <p:txBody>
            <a:bodyPr vert="horz" wrap="square" lIns="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3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사업 </a:t>
              </a:r>
              <a:r>
                <a:rPr kumimoji="0" lang="ko-KR" altLang="en-US" sz="1000" b="0" i="0" u="none" strike="noStrike" kern="1200" cap="none" spc="0" normalizeH="0" baseline="0" noProof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수행팀</a:t>
              </a:r>
              <a:endPara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endParaRPr>
            </a:p>
          </p:txBody>
        </p:sp>
        <p:sp>
          <p:nvSpPr>
            <p:cNvPr id="258" name="Line 58">
              <a:extLst>
                <a:ext uri="{FF2B5EF4-FFF2-40B4-BE49-F238E27FC236}">
                  <a16:creationId xmlns:a16="http://schemas.microsoft.com/office/drawing/2014/main" id="{8E304E6F-D8C0-4401-9602-4DFAE4C258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0683" y="4720449"/>
              <a:ext cx="1164068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ysDot"/>
              <a:round/>
              <a:headEnd type="oval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7800" rIns="95601" bIns="47800" anchor="ctr"/>
            <a:lstStyle/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  <p:sp>
          <p:nvSpPr>
            <p:cNvPr id="259" name="Line 58">
              <a:extLst>
                <a:ext uri="{FF2B5EF4-FFF2-40B4-BE49-F238E27FC236}">
                  <a16:creationId xmlns:a16="http://schemas.microsoft.com/office/drawing/2014/main" id="{A0248F32-CD78-4A88-B5EC-95A75A9916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0683" y="5579347"/>
              <a:ext cx="1164068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ysDot"/>
              <a:round/>
              <a:headEnd type="oval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7800" rIns="95601" bIns="47800" anchor="ctr"/>
            <a:lstStyle/>
            <a:p>
              <a:pPr marL="0" marR="0" lvl="0" indent="0" algn="l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  <p:grpSp>
          <p:nvGrpSpPr>
            <p:cNvPr id="262" name="그룹 73">
              <a:extLst>
                <a:ext uri="{FF2B5EF4-FFF2-40B4-BE49-F238E27FC236}">
                  <a16:creationId xmlns:a16="http://schemas.microsoft.com/office/drawing/2014/main" id="{F5DA020A-B708-4465-95F1-FC695DD86A5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096347" y="4638093"/>
              <a:ext cx="138214" cy="176516"/>
              <a:chOff x="4546656" y="2599791"/>
              <a:chExt cx="552931" cy="597257"/>
            </a:xfrm>
          </p:grpSpPr>
          <p:sp>
            <p:nvSpPr>
              <p:cNvPr id="269" name="AutoShape 8">
                <a:extLst>
                  <a:ext uri="{FF2B5EF4-FFF2-40B4-BE49-F238E27FC236}">
                    <a16:creationId xmlns:a16="http://schemas.microsoft.com/office/drawing/2014/main" id="{62967310-153D-422A-A308-19D34A44F9B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>
                <a:off x="4648735" y="2746199"/>
                <a:ext cx="348770" cy="552927"/>
              </a:xfrm>
              <a:prstGeom prst="chevron">
                <a:avLst>
                  <a:gd name="adj" fmla="val 60907"/>
                </a:avLst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lIns="0" tIns="0" rIns="72226" bIns="0" anchor="ctr"/>
              <a:lstStyle>
                <a:lvl1pPr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828675" indent="-3190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274763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784350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293938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7511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32083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6655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41227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104307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300" b="1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endParaRPr>
              </a:p>
            </p:txBody>
          </p:sp>
          <p:sp>
            <p:nvSpPr>
              <p:cNvPr id="270" name="AutoShape 8">
                <a:extLst>
                  <a:ext uri="{FF2B5EF4-FFF2-40B4-BE49-F238E27FC236}">
                    <a16:creationId xmlns:a16="http://schemas.microsoft.com/office/drawing/2014/main" id="{8A13E663-0D1B-4942-BD32-2BCF522D2A4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>
                <a:off x="4647825" y="2498626"/>
                <a:ext cx="350597" cy="552927"/>
              </a:xfrm>
              <a:prstGeom prst="chevron">
                <a:avLst>
                  <a:gd name="adj" fmla="val 60907"/>
                </a:avLst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lIns="0" tIns="0" rIns="72226" bIns="0" anchor="ctr"/>
              <a:lstStyle>
                <a:lvl1pPr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828675" indent="-3190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274763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784350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293938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7511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32083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6655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41227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104307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300" b="1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263" name="그룹 73">
              <a:extLst>
                <a:ext uri="{FF2B5EF4-FFF2-40B4-BE49-F238E27FC236}">
                  <a16:creationId xmlns:a16="http://schemas.microsoft.com/office/drawing/2014/main" id="{EB4810C2-3561-460A-A8A8-08E83D990D6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096357" y="5489649"/>
              <a:ext cx="138214" cy="176516"/>
              <a:chOff x="4546652" y="2117256"/>
              <a:chExt cx="552935" cy="597257"/>
            </a:xfrm>
          </p:grpSpPr>
          <p:sp>
            <p:nvSpPr>
              <p:cNvPr id="267" name="AutoShape 8">
                <a:extLst>
                  <a:ext uri="{FF2B5EF4-FFF2-40B4-BE49-F238E27FC236}">
                    <a16:creationId xmlns:a16="http://schemas.microsoft.com/office/drawing/2014/main" id="{DF5278D6-DE20-434B-8F0C-50159AE523A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>
                <a:off x="4648733" y="2263662"/>
                <a:ext cx="348770" cy="552931"/>
              </a:xfrm>
              <a:prstGeom prst="chevron">
                <a:avLst>
                  <a:gd name="adj" fmla="val 60907"/>
                </a:avLst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lIns="0" tIns="0" rIns="72226" bIns="0" anchor="ctr"/>
              <a:lstStyle>
                <a:lvl1pPr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828675" indent="-3190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274763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784350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293938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7511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32083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6655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41227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104307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300" b="1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endParaRPr>
              </a:p>
            </p:txBody>
          </p:sp>
          <p:sp>
            <p:nvSpPr>
              <p:cNvPr id="268" name="AutoShape 8">
                <a:extLst>
                  <a:ext uri="{FF2B5EF4-FFF2-40B4-BE49-F238E27FC236}">
                    <a16:creationId xmlns:a16="http://schemas.microsoft.com/office/drawing/2014/main" id="{BA247300-2BBA-4283-8103-60730215B23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>
                <a:off x="4647823" y="2016089"/>
                <a:ext cx="350597" cy="552931"/>
              </a:xfrm>
              <a:prstGeom prst="chevron">
                <a:avLst>
                  <a:gd name="adj" fmla="val 60907"/>
                </a:avLst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lIns="0" tIns="0" rIns="72226" bIns="0" anchor="ctr"/>
              <a:lstStyle>
                <a:lvl1pPr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828675" indent="-3190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274763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784350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293938" indent="-255588" algn="l" defTabSz="1019175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7511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32083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6655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4122738" indent="-255588" defTabSz="1019175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104307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300" b="1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86D4F003-8B87-4ADE-B6BA-7E61B22A3ACA}"/>
                </a:ext>
              </a:extLst>
            </p:cNvPr>
            <p:cNvSpPr/>
            <p:nvPr/>
          </p:nvSpPr>
          <p:spPr bwMode="auto">
            <a:xfrm flipH="1">
              <a:off x="3078170" y="4311498"/>
              <a:ext cx="812687" cy="817899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19938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주간</a:t>
              </a:r>
              <a:endParaRPr kumimoji="0" lang="en-US" altLang="ko-KR" sz="10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endParaRPr>
            </a:p>
            <a:p>
              <a:pPr marL="0" marR="0" lvl="0" indent="0" algn="ctr" defTabSz="419938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업무보고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,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이슈보고</a:t>
              </a:r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DE76B5AB-DEC6-4506-B570-7DF62D5A5642}"/>
                </a:ext>
              </a:extLst>
            </p:cNvPr>
            <p:cNvSpPr/>
            <p:nvPr/>
          </p:nvSpPr>
          <p:spPr bwMode="auto">
            <a:xfrm flipH="1">
              <a:off x="3078170" y="5170397"/>
              <a:ext cx="812687" cy="817899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19938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수시보고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,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 pitchFamily="18" charset="-127"/>
                  <a:cs typeface="+mn-cs"/>
                </a:rPr>
                <a:t>주간 업무 보고</a:t>
              </a:r>
            </a:p>
          </p:txBody>
        </p:sp>
      </p:grpSp>
      <p:sp>
        <p:nvSpPr>
          <p:cNvPr id="275" name="오각형 170">
            <a:extLst>
              <a:ext uri="{FF2B5EF4-FFF2-40B4-BE49-F238E27FC236}">
                <a16:creationId xmlns:a16="http://schemas.microsoft.com/office/drawing/2014/main" id="{55122B5F-39C5-4F11-947C-23EF9767FC01}"/>
              </a:ext>
            </a:extLst>
          </p:cNvPr>
          <p:cNvSpPr/>
          <p:nvPr/>
        </p:nvSpPr>
        <p:spPr bwMode="auto">
          <a:xfrm>
            <a:off x="3781766" y="1884421"/>
            <a:ext cx="1038466" cy="1249684"/>
          </a:xfrm>
          <a:prstGeom prst="homePlate">
            <a:avLst>
              <a:gd name="adj" fmla="val 0"/>
            </a:avLst>
          </a:prstGeom>
          <a:pattFill prst="lt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 w="9525">
            <a:noFill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396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4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38" b="0" i="0" u="none" strike="noStrike" kern="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33333"/>
              </a:solidFill>
              <a:effectLst/>
              <a:uLnTx/>
              <a:uFillTx/>
              <a:latin typeface="현대하모니 B" panose="02020603020101020101" pitchFamily="18" charset="-127"/>
              <a:ea typeface="현대하모니 B" panose="02020603020101020101" pitchFamily="18" charset="-127"/>
              <a:cs typeface="Lato Bold" panose="020F0502020204030203" pitchFamily="34" charset="0"/>
            </a:endParaRPr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B04C80FD-F909-4829-B8D2-1729831F3F19}"/>
              </a:ext>
            </a:extLst>
          </p:cNvPr>
          <p:cNvSpPr/>
          <p:nvPr/>
        </p:nvSpPr>
        <p:spPr>
          <a:xfrm>
            <a:off x="3932782" y="1884421"/>
            <a:ext cx="1237622" cy="1249684"/>
          </a:xfrm>
          <a:prstGeom prst="ellipse">
            <a:avLst/>
          </a:prstGeom>
          <a:solidFill>
            <a:schemeClr val="bg1"/>
          </a:solidFill>
          <a:ln w="22225" cap="rnd">
            <a:noFill/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77" name="Text Box 7">
            <a:extLst>
              <a:ext uri="{FF2B5EF4-FFF2-40B4-BE49-F238E27FC236}">
                <a16:creationId xmlns:a16="http://schemas.microsoft.com/office/drawing/2014/main" id="{D8823432-4496-457F-8904-BABD7F56F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2822" y="2042310"/>
            <a:ext cx="950581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914400" algn="l"/>
                <a:tab pos="7315200" algn="r"/>
              </a:tabLst>
              <a:defRPr kumimoji="1" sz="140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eaLnBrk="0" hangingPunct="0">
              <a:tabLst>
                <a:tab pos="914400" algn="l"/>
                <a:tab pos="7315200" algn="r"/>
              </a:tabLst>
              <a:defRPr kumimoji="1" sz="140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 eaLnBrk="0" hangingPunct="0">
              <a:tabLst>
                <a:tab pos="914400" algn="l"/>
                <a:tab pos="7315200" algn="r"/>
              </a:tabLst>
              <a:defRPr kumimoji="1" sz="140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 eaLnBrk="0" hangingPunct="0">
              <a:tabLst>
                <a:tab pos="914400" algn="l"/>
                <a:tab pos="7315200" algn="r"/>
              </a:tabLst>
              <a:defRPr kumimoji="1" sz="140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 eaLnBrk="0" hangingPunct="0">
              <a:tabLst>
                <a:tab pos="914400" algn="l"/>
                <a:tab pos="7315200" algn="r"/>
              </a:tabLst>
              <a:defRPr kumimoji="1" sz="140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7315200" algn="r"/>
              </a:tabLst>
              <a:defRPr kumimoji="1" sz="140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7315200" algn="r"/>
              </a:tabLst>
              <a:defRPr kumimoji="1" sz="140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7315200" algn="r"/>
              </a:tabLst>
              <a:defRPr kumimoji="1" sz="140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7315200" algn="r"/>
              </a:tabLst>
              <a:defRPr kumimoji="1" sz="140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09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1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B2972"/>
                </a:solidFill>
                <a:effectLst/>
                <a:uLnTx/>
                <a:uFillTx/>
                <a:latin typeface="현대하모니 B" panose="02020603020101020101" pitchFamily="18" charset="-127"/>
                <a:ea typeface="현대하모니 B" panose="02020603020101020101" pitchFamily="18" charset="-127"/>
                <a:cs typeface="+mn-cs"/>
              </a:rPr>
              <a:t>프로젝트</a:t>
            </a:r>
            <a:endParaRPr kumimoji="1" lang="en-US" altLang="ko-KR" sz="1400" b="0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B2972"/>
              </a:solidFill>
              <a:effectLst/>
              <a:uLnTx/>
              <a:uFillTx/>
              <a:latin typeface="현대하모니 B" panose="02020603020101020101" pitchFamily="18" charset="-127"/>
              <a:ea typeface="현대하모니 B" panose="02020603020101020101" pitchFamily="18" charset="-127"/>
              <a:cs typeface="+mn-cs"/>
            </a:endParaRPr>
          </a:p>
          <a:p>
            <a:pPr marL="0" marR="0" lvl="0" indent="0" algn="ctr" defTabSz="909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1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B2972"/>
                </a:solidFill>
                <a:effectLst/>
                <a:uLnTx/>
                <a:uFillTx/>
                <a:latin typeface="현대하모니 B" panose="02020603020101020101" pitchFamily="18" charset="-127"/>
                <a:ea typeface="현대하모니 B" panose="02020603020101020101" pitchFamily="18" charset="-127"/>
                <a:cs typeface="+mn-cs"/>
              </a:rPr>
              <a:t>진척관리 및</a:t>
            </a:r>
            <a:endParaRPr kumimoji="1" lang="en-US" altLang="ko-KR" sz="1400" b="0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B2972"/>
              </a:solidFill>
              <a:effectLst/>
              <a:uLnTx/>
              <a:uFillTx/>
              <a:latin typeface="현대하모니 B" panose="02020603020101020101" pitchFamily="18" charset="-127"/>
              <a:ea typeface="현대하모니 B" panose="02020603020101020101" pitchFamily="18" charset="-127"/>
              <a:cs typeface="+mn-cs"/>
            </a:endParaRPr>
          </a:p>
          <a:p>
            <a:pPr marL="0" marR="0" lvl="0" indent="0" algn="ctr" defTabSz="909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1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B2972"/>
                </a:solidFill>
                <a:effectLst/>
                <a:uLnTx/>
                <a:uFillTx/>
                <a:latin typeface="현대하모니 B" panose="02020603020101020101" pitchFamily="18" charset="-127"/>
                <a:ea typeface="현대하모니 B" panose="02020603020101020101" pitchFamily="18" charset="-127"/>
                <a:cs typeface="+mn-cs"/>
              </a:rPr>
              <a:t>체계적인</a:t>
            </a:r>
            <a:endParaRPr kumimoji="1" lang="en-US" altLang="ko-KR" sz="1400" b="0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B2972"/>
              </a:solidFill>
              <a:effectLst/>
              <a:uLnTx/>
              <a:uFillTx/>
              <a:latin typeface="현대하모니 B" panose="02020603020101020101" pitchFamily="18" charset="-127"/>
              <a:ea typeface="현대하모니 B" panose="02020603020101020101" pitchFamily="18" charset="-127"/>
              <a:cs typeface="+mn-cs"/>
            </a:endParaRPr>
          </a:p>
          <a:p>
            <a:pPr marL="0" marR="0" lvl="0" indent="0" algn="ctr" defTabSz="909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1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B2972"/>
                </a:solidFill>
                <a:effectLst/>
                <a:uLnTx/>
                <a:uFillTx/>
                <a:latin typeface="현대하모니 B" panose="02020603020101020101" pitchFamily="18" charset="-127"/>
                <a:ea typeface="현대하모니 B" panose="02020603020101020101" pitchFamily="18" charset="-127"/>
                <a:cs typeface="+mn-cs"/>
              </a:rPr>
              <a:t>의사소통 구축</a:t>
            </a:r>
          </a:p>
        </p:txBody>
      </p:sp>
      <p:sp>
        <p:nvSpPr>
          <p:cNvPr id="278" name="원호 277">
            <a:extLst>
              <a:ext uri="{FF2B5EF4-FFF2-40B4-BE49-F238E27FC236}">
                <a16:creationId xmlns:a16="http://schemas.microsoft.com/office/drawing/2014/main" id="{666D8941-19D9-447E-88D6-9684F3DD7DAF}"/>
              </a:ext>
            </a:extLst>
          </p:cNvPr>
          <p:cNvSpPr/>
          <p:nvPr/>
        </p:nvSpPr>
        <p:spPr>
          <a:xfrm>
            <a:off x="4040500" y="1959207"/>
            <a:ext cx="1091068" cy="1108774"/>
          </a:xfrm>
          <a:prstGeom prst="arc">
            <a:avLst>
              <a:gd name="adj1" fmla="val 10821680"/>
              <a:gd name="adj2" fmla="val 2867014"/>
            </a:avLst>
          </a:prstGeom>
          <a:ln w="22225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3C6EEC"/>
                </a:gs>
              </a:gsLst>
              <a:lin ang="2700000" scaled="1"/>
              <a:tileRect/>
            </a:gra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79" name="Freeform 27">
            <a:extLst>
              <a:ext uri="{FF2B5EF4-FFF2-40B4-BE49-F238E27FC236}">
                <a16:creationId xmlns:a16="http://schemas.microsoft.com/office/drawing/2014/main" id="{70B9B759-668B-40D0-834D-D3178FBE487D}"/>
              </a:ext>
            </a:extLst>
          </p:cNvPr>
          <p:cNvSpPr>
            <a:spLocks noEditPoints="1"/>
          </p:cNvSpPr>
          <p:nvPr/>
        </p:nvSpPr>
        <p:spPr bwMode="auto">
          <a:xfrm>
            <a:off x="3967679" y="1757801"/>
            <a:ext cx="198608" cy="145242"/>
          </a:xfrm>
          <a:custGeom>
            <a:avLst/>
            <a:gdLst>
              <a:gd name="T0" fmla="*/ 74 w 208"/>
              <a:gd name="T1" fmla="*/ 152 h 160"/>
              <a:gd name="T2" fmla="*/ 50 w 208"/>
              <a:gd name="T3" fmla="*/ 160 h 160"/>
              <a:gd name="T4" fmla="*/ 32 w 208"/>
              <a:gd name="T5" fmla="*/ 156 h 160"/>
              <a:gd name="T6" fmla="*/ 18 w 208"/>
              <a:gd name="T7" fmla="*/ 148 h 160"/>
              <a:gd name="T8" fmla="*/ 4 w 208"/>
              <a:gd name="T9" fmla="*/ 128 h 160"/>
              <a:gd name="T10" fmla="*/ 0 w 208"/>
              <a:gd name="T11" fmla="*/ 104 h 160"/>
              <a:gd name="T12" fmla="*/ 8 w 208"/>
              <a:gd name="T13" fmla="*/ 64 h 160"/>
              <a:gd name="T14" fmla="*/ 30 w 208"/>
              <a:gd name="T15" fmla="*/ 30 h 160"/>
              <a:gd name="T16" fmla="*/ 56 w 208"/>
              <a:gd name="T17" fmla="*/ 8 h 160"/>
              <a:gd name="T18" fmla="*/ 76 w 208"/>
              <a:gd name="T19" fmla="*/ 0 h 160"/>
              <a:gd name="T20" fmla="*/ 78 w 208"/>
              <a:gd name="T21" fmla="*/ 8 h 160"/>
              <a:gd name="T22" fmla="*/ 62 w 208"/>
              <a:gd name="T23" fmla="*/ 22 h 160"/>
              <a:gd name="T24" fmla="*/ 48 w 208"/>
              <a:gd name="T25" fmla="*/ 38 h 160"/>
              <a:gd name="T26" fmla="*/ 38 w 208"/>
              <a:gd name="T27" fmla="*/ 54 h 160"/>
              <a:gd name="T28" fmla="*/ 32 w 208"/>
              <a:gd name="T29" fmla="*/ 74 h 160"/>
              <a:gd name="T30" fmla="*/ 50 w 208"/>
              <a:gd name="T31" fmla="*/ 68 h 160"/>
              <a:gd name="T32" fmla="*/ 70 w 208"/>
              <a:gd name="T33" fmla="*/ 72 h 160"/>
              <a:gd name="T34" fmla="*/ 86 w 208"/>
              <a:gd name="T35" fmla="*/ 84 h 160"/>
              <a:gd name="T36" fmla="*/ 94 w 208"/>
              <a:gd name="T37" fmla="*/ 102 h 160"/>
              <a:gd name="T38" fmla="*/ 94 w 208"/>
              <a:gd name="T39" fmla="*/ 122 h 160"/>
              <a:gd name="T40" fmla="*/ 82 w 208"/>
              <a:gd name="T41" fmla="*/ 146 h 160"/>
              <a:gd name="T42" fmla="*/ 194 w 208"/>
              <a:gd name="T43" fmla="*/ 146 h 160"/>
              <a:gd name="T44" fmla="*/ 170 w 208"/>
              <a:gd name="T45" fmla="*/ 158 h 160"/>
              <a:gd name="T46" fmla="*/ 154 w 208"/>
              <a:gd name="T47" fmla="*/ 158 h 160"/>
              <a:gd name="T48" fmla="*/ 130 w 208"/>
              <a:gd name="T49" fmla="*/ 148 h 160"/>
              <a:gd name="T50" fmla="*/ 120 w 208"/>
              <a:gd name="T51" fmla="*/ 136 h 160"/>
              <a:gd name="T52" fmla="*/ 114 w 208"/>
              <a:gd name="T53" fmla="*/ 120 h 160"/>
              <a:gd name="T54" fmla="*/ 114 w 208"/>
              <a:gd name="T55" fmla="*/ 84 h 160"/>
              <a:gd name="T56" fmla="*/ 130 w 208"/>
              <a:gd name="T57" fmla="*/ 46 h 160"/>
              <a:gd name="T58" fmla="*/ 156 w 208"/>
              <a:gd name="T59" fmla="*/ 18 h 160"/>
              <a:gd name="T60" fmla="*/ 182 w 208"/>
              <a:gd name="T61" fmla="*/ 2 h 160"/>
              <a:gd name="T62" fmla="*/ 192 w 208"/>
              <a:gd name="T63" fmla="*/ 4 h 160"/>
              <a:gd name="T64" fmla="*/ 188 w 208"/>
              <a:gd name="T65" fmla="*/ 12 h 160"/>
              <a:gd name="T66" fmla="*/ 160 w 208"/>
              <a:gd name="T67" fmla="*/ 38 h 160"/>
              <a:gd name="T68" fmla="*/ 150 w 208"/>
              <a:gd name="T69" fmla="*/ 54 h 160"/>
              <a:gd name="T70" fmla="*/ 144 w 208"/>
              <a:gd name="T71" fmla="*/ 74 h 160"/>
              <a:gd name="T72" fmla="*/ 156 w 208"/>
              <a:gd name="T73" fmla="*/ 68 h 160"/>
              <a:gd name="T74" fmla="*/ 170 w 208"/>
              <a:gd name="T75" fmla="*/ 68 h 160"/>
              <a:gd name="T76" fmla="*/ 192 w 208"/>
              <a:gd name="T77" fmla="*/ 78 h 160"/>
              <a:gd name="T78" fmla="*/ 202 w 208"/>
              <a:gd name="T79" fmla="*/ 92 h 160"/>
              <a:gd name="T80" fmla="*/ 208 w 208"/>
              <a:gd name="T81" fmla="*/ 114 h 160"/>
              <a:gd name="T82" fmla="*/ 200 w 208"/>
              <a:gd name="T83" fmla="*/ 138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8" h="160">
                <a:moveTo>
                  <a:pt x="82" y="146"/>
                </a:moveTo>
                <a:lnTo>
                  <a:pt x="82" y="146"/>
                </a:lnTo>
                <a:lnTo>
                  <a:pt x="74" y="152"/>
                </a:lnTo>
                <a:lnTo>
                  <a:pt x="66" y="156"/>
                </a:lnTo>
                <a:lnTo>
                  <a:pt x="58" y="158"/>
                </a:lnTo>
                <a:lnTo>
                  <a:pt x="50" y="160"/>
                </a:lnTo>
                <a:lnTo>
                  <a:pt x="50" y="160"/>
                </a:lnTo>
                <a:lnTo>
                  <a:pt x="40" y="158"/>
                </a:lnTo>
                <a:lnTo>
                  <a:pt x="32" y="156"/>
                </a:lnTo>
                <a:lnTo>
                  <a:pt x="26" y="154"/>
                </a:lnTo>
                <a:lnTo>
                  <a:pt x="18" y="148"/>
                </a:lnTo>
                <a:lnTo>
                  <a:pt x="18" y="148"/>
                </a:lnTo>
                <a:lnTo>
                  <a:pt x="12" y="142"/>
                </a:lnTo>
                <a:lnTo>
                  <a:pt x="8" y="136"/>
                </a:lnTo>
                <a:lnTo>
                  <a:pt x="4" y="128"/>
                </a:lnTo>
                <a:lnTo>
                  <a:pt x="0" y="120"/>
                </a:lnTo>
                <a:lnTo>
                  <a:pt x="0" y="120"/>
                </a:lnTo>
                <a:lnTo>
                  <a:pt x="0" y="104"/>
                </a:lnTo>
                <a:lnTo>
                  <a:pt x="2" y="84"/>
                </a:lnTo>
                <a:lnTo>
                  <a:pt x="2" y="84"/>
                </a:lnTo>
                <a:lnTo>
                  <a:pt x="8" y="64"/>
                </a:lnTo>
                <a:lnTo>
                  <a:pt x="18" y="46"/>
                </a:lnTo>
                <a:lnTo>
                  <a:pt x="18" y="46"/>
                </a:lnTo>
                <a:lnTo>
                  <a:pt x="30" y="30"/>
                </a:lnTo>
                <a:lnTo>
                  <a:pt x="42" y="18"/>
                </a:lnTo>
                <a:lnTo>
                  <a:pt x="42" y="18"/>
                </a:lnTo>
                <a:lnTo>
                  <a:pt x="56" y="8"/>
                </a:lnTo>
                <a:lnTo>
                  <a:pt x="68" y="2"/>
                </a:lnTo>
                <a:lnTo>
                  <a:pt x="68" y="2"/>
                </a:lnTo>
                <a:lnTo>
                  <a:pt x="76" y="0"/>
                </a:lnTo>
                <a:lnTo>
                  <a:pt x="78" y="4"/>
                </a:lnTo>
                <a:lnTo>
                  <a:pt x="78" y="4"/>
                </a:lnTo>
                <a:lnTo>
                  <a:pt x="78" y="8"/>
                </a:lnTo>
                <a:lnTo>
                  <a:pt x="76" y="12"/>
                </a:lnTo>
                <a:lnTo>
                  <a:pt x="76" y="12"/>
                </a:lnTo>
                <a:lnTo>
                  <a:pt x="62" y="22"/>
                </a:lnTo>
                <a:lnTo>
                  <a:pt x="62" y="22"/>
                </a:lnTo>
                <a:lnTo>
                  <a:pt x="48" y="38"/>
                </a:lnTo>
                <a:lnTo>
                  <a:pt x="48" y="38"/>
                </a:lnTo>
                <a:lnTo>
                  <a:pt x="44" y="46"/>
                </a:lnTo>
                <a:lnTo>
                  <a:pt x="38" y="54"/>
                </a:lnTo>
                <a:lnTo>
                  <a:pt x="38" y="54"/>
                </a:lnTo>
                <a:lnTo>
                  <a:pt x="34" y="64"/>
                </a:lnTo>
                <a:lnTo>
                  <a:pt x="32" y="74"/>
                </a:lnTo>
                <a:lnTo>
                  <a:pt x="32" y="74"/>
                </a:lnTo>
                <a:lnTo>
                  <a:pt x="38" y="70"/>
                </a:lnTo>
                <a:lnTo>
                  <a:pt x="44" y="68"/>
                </a:lnTo>
                <a:lnTo>
                  <a:pt x="50" y="68"/>
                </a:lnTo>
                <a:lnTo>
                  <a:pt x="58" y="68"/>
                </a:lnTo>
                <a:lnTo>
                  <a:pt x="58" y="68"/>
                </a:lnTo>
                <a:lnTo>
                  <a:pt x="70" y="72"/>
                </a:lnTo>
                <a:lnTo>
                  <a:pt x="78" y="78"/>
                </a:lnTo>
                <a:lnTo>
                  <a:pt x="78" y="78"/>
                </a:lnTo>
                <a:lnTo>
                  <a:pt x="86" y="84"/>
                </a:lnTo>
                <a:lnTo>
                  <a:pt x="90" y="92"/>
                </a:lnTo>
                <a:lnTo>
                  <a:pt x="90" y="92"/>
                </a:lnTo>
                <a:lnTo>
                  <a:pt x="94" y="102"/>
                </a:lnTo>
                <a:lnTo>
                  <a:pt x="94" y="114"/>
                </a:lnTo>
                <a:lnTo>
                  <a:pt x="94" y="114"/>
                </a:lnTo>
                <a:lnTo>
                  <a:pt x="94" y="122"/>
                </a:lnTo>
                <a:lnTo>
                  <a:pt x="92" y="130"/>
                </a:lnTo>
                <a:lnTo>
                  <a:pt x="88" y="138"/>
                </a:lnTo>
                <a:lnTo>
                  <a:pt x="82" y="146"/>
                </a:lnTo>
                <a:lnTo>
                  <a:pt x="82" y="146"/>
                </a:lnTo>
                <a:close/>
                <a:moveTo>
                  <a:pt x="194" y="146"/>
                </a:moveTo>
                <a:lnTo>
                  <a:pt x="194" y="146"/>
                </a:lnTo>
                <a:lnTo>
                  <a:pt x="186" y="152"/>
                </a:lnTo>
                <a:lnTo>
                  <a:pt x="180" y="156"/>
                </a:lnTo>
                <a:lnTo>
                  <a:pt x="170" y="158"/>
                </a:lnTo>
                <a:lnTo>
                  <a:pt x="162" y="160"/>
                </a:lnTo>
                <a:lnTo>
                  <a:pt x="162" y="160"/>
                </a:lnTo>
                <a:lnTo>
                  <a:pt x="154" y="158"/>
                </a:lnTo>
                <a:lnTo>
                  <a:pt x="146" y="156"/>
                </a:lnTo>
                <a:lnTo>
                  <a:pt x="138" y="154"/>
                </a:lnTo>
                <a:lnTo>
                  <a:pt x="130" y="148"/>
                </a:lnTo>
                <a:lnTo>
                  <a:pt x="130" y="148"/>
                </a:lnTo>
                <a:lnTo>
                  <a:pt x="124" y="142"/>
                </a:lnTo>
                <a:lnTo>
                  <a:pt x="120" y="136"/>
                </a:lnTo>
                <a:lnTo>
                  <a:pt x="116" y="128"/>
                </a:lnTo>
                <a:lnTo>
                  <a:pt x="114" y="120"/>
                </a:lnTo>
                <a:lnTo>
                  <a:pt x="114" y="120"/>
                </a:lnTo>
                <a:lnTo>
                  <a:pt x="112" y="104"/>
                </a:lnTo>
                <a:lnTo>
                  <a:pt x="114" y="84"/>
                </a:lnTo>
                <a:lnTo>
                  <a:pt x="114" y="84"/>
                </a:lnTo>
                <a:lnTo>
                  <a:pt x="120" y="64"/>
                </a:lnTo>
                <a:lnTo>
                  <a:pt x="130" y="46"/>
                </a:lnTo>
                <a:lnTo>
                  <a:pt x="130" y="46"/>
                </a:lnTo>
                <a:lnTo>
                  <a:pt x="142" y="30"/>
                </a:lnTo>
                <a:lnTo>
                  <a:pt x="156" y="18"/>
                </a:lnTo>
                <a:lnTo>
                  <a:pt x="156" y="18"/>
                </a:lnTo>
                <a:lnTo>
                  <a:pt x="168" y="8"/>
                </a:lnTo>
                <a:lnTo>
                  <a:pt x="182" y="2"/>
                </a:lnTo>
                <a:lnTo>
                  <a:pt x="182" y="2"/>
                </a:lnTo>
                <a:lnTo>
                  <a:pt x="188" y="0"/>
                </a:lnTo>
                <a:lnTo>
                  <a:pt x="192" y="4"/>
                </a:lnTo>
                <a:lnTo>
                  <a:pt x="192" y="4"/>
                </a:lnTo>
                <a:lnTo>
                  <a:pt x="192" y="8"/>
                </a:lnTo>
                <a:lnTo>
                  <a:pt x="188" y="12"/>
                </a:lnTo>
                <a:lnTo>
                  <a:pt x="188" y="12"/>
                </a:lnTo>
                <a:lnTo>
                  <a:pt x="174" y="22"/>
                </a:lnTo>
                <a:lnTo>
                  <a:pt x="174" y="22"/>
                </a:lnTo>
                <a:lnTo>
                  <a:pt x="160" y="38"/>
                </a:lnTo>
                <a:lnTo>
                  <a:pt x="160" y="38"/>
                </a:lnTo>
                <a:lnTo>
                  <a:pt x="156" y="46"/>
                </a:lnTo>
                <a:lnTo>
                  <a:pt x="150" y="54"/>
                </a:lnTo>
                <a:lnTo>
                  <a:pt x="150" y="54"/>
                </a:lnTo>
                <a:lnTo>
                  <a:pt x="146" y="64"/>
                </a:lnTo>
                <a:lnTo>
                  <a:pt x="144" y="74"/>
                </a:lnTo>
                <a:lnTo>
                  <a:pt x="144" y="74"/>
                </a:lnTo>
                <a:lnTo>
                  <a:pt x="150" y="70"/>
                </a:lnTo>
                <a:lnTo>
                  <a:pt x="156" y="68"/>
                </a:lnTo>
                <a:lnTo>
                  <a:pt x="162" y="68"/>
                </a:lnTo>
                <a:lnTo>
                  <a:pt x="170" y="68"/>
                </a:lnTo>
                <a:lnTo>
                  <a:pt x="170" y="68"/>
                </a:lnTo>
                <a:lnTo>
                  <a:pt x="182" y="72"/>
                </a:lnTo>
                <a:lnTo>
                  <a:pt x="192" y="78"/>
                </a:lnTo>
                <a:lnTo>
                  <a:pt x="192" y="78"/>
                </a:lnTo>
                <a:lnTo>
                  <a:pt x="198" y="84"/>
                </a:lnTo>
                <a:lnTo>
                  <a:pt x="202" y="92"/>
                </a:lnTo>
                <a:lnTo>
                  <a:pt x="202" y="92"/>
                </a:lnTo>
                <a:lnTo>
                  <a:pt x="206" y="102"/>
                </a:lnTo>
                <a:lnTo>
                  <a:pt x="208" y="114"/>
                </a:lnTo>
                <a:lnTo>
                  <a:pt x="208" y="114"/>
                </a:lnTo>
                <a:lnTo>
                  <a:pt x="206" y="122"/>
                </a:lnTo>
                <a:lnTo>
                  <a:pt x="204" y="130"/>
                </a:lnTo>
                <a:lnTo>
                  <a:pt x="200" y="138"/>
                </a:lnTo>
                <a:lnTo>
                  <a:pt x="194" y="146"/>
                </a:lnTo>
                <a:lnTo>
                  <a:pt x="194" y="146"/>
                </a:lnTo>
                <a:close/>
              </a:path>
            </a:pathLst>
          </a:custGeom>
          <a:solidFill>
            <a:srgbClr val="1752E7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현대하모니 B" panose="02020603020101020101" pitchFamily="18" charset="-127"/>
              <a:ea typeface="현대하모니 B" panose="02020603020101020101" pitchFamily="18" charset="-127"/>
              <a:cs typeface="+mn-cs"/>
            </a:endParaRPr>
          </a:p>
        </p:txBody>
      </p:sp>
      <p:sp>
        <p:nvSpPr>
          <p:cNvPr id="280" name="Freeform 27">
            <a:extLst>
              <a:ext uri="{FF2B5EF4-FFF2-40B4-BE49-F238E27FC236}">
                <a16:creationId xmlns:a16="http://schemas.microsoft.com/office/drawing/2014/main" id="{DB064A16-B984-46E7-AD8B-CE595C67DBE6}"/>
              </a:ext>
            </a:extLst>
          </p:cNvPr>
          <p:cNvSpPr>
            <a:spLocks noEditPoints="1"/>
          </p:cNvSpPr>
          <p:nvPr/>
        </p:nvSpPr>
        <p:spPr bwMode="auto">
          <a:xfrm flipH="1" flipV="1">
            <a:off x="5000837" y="2997746"/>
            <a:ext cx="198608" cy="145242"/>
          </a:xfrm>
          <a:custGeom>
            <a:avLst/>
            <a:gdLst>
              <a:gd name="T0" fmla="*/ 74 w 208"/>
              <a:gd name="T1" fmla="*/ 152 h 160"/>
              <a:gd name="T2" fmla="*/ 50 w 208"/>
              <a:gd name="T3" fmla="*/ 160 h 160"/>
              <a:gd name="T4" fmla="*/ 32 w 208"/>
              <a:gd name="T5" fmla="*/ 156 h 160"/>
              <a:gd name="T6" fmla="*/ 18 w 208"/>
              <a:gd name="T7" fmla="*/ 148 h 160"/>
              <a:gd name="T8" fmla="*/ 4 w 208"/>
              <a:gd name="T9" fmla="*/ 128 h 160"/>
              <a:gd name="T10" fmla="*/ 0 w 208"/>
              <a:gd name="T11" fmla="*/ 104 h 160"/>
              <a:gd name="T12" fmla="*/ 8 w 208"/>
              <a:gd name="T13" fmla="*/ 64 h 160"/>
              <a:gd name="T14" fmla="*/ 30 w 208"/>
              <a:gd name="T15" fmla="*/ 30 h 160"/>
              <a:gd name="T16" fmla="*/ 56 w 208"/>
              <a:gd name="T17" fmla="*/ 8 h 160"/>
              <a:gd name="T18" fmla="*/ 76 w 208"/>
              <a:gd name="T19" fmla="*/ 0 h 160"/>
              <a:gd name="T20" fmla="*/ 78 w 208"/>
              <a:gd name="T21" fmla="*/ 8 h 160"/>
              <a:gd name="T22" fmla="*/ 62 w 208"/>
              <a:gd name="T23" fmla="*/ 22 h 160"/>
              <a:gd name="T24" fmla="*/ 48 w 208"/>
              <a:gd name="T25" fmla="*/ 38 h 160"/>
              <a:gd name="T26" fmla="*/ 38 w 208"/>
              <a:gd name="T27" fmla="*/ 54 h 160"/>
              <a:gd name="T28" fmla="*/ 32 w 208"/>
              <a:gd name="T29" fmla="*/ 74 h 160"/>
              <a:gd name="T30" fmla="*/ 50 w 208"/>
              <a:gd name="T31" fmla="*/ 68 h 160"/>
              <a:gd name="T32" fmla="*/ 70 w 208"/>
              <a:gd name="T33" fmla="*/ 72 h 160"/>
              <a:gd name="T34" fmla="*/ 86 w 208"/>
              <a:gd name="T35" fmla="*/ 84 h 160"/>
              <a:gd name="T36" fmla="*/ 94 w 208"/>
              <a:gd name="T37" fmla="*/ 102 h 160"/>
              <a:gd name="T38" fmla="*/ 94 w 208"/>
              <a:gd name="T39" fmla="*/ 122 h 160"/>
              <a:gd name="T40" fmla="*/ 82 w 208"/>
              <a:gd name="T41" fmla="*/ 146 h 160"/>
              <a:gd name="T42" fmla="*/ 194 w 208"/>
              <a:gd name="T43" fmla="*/ 146 h 160"/>
              <a:gd name="T44" fmla="*/ 170 w 208"/>
              <a:gd name="T45" fmla="*/ 158 h 160"/>
              <a:gd name="T46" fmla="*/ 154 w 208"/>
              <a:gd name="T47" fmla="*/ 158 h 160"/>
              <a:gd name="T48" fmla="*/ 130 w 208"/>
              <a:gd name="T49" fmla="*/ 148 h 160"/>
              <a:gd name="T50" fmla="*/ 120 w 208"/>
              <a:gd name="T51" fmla="*/ 136 h 160"/>
              <a:gd name="T52" fmla="*/ 114 w 208"/>
              <a:gd name="T53" fmla="*/ 120 h 160"/>
              <a:gd name="T54" fmla="*/ 114 w 208"/>
              <a:gd name="T55" fmla="*/ 84 h 160"/>
              <a:gd name="T56" fmla="*/ 130 w 208"/>
              <a:gd name="T57" fmla="*/ 46 h 160"/>
              <a:gd name="T58" fmla="*/ 156 w 208"/>
              <a:gd name="T59" fmla="*/ 18 h 160"/>
              <a:gd name="T60" fmla="*/ 182 w 208"/>
              <a:gd name="T61" fmla="*/ 2 h 160"/>
              <a:gd name="T62" fmla="*/ 192 w 208"/>
              <a:gd name="T63" fmla="*/ 4 h 160"/>
              <a:gd name="T64" fmla="*/ 188 w 208"/>
              <a:gd name="T65" fmla="*/ 12 h 160"/>
              <a:gd name="T66" fmla="*/ 160 w 208"/>
              <a:gd name="T67" fmla="*/ 38 h 160"/>
              <a:gd name="T68" fmla="*/ 150 w 208"/>
              <a:gd name="T69" fmla="*/ 54 h 160"/>
              <a:gd name="T70" fmla="*/ 144 w 208"/>
              <a:gd name="T71" fmla="*/ 74 h 160"/>
              <a:gd name="T72" fmla="*/ 156 w 208"/>
              <a:gd name="T73" fmla="*/ 68 h 160"/>
              <a:gd name="T74" fmla="*/ 170 w 208"/>
              <a:gd name="T75" fmla="*/ 68 h 160"/>
              <a:gd name="T76" fmla="*/ 192 w 208"/>
              <a:gd name="T77" fmla="*/ 78 h 160"/>
              <a:gd name="T78" fmla="*/ 202 w 208"/>
              <a:gd name="T79" fmla="*/ 92 h 160"/>
              <a:gd name="T80" fmla="*/ 208 w 208"/>
              <a:gd name="T81" fmla="*/ 114 h 160"/>
              <a:gd name="T82" fmla="*/ 200 w 208"/>
              <a:gd name="T83" fmla="*/ 138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8" h="160">
                <a:moveTo>
                  <a:pt x="82" y="146"/>
                </a:moveTo>
                <a:lnTo>
                  <a:pt x="82" y="146"/>
                </a:lnTo>
                <a:lnTo>
                  <a:pt x="74" y="152"/>
                </a:lnTo>
                <a:lnTo>
                  <a:pt x="66" y="156"/>
                </a:lnTo>
                <a:lnTo>
                  <a:pt x="58" y="158"/>
                </a:lnTo>
                <a:lnTo>
                  <a:pt x="50" y="160"/>
                </a:lnTo>
                <a:lnTo>
                  <a:pt x="50" y="160"/>
                </a:lnTo>
                <a:lnTo>
                  <a:pt x="40" y="158"/>
                </a:lnTo>
                <a:lnTo>
                  <a:pt x="32" y="156"/>
                </a:lnTo>
                <a:lnTo>
                  <a:pt x="26" y="154"/>
                </a:lnTo>
                <a:lnTo>
                  <a:pt x="18" y="148"/>
                </a:lnTo>
                <a:lnTo>
                  <a:pt x="18" y="148"/>
                </a:lnTo>
                <a:lnTo>
                  <a:pt x="12" y="142"/>
                </a:lnTo>
                <a:lnTo>
                  <a:pt x="8" y="136"/>
                </a:lnTo>
                <a:lnTo>
                  <a:pt x="4" y="128"/>
                </a:lnTo>
                <a:lnTo>
                  <a:pt x="0" y="120"/>
                </a:lnTo>
                <a:lnTo>
                  <a:pt x="0" y="120"/>
                </a:lnTo>
                <a:lnTo>
                  <a:pt x="0" y="104"/>
                </a:lnTo>
                <a:lnTo>
                  <a:pt x="2" y="84"/>
                </a:lnTo>
                <a:lnTo>
                  <a:pt x="2" y="84"/>
                </a:lnTo>
                <a:lnTo>
                  <a:pt x="8" y="64"/>
                </a:lnTo>
                <a:lnTo>
                  <a:pt x="18" y="46"/>
                </a:lnTo>
                <a:lnTo>
                  <a:pt x="18" y="46"/>
                </a:lnTo>
                <a:lnTo>
                  <a:pt x="30" y="30"/>
                </a:lnTo>
                <a:lnTo>
                  <a:pt x="42" y="18"/>
                </a:lnTo>
                <a:lnTo>
                  <a:pt x="42" y="18"/>
                </a:lnTo>
                <a:lnTo>
                  <a:pt x="56" y="8"/>
                </a:lnTo>
                <a:lnTo>
                  <a:pt x="68" y="2"/>
                </a:lnTo>
                <a:lnTo>
                  <a:pt x="68" y="2"/>
                </a:lnTo>
                <a:lnTo>
                  <a:pt x="76" y="0"/>
                </a:lnTo>
                <a:lnTo>
                  <a:pt x="78" y="4"/>
                </a:lnTo>
                <a:lnTo>
                  <a:pt x="78" y="4"/>
                </a:lnTo>
                <a:lnTo>
                  <a:pt x="78" y="8"/>
                </a:lnTo>
                <a:lnTo>
                  <a:pt x="76" y="12"/>
                </a:lnTo>
                <a:lnTo>
                  <a:pt x="76" y="12"/>
                </a:lnTo>
                <a:lnTo>
                  <a:pt x="62" y="22"/>
                </a:lnTo>
                <a:lnTo>
                  <a:pt x="62" y="22"/>
                </a:lnTo>
                <a:lnTo>
                  <a:pt x="48" y="38"/>
                </a:lnTo>
                <a:lnTo>
                  <a:pt x="48" y="38"/>
                </a:lnTo>
                <a:lnTo>
                  <a:pt x="44" y="46"/>
                </a:lnTo>
                <a:lnTo>
                  <a:pt x="38" y="54"/>
                </a:lnTo>
                <a:lnTo>
                  <a:pt x="38" y="54"/>
                </a:lnTo>
                <a:lnTo>
                  <a:pt x="34" y="64"/>
                </a:lnTo>
                <a:lnTo>
                  <a:pt x="32" y="74"/>
                </a:lnTo>
                <a:lnTo>
                  <a:pt x="32" y="74"/>
                </a:lnTo>
                <a:lnTo>
                  <a:pt x="38" y="70"/>
                </a:lnTo>
                <a:lnTo>
                  <a:pt x="44" y="68"/>
                </a:lnTo>
                <a:lnTo>
                  <a:pt x="50" y="68"/>
                </a:lnTo>
                <a:lnTo>
                  <a:pt x="58" y="68"/>
                </a:lnTo>
                <a:lnTo>
                  <a:pt x="58" y="68"/>
                </a:lnTo>
                <a:lnTo>
                  <a:pt x="70" y="72"/>
                </a:lnTo>
                <a:lnTo>
                  <a:pt x="78" y="78"/>
                </a:lnTo>
                <a:lnTo>
                  <a:pt x="78" y="78"/>
                </a:lnTo>
                <a:lnTo>
                  <a:pt x="86" y="84"/>
                </a:lnTo>
                <a:lnTo>
                  <a:pt x="90" y="92"/>
                </a:lnTo>
                <a:lnTo>
                  <a:pt x="90" y="92"/>
                </a:lnTo>
                <a:lnTo>
                  <a:pt x="94" y="102"/>
                </a:lnTo>
                <a:lnTo>
                  <a:pt x="94" y="114"/>
                </a:lnTo>
                <a:lnTo>
                  <a:pt x="94" y="114"/>
                </a:lnTo>
                <a:lnTo>
                  <a:pt x="94" y="122"/>
                </a:lnTo>
                <a:lnTo>
                  <a:pt x="92" y="130"/>
                </a:lnTo>
                <a:lnTo>
                  <a:pt x="88" y="138"/>
                </a:lnTo>
                <a:lnTo>
                  <a:pt x="82" y="146"/>
                </a:lnTo>
                <a:lnTo>
                  <a:pt x="82" y="146"/>
                </a:lnTo>
                <a:close/>
                <a:moveTo>
                  <a:pt x="194" y="146"/>
                </a:moveTo>
                <a:lnTo>
                  <a:pt x="194" y="146"/>
                </a:lnTo>
                <a:lnTo>
                  <a:pt x="186" y="152"/>
                </a:lnTo>
                <a:lnTo>
                  <a:pt x="180" y="156"/>
                </a:lnTo>
                <a:lnTo>
                  <a:pt x="170" y="158"/>
                </a:lnTo>
                <a:lnTo>
                  <a:pt x="162" y="160"/>
                </a:lnTo>
                <a:lnTo>
                  <a:pt x="162" y="160"/>
                </a:lnTo>
                <a:lnTo>
                  <a:pt x="154" y="158"/>
                </a:lnTo>
                <a:lnTo>
                  <a:pt x="146" y="156"/>
                </a:lnTo>
                <a:lnTo>
                  <a:pt x="138" y="154"/>
                </a:lnTo>
                <a:lnTo>
                  <a:pt x="130" y="148"/>
                </a:lnTo>
                <a:lnTo>
                  <a:pt x="130" y="148"/>
                </a:lnTo>
                <a:lnTo>
                  <a:pt x="124" y="142"/>
                </a:lnTo>
                <a:lnTo>
                  <a:pt x="120" y="136"/>
                </a:lnTo>
                <a:lnTo>
                  <a:pt x="116" y="128"/>
                </a:lnTo>
                <a:lnTo>
                  <a:pt x="114" y="120"/>
                </a:lnTo>
                <a:lnTo>
                  <a:pt x="114" y="120"/>
                </a:lnTo>
                <a:lnTo>
                  <a:pt x="112" y="104"/>
                </a:lnTo>
                <a:lnTo>
                  <a:pt x="114" y="84"/>
                </a:lnTo>
                <a:lnTo>
                  <a:pt x="114" y="84"/>
                </a:lnTo>
                <a:lnTo>
                  <a:pt x="120" y="64"/>
                </a:lnTo>
                <a:lnTo>
                  <a:pt x="130" y="46"/>
                </a:lnTo>
                <a:lnTo>
                  <a:pt x="130" y="46"/>
                </a:lnTo>
                <a:lnTo>
                  <a:pt x="142" y="30"/>
                </a:lnTo>
                <a:lnTo>
                  <a:pt x="156" y="18"/>
                </a:lnTo>
                <a:lnTo>
                  <a:pt x="156" y="18"/>
                </a:lnTo>
                <a:lnTo>
                  <a:pt x="168" y="8"/>
                </a:lnTo>
                <a:lnTo>
                  <a:pt x="182" y="2"/>
                </a:lnTo>
                <a:lnTo>
                  <a:pt x="182" y="2"/>
                </a:lnTo>
                <a:lnTo>
                  <a:pt x="188" y="0"/>
                </a:lnTo>
                <a:lnTo>
                  <a:pt x="192" y="4"/>
                </a:lnTo>
                <a:lnTo>
                  <a:pt x="192" y="4"/>
                </a:lnTo>
                <a:lnTo>
                  <a:pt x="192" y="8"/>
                </a:lnTo>
                <a:lnTo>
                  <a:pt x="188" y="12"/>
                </a:lnTo>
                <a:lnTo>
                  <a:pt x="188" y="12"/>
                </a:lnTo>
                <a:lnTo>
                  <a:pt x="174" y="22"/>
                </a:lnTo>
                <a:lnTo>
                  <a:pt x="174" y="22"/>
                </a:lnTo>
                <a:lnTo>
                  <a:pt x="160" y="38"/>
                </a:lnTo>
                <a:lnTo>
                  <a:pt x="160" y="38"/>
                </a:lnTo>
                <a:lnTo>
                  <a:pt x="156" y="46"/>
                </a:lnTo>
                <a:lnTo>
                  <a:pt x="150" y="54"/>
                </a:lnTo>
                <a:lnTo>
                  <a:pt x="150" y="54"/>
                </a:lnTo>
                <a:lnTo>
                  <a:pt x="146" y="64"/>
                </a:lnTo>
                <a:lnTo>
                  <a:pt x="144" y="74"/>
                </a:lnTo>
                <a:lnTo>
                  <a:pt x="144" y="74"/>
                </a:lnTo>
                <a:lnTo>
                  <a:pt x="150" y="70"/>
                </a:lnTo>
                <a:lnTo>
                  <a:pt x="156" y="68"/>
                </a:lnTo>
                <a:lnTo>
                  <a:pt x="162" y="68"/>
                </a:lnTo>
                <a:lnTo>
                  <a:pt x="170" y="68"/>
                </a:lnTo>
                <a:lnTo>
                  <a:pt x="170" y="68"/>
                </a:lnTo>
                <a:lnTo>
                  <a:pt x="182" y="72"/>
                </a:lnTo>
                <a:lnTo>
                  <a:pt x="192" y="78"/>
                </a:lnTo>
                <a:lnTo>
                  <a:pt x="192" y="78"/>
                </a:lnTo>
                <a:lnTo>
                  <a:pt x="198" y="84"/>
                </a:lnTo>
                <a:lnTo>
                  <a:pt x="202" y="92"/>
                </a:lnTo>
                <a:lnTo>
                  <a:pt x="202" y="92"/>
                </a:lnTo>
                <a:lnTo>
                  <a:pt x="206" y="102"/>
                </a:lnTo>
                <a:lnTo>
                  <a:pt x="208" y="114"/>
                </a:lnTo>
                <a:lnTo>
                  <a:pt x="208" y="114"/>
                </a:lnTo>
                <a:lnTo>
                  <a:pt x="206" y="122"/>
                </a:lnTo>
                <a:lnTo>
                  <a:pt x="204" y="130"/>
                </a:lnTo>
                <a:lnTo>
                  <a:pt x="200" y="138"/>
                </a:lnTo>
                <a:lnTo>
                  <a:pt x="194" y="146"/>
                </a:lnTo>
                <a:lnTo>
                  <a:pt x="194" y="146"/>
                </a:lnTo>
                <a:close/>
              </a:path>
            </a:pathLst>
          </a:custGeom>
          <a:solidFill>
            <a:srgbClr val="1752E7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현대하모니 B" panose="02020603020101020101" pitchFamily="18" charset="-127"/>
              <a:ea typeface="현대하모니 B" panose="02020603020101020101" pitchFamily="18" charset="-127"/>
              <a:cs typeface="+mn-cs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99D2750-7781-4177-B7BB-22093A7A0F54}"/>
              </a:ext>
            </a:extLst>
          </p:cNvPr>
          <p:cNvGrpSpPr/>
          <p:nvPr/>
        </p:nvGrpSpPr>
        <p:grpSpPr>
          <a:xfrm>
            <a:off x="3694284" y="2470077"/>
            <a:ext cx="212125" cy="106783"/>
            <a:chOff x="-1832891" y="4228257"/>
            <a:chExt cx="212125" cy="106783"/>
          </a:xfrm>
        </p:grpSpPr>
        <p:sp>
          <p:nvSpPr>
            <p:cNvPr id="283" name="이등변 삼각형 282">
              <a:extLst>
                <a:ext uri="{FF2B5EF4-FFF2-40B4-BE49-F238E27FC236}">
                  <a16:creationId xmlns:a16="http://schemas.microsoft.com/office/drawing/2014/main" id="{70C2DE6E-CE98-4384-AD4B-34B8B8FD604B}"/>
                </a:ext>
              </a:extLst>
            </p:cNvPr>
            <p:cNvSpPr/>
            <p:nvPr/>
          </p:nvSpPr>
          <p:spPr>
            <a:xfrm rot="16200000" flipV="1">
              <a:off x="-1840255" y="4235621"/>
              <a:ext cx="106783" cy="92055"/>
            </a:xfrm>
            <a:prstGeom prst="triangle">
              <a:avLst/>
            </a:prstGeom>
            <a:solidFill>
              <a:srgbClr val="BFBFB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7887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현대하모니 B" panose="02020603020101020101" pitchFamily="18" charset="-127"/>
                <a:ea typeface="현대하모니 B" panose="02020603020101020101" pitchFamily="18" charset="-127"/>
                <a:cs typeface="+mn-cs"/>
              </a:endParaRPr>
            </a:p>
          </p:txBody>
        </p:sp>
        <p:sp>
          <p:nvSpPr>
            <p:cNvPr id="284" name="이등변 삼각형 283">
              <a:extLst>
                <a:ext uri="{FF2B5EF4-FFF2-40B4-BE49-F238E27FC236}">
                  <a16:creationId xmlns:a16="http://schemas.microsoft.com/office/drawing/2014/main" id="{481DFCD9-1628-4E67-BA36-146E68E55E51}"/>
                </a:ext>
              </a:extLst>
            </p:cNvPr>
            <p:cNvSpPr/>
            <p:nvPr/>
          </p:nvSpPr>
          <p:spPr>
            <a:xfrm rot="16200000" flipV="1">
              <a:off x="-1720185" y="4235621"/>
              <a:ext cx="106783" cy="92055"/>
            </a:xfrm>
            <a:prstGeom prst="triangle">
              <a:avLst/>
            </a:prstGeom>
            <a:solidFill>
              <a:srgbClr val="7F7F7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7887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현대하모니 B" panose="02020603020101020101" pitchFamily="18" charset="-127"/>
                <a:ea typeface="현대하모니 B" panose="02020603020101020101" pitchFamily="18" charset="-127"/>
                <a:cs typeface="+mn-cs"/>
              </a:endParaRPr>
            </a:p>
          </p:txBody>
        </p:sp>
      </p:grpSp>
      <p:pic>
        <p:nvPicPr>
          <p:cNvPr id="250" name="Picture 316" descr="2016_bg(1)-11">
            <a:extLst>
              <a:ext uri="{FF2B5EF4-FFF2-40B4-BE49-F238E27FC236}">
                <a16:creationId xmlns:a16="http://schemas.microsoft.com/office/drawing/2014/main" id="{26F9DF4B-516C-4ED9-B325-1D295BD5B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9105" y="3224174"/>
            <a:ext cx="984478" cy="408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88" name="Group 5">
            <a:extLst>
              <a:ext uri="{FF2B5EF4-FFF2-40B4-BE49-F238E27FC236}">
                <a16:creationId xmlns:a16="http://schemas.microsoft.com/office/drawing/2014/main" id="{1F0FB218-4730-4D3C-AB1A-7FEF303DE5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68742" y="1532013"/>
          <a:ext cx="3605039" cy="4421109"/>
        </p:xfrm>
        <a:graphic>
          <a:graphicData uri="http://schemas.openxmlformats.org/drawingml/2006/table">
            <a:tbl>
              <a:tblPr/>
              <a:tblGrid>
                <a:gridCol w="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8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231">
                  <a:extLst>
                    <a:ext uri="{9D8B030D-6E8A-4147-A177-3AD203B41FA5}">
                      <a16:colId xmlns:a16="http://schemas.microsoft.com/office/drawing/2014/main" val="3059143587"/>
                    </a:ext>
                  </a:extLst>
                </a:gridCol>
              </a:tblGrid>
              <a:tr h="369377">
                <a:tc>
                  <a:txBody>
                    <a:bodyPr/>
                    <a:lstStyle>
                      <a:lvl1pPr marL="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293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2585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8878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5171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1464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7757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4050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0343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5998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  <a:cs typeface="+mn-cs"/>
                        </a:rPr>
                        <a:t>단계</a:t>
                      </a:r>
                    </a:p>
                  </a:txBody>
                  <a:tcPr marL="46800" marR="468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293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2585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8878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5171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1464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7757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4050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0343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5998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  <a:cs typeface="+mn-cs"/>
                        </a:rPr>
                        <a:t>내용</a:t>
                      </a:r>
                    </a:p>
                  </a:txBody>
                  <a:tcPr marL="46800" marR="468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998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 marL="46800" marR="468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086">
                <a:tc>
                  <a:txBody>
                    <a:bodyPr/>
                    <a:lstStyle>
                      <a:lvl1pPr marL="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293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2585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8878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5171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1464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7757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4050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0343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21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착수</a:t>
                      </a:r>
                    </a:p>
                  </a:txBody>
                  <a:tcPr marL="46800" marR="46800" marT="18000" marB="18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293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2585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8878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5171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1464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7757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4050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0343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ko-KR" altLang="en-US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사업 수행 계획서</a:t>
                      </a:r>
                      <a:endParaRPr kumimoji="1" lang="en-US" altLang="ko-KR" sz="100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굴림" charset="-127"/>
                      </a:endParaRPr>
                    </a:p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   ( </a:t>
                      </a:r>
                      <a:r>
                        <a:rPr kumimoji="1" lang="ko-KR" altLang="en-US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수행 일정</a:t>
                      </a:r>
                      <a:r>
                        <a:rPr kumimoji="1" lang="en-US" altLang="ko-KR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, </a:t>
                      </a:r>
                      <a:r>
                        <a:rPr kumimoji="1" lang="ko-KR" altLang="en-US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범위 및 산출물 등 정의</a:t>
                      </a:r>
                      <a:r>
                        <a:rPr kumimoji="1" lang="en-US" altLang="ko-KR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)</a:t>
                      </a:r>
                      <a:endParaRPr kumimoji="1" lang="ko-KR" altLang="en-US" sz="100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굴림" charset="-127"/>
                      </a:endParaRPr>
                    </a:p>
                  </a:txBody>
                  <a:tcPr marL="46800" marR="46800" marT="18000" marB="18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endParaRPr kumimoji="1" lang="ko-KR" altLang="en-US" sz="100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굴림" charset="-127"/>
                      </a:endParaRPr>
                    </a:p>
                  </a:txBody>
                  <a:tcPr marL="46800" marR="46800" marT="18000" marB="18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5842">
                <a:tc>
                  <a:txBody>
                    <a:bodyPr/>
                    <a:lstStyle/>
                    <a:p>
                      <a:pPr marL="0" marR="0" lvl="0" indent="0" algn="ctr" defTabSz="91421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분석 </a:t>
                      </a: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/</a:t>
                      </a:r>
                    </a:p>
                    <a:p>
                      <a:pPr marL="0" marR="0" lvl="0" indent="0" algn="ctr" defTabSz="91421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설계</a:t>
                      </a:r>
                    </a:p>
                  </a:txBody>
                  <a:tcPr marL="46800" marR="46800" marT="18000" marB="18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293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2585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8878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5171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1464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7757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4050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0343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ko-KR" altLang="en-US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사용자 요구 사항 정의서</a:t>
                      </a:r>
                      <a:endParaRPr kumimoji="1" lang="en-US" altLang="ko-KR" sz="100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굴림" charset="-127"/>
                      </a:endParaRPr>
                    </a:p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en-US" altLang="ko-KR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Process Flow Diagram</a:t>
                      </a:r>
                    </a:p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en-US" altLang="ko-KR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System Structure</a:t>
                      </a:r>
                    </a:p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en-US" altLang="ko-KR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Application </a:t>
                      </a:r>
                      <a:r>
                        <a:rPr kumimoji="1" lang="ko-KR" altLang="en-US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구조도</a:t>
                      </a:r>
                      <a:endParaRPr kumimoji="1" lang="en-US" altLang="ko-KR" sz="100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굴림" charset="-127"/>
                      </a:endParaRPr>
                    </a:p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en-US" altLang="ko-KR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Entity Relation Diagram</a:t>
                      </a:r>
                    </a:p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en-US" altLang="ko-KR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Table Description</a:t>
                      </a:r>
                    </a:p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en-US" altLang="ko-KR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Program &amp; Table Mapping</a:t>
                      </a:r>
                    </a:p>
                  </a:txBody>
                  <a:tcPr marL="46800" marR="46800" marT="18000" marB="18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endParaRPr kumimoji="1" lang="ko-KR" altLang="en-US" sz="100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굴림" charset="-127"/>
                      </a:endParaRPr>
                    </a:p>
                  </a:txBody>
                  <a:tcPr marL="46800" marR="46800" marT="18000" marB="18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6632">
                <a:tc>
                  <a:txBody>
                    <a:bodyPr/>
                    <a:lstStyle>
                      <a:lvl1pPr marL="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293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2585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8878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5171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1464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7757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4050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0343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21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구축 </a:t>
                      </a: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/</a:t>
                      </a:r>
                    </a:p>
                    <a:p>
                      <a:pPr marL="0" marR="0" lvl="0" indent="0" algn="ctr" defTabSz="91421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시험</a:t>
                      </a:r>
                    </a:p>
                  </a:txBody>
                  <a:tcPr marL="46800" marR="46800" marT="18000" marB="18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293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2585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8878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5171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1464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7757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4050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0343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en-US" altLang="ko-KR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Program List</a:t>
                      </a:r>
                      <a:endParaRPr kumimoji="1" lang="ko-KR" altLang="en-US" sz="100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굴림" charset="-127"/>
                      </a:endParaRPr>
                    </a:p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en-US" altLang="ko-KR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Program Specification Client</a:t>
                      </a:r>
                    </a:p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en-US" altLang="ko-KR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Program Specification Server</a:t>
                      </a:r>
                    </a:p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en-US" altLang="ko-KR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Test Scenario </a:t>
                      </a:r>
                    </a:p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en-US" altLang="ko-KR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Test Result sheet</a:t>
                      </a:r>
                    </a:p>
                  </a:txBody>
                  <a:tcPr marL="46800" marR="46800" marT="18000" marB="18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endParaRPr kumimoji="1" lang="ko-KR" altLang="en-US" sz="100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굴림" charset="-127"/>
                      </a:endParaRPr>
                    </a:p>
                  </a:txBody>
                  <a:tcPr marL="46800" marR="46800" marT="18000" marB="18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3086">
                <a:tc>
                  <a:txBody>
                    <a:bodyPr/>
                    <a:lstStyle/>
                    <a:p>
                      <a:pPr marL="0" marR="0" lvl="0" indent="0" algn="ctr" defTabSz="91421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전개</a:t>
                      </a:r>
                    </a:p>
                  </a:txBody>
                  <a:tcPr marL="46800" marR="46800" marT="18000" marB="18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2930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2585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88789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5171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1464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77578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4050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03437" algn="l" defTabSz="92585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ko-KR" altLang="en-US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운영자 </a:t>
                      </a:r>
                      <a:r>
                        <a:rPr kumimoji="1" lang="en-US" altLang="ko-KR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Manual</a:t>
                      </a:r>
                    </a:p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ko-KR" altLang="en-US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사용자 </a:t>
                      </a:r>
                      <a:r>
                        <a:rPr kumimoji="1" lang="en-US" altLang="ko-KR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Manual</a:t>
                      </a:r>
                      <a:endParaRPr kumimoji="1" lang="ko-KR" altLang="en-US" sz="100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굴림" charset="-127"/>
                      </a:endParaRPr>
                    </a:p>
                  </a:txBody>
                  <a:tcPr marL="46800" marR="46800" marT="18000" marB="18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endParaRPr kumimoji="1" lang="ko-KR" altLang="en-US" sz="100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굴림" charset="-127"/>
                      </a:endParaRPr>
                    </a:p>
                  </a:txBody>
                  <a:tcPr marL="46800" marR="46800" marT="18000" marB="18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3086">
                <a:tc>
                  <a:txBody>
                    <a:bodyPr/>
                    <a:lstStyle/>
                    <a:p>
                      <a:pPr marL="0" marR="0" lvl="0" indent="0" algn="ctr" defTabSz="91421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검수 </a:t>
                      </a: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/</a:t>
                      </a:r>
                    </a:p>
                    <a:p>
                      <a:pPr marL="0" marR="0" lvl="0" indent="0" algn="ctr" defTabSz="91421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완료</a:t>
                      </a:r>
                    </a:p>
                  </a:txBody>
                  <a:tcPr marL="46800" marR="46800" marT="18000" marB="18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ko-KR" altLang="en-US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검수 확인서</a:t>
                      </a:r>
                      <a:endParaRPr kumimoji="1" lang="en-US" altLang="ko-KR" sz="100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굴림" charset="-127"/>
                      </a:endParaRPr>
                    </a:p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r>
                        <a:rPr kumimoji="1" lang="ko-KR" altLang="en-US" sz="100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굴림" charset="-127"/>
                        </a:rPr>
                        <a:t>완료 보고서</a:t>
                      </a:r>
                    </a:p>
                  </a:txBody>
                  <a:tcPr marL="46800" marR="46800" marT="18000" marB="18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Wingdings 2" pitchFamily="18" charset="2"/>
                        <a:buChar char="¡"/>
                        <a:tabLst/>
                      </a:pPr>
                      <a:endParaRPr kumimoji="1" lang="ko-KR" altLang="en-US" sz="100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굴림" charset="-127"/>
                      </a:endParaRPr>
                    </a:p>
                  </a:txBody>
                  <a:tcPr marL="46800" marR="46800" marT="18000" marB="18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500746"/>
                  </a:ext>
                </a:extLst>
              </a:tr>
            </a:tbl>
          </a:graphicData>
        </a:graphic>
      </p:graphicFrame>
      <p:sp>
        <p:nvSpPr>
          <p:cNvPr id="289" name="Text Box 207">
            <a:extLst>
              <a:ext uri="{FF2B5EF4-FFF2-40B4-BE49-F238E27FC236}">
                <a16:creationId xmlns:a16="http://schemas.microsoft.com/office/drawing/2014/main" id="{05D04568-B3EB-4CE0-BFC3-783C1A77762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735723" y="6157094"/>
            <a:ext cx="1712007" cy="123111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kern="0" cap="none" spc="0" normalizeH="0" baseline="0">
                <a:ln w="0" cmpd="sng">
                  <a:noFill/>
                  <a:prstDash val="solid"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itchFamily="18" charset="-127"/>
                <a:ea typeface="Rix모던고딕 L" pitchFamily="18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※ </a:t>
            </a:r>
            <a:r>
              <a:rPr kumimoji="0" lang="ko-KR" altLang="en-US" sz="800" b="0" i="0" u="none" strike="noStrike" kern="0" cap="none" spc="0" normalizeH="0" baseline="0" noProof="0" dirty="0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고객과의 </a:t>
            </a:r>
            <a:r>
              <a:rPr kumimoji="0" lang="ko-KR" altLang="en-US" sz="800" b="0" i="0" u="none" strike="noStrike" kern="0" cap="none" spc="0" normalizeH="0" baseline="0" noProof="0" dirty="0" err="1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협의하에</a:t>
            </a:r>
            <a:r>
              <a:rPr kumimoji="0" lang="en-US" altLang="ko-KR" sz="800" b="0" i="0" u="none" strike="noStrike" kern="0" cap="none" spc="0" normalizeH="0" baseline="0" noProof="0" dirty="0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,</a:t>
            </a:r>
            <a:r>
              <a:rPr kumimoji="0" lang="ko-KR" altLang="en-US" sz="800" b="0" i="0" u="none" strike="noStrike" kern="0" cap="none" spc="0" normalizeH="0" baseline="0" noProof="0" dirty="0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조정될 수 있습니다</a:t>
            </a:r>
            <a:r>
              <a:rPr kumimoji="0" lang="en-US" altLang="ko-KR" sz="800" b="0" i="0" u="none" strike="noStrike" kern="0" cap="none" spc="0" normalizeH="0" baseline="0" noProof="0" dirty="0">
                <a:ln w="0" cmpd="sng">
                  <a:solidFill>
                    <a:prstClr val="white">
                      <a:lumMod val="50000"/>
                      <a:alpha val="0"/>
                    </a:prstClr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.</a:t>
            </a:r>
            <a:endParaRPr kumimoji="0" lang="ko-KR" altLang="en-US" sz="800" b="0" i="0" u="none" strike="noStrike" kern="0" cap="none" spc="0" normalizeH="0" baseline="0" noProof="0" dirty="0">
              <a:ln w="0" cmpd="sng">
                <a:solidFill>
                  <a:prstClr val="white">
                    <a:lumMod val="50000"/>
                    <a:alpha val="0"/>
                  </a:prstClr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05AE7DF-16DB-42AC-8502-815B8F4BB57E}"/>
              </a:ext>
            </a:extLst>
          </p:cNvPr>
          <p:cNvGrpSpPr/>
          <p:nvPr/>
        </p:nvGrpSpPr>
        <p:grpSpPr>
          <a:xfrm>
            <a:off x="5419799" y="1021777"/>
            <a:ext cx="3141003" cy="373714"/>
            <a:chOff x="5454483" y="1670749"/>
            <a:chExt cx="2273792" cy="37371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615EE9F-F32A-4D3B-AB9E-EAFB840BAA55}"/>
                </a:ext>
              </a:extLst>
            </p:cNvPr>
            <p:cNvGrpSpPr/>
            <p:nvPr/>
          </p:nvGrpSpPr>
          <p:grpSpPr>
            <a:xfrm>
              <a:off x="5511300" y="1670749"/>
              <a:ext cx="2216975" cy="373714"/>
              <a:chOff x="682810" y="1670749"/>
              <a:chExt cx="2216975" cy="373714"/>
            </a:xfrm>
          </p:grpSpPr>
          <p:sp>
            <p:nvSpPr>
              <p:cNvPr id="52" name="한쪽 모서리가 둥근 사각형 127">
                <a:extLst>
                  <a:ext uri="{FF2B5EF4-FFF2-40B4-BE49-F238E27FC236}">
                    <a16:creationId xmlns:a16="http://schemas.microsoft.com/office/drawing/2014/main" id="{B05A43AF-E6CD-419B-B0B3-1DDDBDA475BE}"/>
                  </a:ext>
                </a:extLst>
              </p:cNvPr>
              <p:cNvSpPr/>
              <p:nvPr/>
            </p:nvSpPr>
            <p:spPr>
              <a:xfrm flipH="1">
                <a:off x="682810" y="1670756"/>
                <a:ext cx="1686144" cy="373707"/>
              </a:xfrm>
              <a:prstGeom prst="round1Rect">
                <a:avLst>
                  <a:gd name="adj" fmla="val 50000"/>
                </a:avLst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53" name="직각 삼각형 11">
                <a:extLst>
                  <a:ext uri="{FF2B5EF4-FFF2-40B4-BE49-F238E27FC236}">
                    <a16:creationId xmlns:a16="http://schemas.microsoft.com/office/drawing/2014/main" id="{CBFA8543-C7F1-4B04-9D91-60B0EE45A316}"/>
                  </a:ext>
                </a:extLst>
              </p:cNvPr>
              <p:cNvSpPr/>
              <p:nvPr/>
            </p:nvSpPr>
            <p:spPr>
              <a:xfrm rot="16200000">
                <a:off x="2818288" y="1676249"/>
                <a:ext cx="86997" cy="75997"/>
              </a:xfrm>
              <a:custGeom>
                <a:avLst/>
                <a:gdLst>
                  <a:gd name="connsiteX0" fmla="*/ 0 w 89837"/>
                  <a:gd name="connsiteY0" fmla="*/ 45719 h 45719"/>
                  <a:gd name="connsiteX1" fmla="*/ 0 w 89837"/>
                  <a:gd name="connsiteY1" fmla="*/ 0 h 45719"/>
                  <a:gd name="connsiteX2" fmla="*/ 89837 w 89837"/>
                  <a:gd name="connsiteY2" fmla="*/ 45719 h 45719"/>
                  <a:gd name="connsiteX3" fmla="*/ 0 w 89837"/>
                  <a:gd name="connsiteY3" fmla="*/ 45719 h 45719"/>
                  <a:gd name="connsiteX0" fmla="*/ 0 w 89837"/>
                  <a:gd name="connsiteY0" fmla="*/ 74294 h 74294"/>
                  <a:gd name="connsiteX1" fmla="*/ 0 w 89837"/>
                  <a:gd name="connsiteY1" fmla="*/ 0 h 74294"/>
                  <a:gd name="connsiteX2" fmla="*/ 89837 w 89837"/>
                  <a:gd name="connsiteY2" fmla="*/ 45719 h 74294"/>
                  <a:gd name="connsiteX3" fmla="*/ 0 w 89837"/>
                  <a:gd name="connsiteY3" fmla="*/ 74294 h 74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837" h="74294">
                    <a:moveTo>
                      <a:pt x="0" y="74294"/>
                    </a:moveTo>
                    <a:lnTo>
                      <a:pt x="0" y="0"/>
                    </a:lnTo>
                    <a:lnTo>
                      <a:pt x="89837" y="45719"/>
                    </a:lnTo>
                    <a:lnTo>
                      <a:pt x="0" y="74294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4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50" name="자유형 125">
              <a:extLst>
                <a:ext uri="{FF2B5EF4-FFF2-40B4-BE49-F238E27FC236}">
                  <a16:creationId xmlns:a16="http://schemas.microsoft.com/office/drawing/2014/main" id="{62AA13A7-CE6D-4894-84E0-B66B8688613B}"/>
                </a:ext>
              </a:extLst>
            </p:cNvPr>
            <p:cNvSpPr/>
            <p:nvPr/>
          </p:nvSpPr>
          <p:spPr>
            <a:xfrm>
              <a:off x="6907808" y="1670756"/>
              <a:ext cx="793457" cy="373707"/>
            </a:xfrm>
            <a:custGeom>
              <a:avLst/>
              <a:gdLst>
                <a:gd name="connsiteX0" fmla="*/ 0 w 793457"/>
                <a:gd name="connsiteY0" fmla="*/ 0 h 373707"/>
                <a:gd name="connsiteX1" fmla="*/ 793457 w 793457"/>
                <a:gd name="connsiteY1" fmla="*/ 0 h 373707"/>
                <a:gd name="connsiteX2" fmla="*/ 624689 w 793457"/>
                <a:gd name="connsiteY2" fmla="*/ 373707 h 373707"/>
                <a:gd name="connsiteX3" fmla="*/ 0 w 793457"/>
                <a:gd name="connsiteY3" fmla="*/ 373707 h 37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3457" h="373707">
                  <a:moveTo>
                    <a:pt x="0" y="0"/>
                  </a:moveTo>
                  <a:lnTo>
                    <a:pt x="793457" y="0"/>
                  </a:lnTo>
                  <a:lnTo>
                    <a:pt x="624689" y="373707"/>
                  </a:lnTo>
                  <a:lnTo>
                    <a:pt x="0" y="373707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0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51" name="Rectangle 246">
              <a:extLst>
                <a:ext uri="{FF2B5EF4-FFF2-40B4-BE49-F238E27FC236}">
                  <a16:creationId xmlns:a16="http://schemas.microsoft.com/office/drawing/2014/main" id="{53D7F190-4801-4216-9408-51662B0C7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483" y="1727121"/>
              <a:ext cx="2204346" cy="26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EAEAE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3822" tIns="26912" rIns="53822" bIns="26912" anchor="ctr" anchorCtr="0"/>
            <a:lstStyle/>
            <a:p>
              <a:pPr marL="0" marR="0" lvl="0" indent="0" algn="ctr" defTabSz="8698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-72" normalizeH="0" baseline="0" noProof="0" dirty="0">
                  <a:ln>
                    <a:solidFill>
                      <a:srgbClr val="2E3192">
                        <a:alpha val="0"/>
                      </a:srgbClr>
                    </a:solidFill>
                  </a:ln>
                  <a:gradFill>
                    <a:gsLst>
                      <a:gs pos="43000">
                        <a:prstClr val="white"/>
                      </a:gs>
                      <a:gs pos="44000">
                        <a:prstClr val="white">
                          <a:lumMod val="8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단계별 산출물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8740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2A5EBBD7-247B-45EC-93A5-EDD5E4B764E0}"/>
              </a:ext>
            </a:extLst>
          </p:cNvPr>
          <p:cNvGrpSpPr/>
          <p:nvPr/>
        </p:nvGrpSpPr>
        <p:grpSpPr>
          <a:xfrm>
            <a:off x="482420" y="1022961"/>
            <a:ext cx="4326118" cy="1541006"/>
            <a:chOff x="616134" y="1670755"/>
            <a:chExt cx="4326118" cy="1541006"/>
          </a:xfrm>
        </p:grpSpPr>
        <p:sp>
          <p:nvSpPr>
            <p:cNvPr id="208" name="양쪽 모서리가 둥근 사각형 71">
              <a:extLst>
                <a:ext uri="{FF2B5EF4-FFF2-40B4-BE49-F238E27FC236}">
                  <a16:creationId xmlns:a16="http://schemas.microsoft.com/office/drawing/2014/main" id="{FA76F304-6200-48F6-857D-06CC4A768595}"/>
                </a:ext>
              </a:extLst>
            </p:cNvPr>
            <p:cNvSpPr/>
            <p:nvPr/>
          </p:nvSpPr>
          <p:spPr>
            <a:xfrm flipH="1">
              <a:off x="616134" y="1757750"/>
              <a:ext cx="4326118" cy="1454011"/>
            </a:xfrm>
            <a:prstGeom prst="roundRect">
              <a:avLst>
                <a:gd name="adj" fmla="val 5961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7F0697C7-9843-44FA-AA08-DA4CC83E546C}"/>
                </a:ext>
              </a:extLst>
            </p:cNvPr>
            <p:cNvGrpSpPr/>
            <p:nvPr/>
          </p:nvGrpSpPr>
          <p:grpSpPr>
            <a:xfrm>
              <a:off x="616135" y="1670755"/>
              <a:ext cx="3731465" cy="373708"/>
              <a:chOff x="682810" y="1670755"/>
              <a:chExt cx="3731465" cy="373708"/>
            </a:xfrm>
          </p:grpSpPr>
          <p:sp>
            <p:nvSpPr>
              <p:cNvPr id="210" name="한쪽 모서리가 둥근 사각형 232">
                <a:extLst>
                  <a:ext uri="{FF2B5EF4-FFF2-40B4-BE49-F238E27FC236}">
                    <a16:creationId xmlns:a16="http://schemas.microsoft.com/office/drawing/2014/main" id="{3BE645B6-9115-4C55-B045-F8D2CF6FDC9F}"/>
                  </a:ext>
                </a:extLst>
              </p:cNvPr>
              <p:cNvSpPr/>
              <p:nvPr/>
            </p:nvSpPr>
            <p:spPr>
              <a:xfrm flipH="1">
                <a:off x="682810" y="1670756"/>
                <a:ext cx="1686144" cy="373707"/>
              </a:xfrm>
              <a:prstGeom prst="round1Rect">
                <a:avLst>
                  <a:gd name="adj" fmla="val 50000"/>
                </a:avLst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7CC5E06C-AA12-4CD4-8CD2-CEC3535AB74C}"/>
                  </a:ext>
                </a:extLst>
              </p:cNvPr>
              <p:cNvGrpSpPr/>
              <p:nvPr/>
            </p:nvGrpSpPr>
            <p:grpSpPr>
              <a:xfrm>
                <a:off x="2342234" y="1670755"/>
                <a:ext cx="2072041" cy="373708"/>
                <a:chOff x="3397999" y="3239198"/>
                <a:chExt cx="2786642" cy="507602"/>
              </a:xfrm>
            </p:grpSpPr>
            <p:sp>
              <p:nvSpPr>
                <p:cNvPr id="213" name="직각 삼각형 11">
                  <a:extLst>
                    <a:ext uri="{FF2B5EF4-FFF2-40B4-BE49-F238E27FC236}">
                      <a16:creationId xmlns:a16="http://schemas.microsoft.com/office/drawing/2014/main" id="{4A937009-CD12-4DD5-8C8E-BEDFDD1C4B93}"/>
                    </a:ext>
                  </a:extLst>
                </p:cNvPr>
                <p:cNvSpPr/>
                <p:nvPr/>
              </p:nvSpPr>
              <p:spPr>
                <a:xfrm rot="16200000">
                  <a:off x="6074454" y="3247178"/>
                  <a:ext cx="118167" cy="102207"/>
                </a:xfrm>
                <a:custGeom>
                  <a:avLst/>
                  <a:gdLst>
                    <a:gd name="connsiteX0" fmla="*/ 0 w 89837"/>
                    <a:gd name="connsiteY0" fmla="*/ 45719 h 45719"/>
                    <a:gd name="connsiteX1" fmla="*/ 0 w 89837"/>
                    <a:gd name="connsiteY1" fmla="*/ 0 h 45719"/>
                    <a:gd name="connsiteX2" fmla="*/ 89837 w 89837"/>
                    <a:gd name="connsiteY2" fmla="*/ 45719 h 45719"/>
                    <a:gd name="connsiteX3" fmla="*/ 0 w 89837"/>
                    <a:gd name="connsiteY3" fmla="*/ 45719 h 45719"/>
                    <a:gd name="connsiteX0" fmla="*/ 0 w 89837"/>
                    <a:gd name="connsiteY0" fmla="*/ 74294 h 74294"/>
                    <a:gd name="connsiteX1" fmla="*/ 0 w 89837"/>
                    <a:gd name="connsiteY1" fmla="*/ 0 h 74294"/>
                    <a:gd name="connsiteX2" fmla="*/ 89837 w 89837"/>
                    <a:gd name="connsiteY2" fmla="*/ 45719 h 74294"/>
                    <a:gd name="connsiteX3" fmla="*/ 0 w 89837"/>
                    <a:gd name="connsiteY3" fmla="*/ 74294 h 74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837" h="74294">
                      <a:moveTo>
                        <a:pt x="0" y="74294"/>
                      </a:moveTo>
                      <a:lnTo>
                        <a:pt x="0" y="0"/>
                      </a:lnTo>
                      <a:lnTo>
                        <a:pt x="89837" y="45719"/>
                      </a:lnTo>
                      <a:lnTo>
                        <a:pt x="0" y="74294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54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4" name="자유형 236">
                  <a:extLst>
                    <a:ext uri="{FF2B5EF4-FFF2-40B4-BE49-F238E27FC236}">
                      <a16:creationId xmlns:a16="http://schemas.microsoft.com/office/drawing/2014/main" id="{93E3BF29-C7CC-4623-82C5-EF080EA67E5E}"/>
                    </a:ext>
                  </a:extLst>
                </p:cNvPr>
                <p:cNvSpPr/>
                <p:nvPr/>
              </p:nvSpPr>
              <p:spPr>
                <a:xfrm>
                  <a:off x="3397999" y="3239199"/>
                  <a:ext cx="2745509" cy="507601"/>
                </a:xfrm>
                <a:custGeom>
                  <a:avLst/>
                  <a:gdLst>
                    <a:gd name="connsiteX0" fmla="*/ 0 w 2016052"/>
                    <a:gd name="connsiteY0" fmla="*/ 0 h 368979"/>
                    <a:gd name="connsiteX1" fmla="*/ 2016052 w 2016052"/>
                    <a:gd name="connsiteY1" fmla="*/ 0 h 368979"/>
                    <a:gd name="connsiteX2" fmla="*/ 1849384 w 2016052"/>
                    <a:gd name="connsiteY2" fmla="*/ 368979 h 368979"/>
                    <a:gd name="connsiteX3" fmla="*/ 0 w 2016052"/>
                    <a:gd name="connsiteY3" fmla="*/ 368979 h 368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6052" h="368979">
                      <a:moveTo>
                        <a:pt x="0" y="0"/>
                      </a:moveTo>
                      <a:lnTo>
                        <a:pt x="2016052" y="0"/>
                      </a:lnTo>
                      <a:lnTo>
                        <a:pt x="1849384" y="368979"/>
                      </a:lnTo>
                      <a:lnTo>
                        <a:pt x="0" y="368979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2E3192"/>
                    </a:gs>
                    <a:gs pos="100000">
                      <a:srgbClr val="622D91"/>
                    </a:gs>
                  </a:gsLst>
                  <a:lin ang="2700000" scaled="1"/>
                  <a:tileRect/>
                </a:gra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032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212" name="Rectangle 246">
                <a:extLst>
                  <a:ext uri="{FF2B5EF4-FFF2-40B4-BE49-F238E27FC236}">
                    <a16:creationId xmlns:a16="http://schemas.microsoft.com/office/drawing/2014/main" id="{B8193461-902A-4618-A8F8-013B8F2F26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853" y="1727121"/>
                <a:ext cx="3415992" cy="26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EAEAE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3822" tIns="26912" rIns="53822" bIns="26912" anchor="ctr" anchorCtr="0"/>
              <a:lstStyle/>
              <a:p>
                <a:pPr marL="0" marR="0" lvl="0" indent="0" algn="ctr" defTabSz="8698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600" b="0" i="0" u="none" strike="noStrike" kern="1200" cap="none" spc="-72" normalizeH="0" baseline="0" noProof="0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gradFill>
                      <a:gsLst>
                        <a:gs pos="43000">
                          <a:prstClr val="white"/>
                        </a:gs>
                        <a:gs pos="44000">
                          <a:prstClr val="white">
                            <a:lumMod val="8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목표 달성 중심의 프로젝트  관리</a:t>
                </a:r>
              </a:p>
            </p:txBody>
          </p:sp>
        </p:grp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E4E81AC2-4E10-4C7C-8982-001538B54601}"/>
              </a:ext>
            </a:extLst>
          </p:cNvPr>
          <p:cNvGrpSpPr/>
          <p:nvPr/>
        </p:nvGrpSpPr>
        <p:grpSpPr>
          <a:xfrm>
            <a:off x="482417" y="4402861"/>
            <a:ext cx="4324411" cy="1694945"/>
            <a:chOff x="616131" y="5168101"/>
            <a:chExt cx="4324411" cy="1694945"/>
          </a:xfrm>
        </p:grpSpPr>
        <p:sp>
          <p:nvSpPr>
            <p:cNvPr id="201" name="양쪽 모서리가 둥근 사각형 71">
              <a:extLst>
                <a:ext uri="{FF2B5EF4-FFF2-40B4-BE49-F238E27FC236}">
                  <a16:creationId xmlns:a16="http://schemas.microsoft.com/office/drawing/2014/main" id="{8ECE4A7C-66DC-4F03-9577-0B301AC97E69}"/>
                </a:ext>
              </a:extLst>
            </p:cNvPr>
            <p:cNvSpPr/>
            <p:nvPr/>
          </p:nvSpPr>
          <p:spPr>
            <a:xfrm flipH="1">
              <a:off x="616131" y="5255095"/>
              <a:ext cx="4324411" cy="1607951"/>
            </a:xfrm>
            <a:prstGeom prst="roundRect">
              <a:avLst>
                <a:gd name="adj" fmla="val 5961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60030100-07E7-4985-933C-519C07F7CF61}"/>
                </a:ext>
              </a:extLst>
            </p:cNvPr>
            <p:cNvGrpSpPr/>
            <p:nvPr/>
          </p:nvGrpSpPr>
          <p:grpSpPr>
            <a:xfrm>
              <a:off x="616135" y="5168101"/>
              <a:ext cx="3731465" cy="373708"/>
              <a:chOff x="616135" y="5168101"/>
              <a:chExt cx="3731465" cy="373708"/>
            </a:xfrm>
          </p:grpSpPr>
          <p:sp>
            <p:nvSpPr>
              <p:cNvPr id="203" name="한쪽 모서리가 둥근 사각형 225">
                <a:extLst>
                  <a:ext uri="{FF2B5EF4-FFF2-40B4-BE49-F238E27FC236}">
                    <a16:creationId xmlns:a16="http://schemas.microsoft.com/office/drawing/2014/main" id="{5064632D-E66C-4E0E-A886-B4D571A269FE}"/>
                  </a:ext>
                </a:extLst>
              </p:cNvPr>
              <p:cNvSpPr/>
              <p:nvPr/>
            </p:nvSpPr>
            <p:spPr>
              <a:xfrm flipH="1">
                <a:off x="616135" y="5168102"/>
                <a:ext cx="1686144" cy="373707"/>
              </a:xfrm>
              <a:prstGeom prst="round1Rect">
                <a:avLst>
                  <a:gd name="adj" fmla="val 50000"/>
                </a:avLst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grpSp>
            <p:nvGrpSpPr>
              <p:cNvPr id="204" name="그룹 203">
                <a:extLst>
                  <a:ext uri="{FF2B5EF4-FFF2-40B4-BE49-F238E27FC236}">
                    <a16:creationId xmlns:a16="http://schemas.microsoft.com/office/drawing/2014/main" id="{0A1F7D0E-659D-4C67-A0C8-4D3E395E30A8}"/>
                  </a:ext>
                </a:extLst>
              </p:cNvPr>
              <p:cNvGrpSpPr/>
              <p:nvPr/>
            </p:nvGrpSpPr>
            <p:grpSpPr>
              <a:xfrm>
                <a:off x="2275559" y="5168101"/>
                <a:ext cx="2072041" cy="373708"/>
                <a:chOff x="3397999" y="3239198"/>
                <a:chExt cx="2786642" cy="507602"/>
              </a:xfrm>
            </p:grpSpPr>
            <p:sp>
              <p:nvSpPr>
                <p:cNvPr id="206" name="직각 삼각형 11">
                  <a:extLst>
                    <a:ext uri="{FF2B5EF4-FFF2-40B4-BE49-F238E27FC236}">
                      <a16:creationId xmlns:a16="http://schemas.microsoft.com/office/drawing/2014/main" id="{E258619D-0581-458B-847B-65A72AC23BF1}"/>
                    </a:ext>
                  </a:extLst>
                </p:cNvPr>
                <p:cNvSpPr/>
                <p:nvPr/>
              </p:nvSpPr>
              <p:spPr>
                <a:xfrm rot="16200000">
                  <a:off x="6074454" y="3247178"/>
                  <a:ext cx="118167" cy="102207"/>
                </a:xfrm>
                <a:custGeom>
                  <a:avLst/>
                  <a:gdLst>
                    <a:gd name="connsiteX0" fmla="*/ 0 w 89837"/>
                    <a:gd name="connsiteY0" fmla="*/ 45719 h 45719"/>
                    <a:gd name="connsiteX1" fmla="*/ 0 w 89837"/>
                    <a:gd name="connsiteY1" fmla="*/ 0 h 45719"/>
                    <a:gd name="connsiteX2" fmla="*/ 89837 w 89837"/>
                    <a:gd name="connsiteY2" fmla="*/ 45719 h 45719"/>
                    <a:gd name="connsiteX3" fmla="*/ 0 w 89837"/>
                    <a:gd name="connsiteY3" fmla="*/ 45719 h 45719"/>
                    <a:gd name="connsiteX0" fmla="*/ 0 w 89837"/>
                    <a:gd name="connsiteY0" fmla="*/ 74294 h 74294"/>
                    <a:gd name="connsiteX1" fmla="*/ 0 w 89837"/>
                    <a:gd name="connsiteY1" fmla="*/ 0 h 74294"/>
                    <a:gd name="connsiteX2" fmla="*/ 89837 w 89837"/>
                    <a:gd name="connsiteY2" fmla="*/ 45719 h 74294"/>
                    <a:gd name="connsiteX3" fmla="*/ 0 w 89837"/>
                    <a:gd name="connsiteY3" fmla="*/ 74294 h 74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837" h="74294">
                      <a:moveTo>
                        <a:pt x="0" y="74294"/>
                      </a:moveTo>
                      <a:lnTo>
                        <a:pt x="0" y="0"/>
                      </a:lnTo>
                      <a:lnTo>
                        <a:pt x="89837" y="45719"/>
                      </a:lnTo>
                      <a:lnTo>
                        <a:pt x="0" y="74294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54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07" name="자유형 229">
                  <a:extLst>
                    <a:ext uri="{FF2B5EF4-FFF2-40B4-BE49-F238E27FC236}">
                      <a16:creationId xmlns:a16="http://schemas.microsoft.com/office/drawing/2014/main" id="{7D9A618C-9787-4C37-9CEB-F1D7531EB381}"/>
                    </a:ext>
                  </a:extLst>
                </p:cNvPr>
                <p:cNvSpPr/>
                <p:nvPr/>
              </p:nvSpPr>
              <p:spPr>
                <a:xfrm>
                  <a:off x="3397999" y="3239199"/>
                  <a:ext cx="2745509" cy="507601"/>
                </a:xfrm>
                <a:custGeom>
                  <a:avLst/>
                  <a:gdLst>
                    <a:gd name="connsiteX0" fmla="*/ 0 w 2016052"/>
                    <a:gd name="connsiteY0" fmla="*/ 0 h 368979"/>
                    <a:gd name="connsiteX1" fmla="*/ 2016052 w 2016052"/>
                    <a:gd name="connsiteY1" fmla="*/ 0 h 368979"/>
                    <a:gd name="connsiteX2" fmla="*/ 1849384 w 2016052"/>
                    <a:gd name="connsiteY2" fmla="*/ 368979 h 368979"/>
                    <a:gd name="connsiteX3" fmla="*/ 0 w 2016052"/>
                    <a:gd name="connsiteY3" fmla="*/ 368979 h 368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6052" h="368979">
                      <a:moveTo>
                        <a:pt x="0" y="0"/>
                      </a:moveTo>
                      <a:lnTo>
                        <a:pt x="2016052" y="0"/>
                      </a:lnTo>
                      <a:lnTo>
                        <a:pt x="1849384" y="368979"/>
                      </a:lnTo>
                      <a:lnTo>
                        <a:pt x="0" y="368979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2E3192"/>
                    </a:gs>
                    <a:gs pos="100000">
                      <a:srgbClr val="622D91"/>
                    </a:gs>
                  </a:gsLst>
                  <a:lin ang="2700000" scaled="1"/>
                  <a:tileRect/>
                </a:gra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032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`</a:t>
                  </a: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205" name="Rectangle 246">
                <a:extLst>
                  <a:ext uri="{FF2B5EF4-FFF2-40B4-BE49-F238E27FC236}">
                    <a16:creationId xmlns:a16="http://schemas.microsoft.com/office/drawing/2014/main" id="{BE7664DF-250B-457D-8AEF-227660F39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178" y="5224467"/>
                <a:ext cx="3415992" cy="26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EAEAE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3822" tIns="26912" rIns="53822" bIns="26912" anchor="ctr" anchorCtr="0"/>
              <a:lstStyle/>
              <a:p>
                <a:pPr marL="0" marR="0" lvl="0" indent="0" algn="ctr" defTabSz="8698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600" b="0" i="0" u="none" strike="noStrike" kern="1200" cap="none" spc="-72" normalizeH="0" baseline="0" noProof="0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gradFill>
                      <a:gsLst>
                        <a:gs pos="43000">
                          <a:prstClr val="white"/>
                        </a:gs>
                        <a:gs pos="44000">
                          <a:prstClr val="white">
                            <a:lumMod val="8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지속적이고 선제적인 위험관리</a:t>
                </a:r>
              </a:p>
            </p:txBody>
          </p:sp>
        </p:grp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1FE0B146-4F7E-4F0D-BF5D-F40D84C2CD78}"/>
              </a:ext>
            </a:extLst>
          </p:cNvPr>
          <p:cNvGrpSpPr/>
          <p:nvPr/>
        </p:nvGrpSpPr>
        <p:grpSpPr>
          <a:xfrm>
            <a:off x="482420" y="2601936"/>
            <a:ext cx="4324408" cy="1641764"/>
            <a:chOff x="616134" y="3300064"/>
            <a:chExt cx="4324408" cy="1641764"/>
          </a:xfrm>
        </p:grpSpPr>
        <p:sp>
          <p:nvSpPr>
            <p:cNvPr id="191" name="양쪽 모서리가 둥근 사각형 71">
              <a:extLst>
                <a:ext uri="{FF2B5EF4-FFF2-40B4-BE49-F238E27FC236}">
                  <a16:creationId xmlns:a16="http://schemas.microsoft.com/office/drawing/2014/main" id="{3FB33C9D-848A-4020-A3B6-A44F5805B678}"/>
                </a:ext>
              </a:extLst>
            </p:cNvPr>
            <p:cNvSpPr/>
            <p:nvPr/>
          </p:nvSpPr>
          <p:spPr>
            <a:xfrm flipH="1">
              <a:off x="616134" y="3506423"/>
              <a:ext cx="4324408" cy="1435405"/>
            </a:xfrm>
            <a:prstGeom prst="roundRect">
              <a:avLst>
                <a:gd name="adj" fmla="val 5961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233762BA-09C1-4A23-8EF1-DEAE63E82CC0}"/>
                </a:ext>
              </a:extLst>
            </p:cNvPr>
            <p:cNvGrpSpPr/>
            <p:nvPr/>
          </p:nvGrpSpPr>
          <p:grpSpPr>
            <a:xfrm>
              <a:off x="616135" y="3300064"/>
              <a:ext cx="3731465" cy="621960"/>
              <a:chOff x="616135" y="3300064"/>
              <a:chExt cx="3731465" cy="621960"/>
            </a:xfrm>
          </p:grpSpPr>
          <p:sp>
            <p:nvSpPr>
              <p:cNvPr id="193" name="한쪽 모서리가 둥근 사각형 215">
                <a:extLst>
                  <a:ext uri="{FF2B5EF4-FFF2-40B4-BE49-F238E27FC236}">
                    <a16:creationId xmlns:a16="http://schemas.microsoft.com/office/drawing/2014/main" id="{BC32705D-D133-454D-A2A6-966B77633F2C}"/>
                  </a:ext>
                </a:extLst>
              </p:cNvPr>
              <p:cNvSpPr/>
              <p:nvPr/>
            </p:nvSpPr>
            <p:spPr>
              <a:xfrm flipH="1">
                <a:off x="616135" y="3419429"/>
                <a:ext cx="1686144" cy="373707"/>
              </a:xfrm>
              <a:prstGeom prst="round1Rect">
                <a:avLst>
                  <a:gd name="adj" fmla="val 50000"/>
                </a:avLst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2D258A58-D424-4516-9A7C-ED8D1BBB6004}"/>
                  </a:ext>
                </a:extLst>
              </p:cNvPr>
              <p:cNvGrpSpPr/>
              <p:nvPr/>
            </p:nvGrpSpPr>
            <p:grpSpPr>
              <a:xfrm>
                <a:off x="2275559" y="3419428"/>
                <a:ext cx="2072041" cy="373708"/>
                <a:chOff x="3397999" y="3239198"/>
                <a:chExt cx="2786642" cy="507602"/>
              </a:xfrm>
            </p:grpSpPr>
            <p:sp>
              <p:nvSpPr>
                <p:cNvPr id="199" name="직각 삼각형 11">
                  <a:extLst>
                    <a:ext uri="{FF2B5EF4-FFF2-40B4-BE49-F238E27FC236}">
                      <a16:creationId xmlns:a16="http://schemas.microsoft.com/office/drawing/2014/main" id="{38B5EEC2-DEA5-4589-8434-1CBB29472461}"/>
                    </a:ext>
                  </a:extLst>
                </p:cNvPr>
                <p:cNvSpPr/>
                <p:nvPr/>
              </p:nvSpPr>
              <p:spPr>
                <a:xfrm rot="16200000">
                  <a:off x="6074454" y="3247178"/>
                  <a:ext cx="118167" cy="102207"/>
                </a:xfrm>
                <a:custGeom>
                  <a:avLst/>
                  <a:gdLst>
                    <a:gd name="connsiteX0" fmla="*/ 0 w 89837"/>
                    <a:gd name="connsiteY0" fmla="*/ 45719 h 45719"/>
                    <a:gd name="connsiteX1" fmla="*/ 0 w 89837"/>
                    <a:gd name="connsiteY1" fmla="*/ 0 h 45719"/>
                    <a:gd name="connsiteX2" fmla="*/ 89837 w 89837"/>
                    <a:gd name="connsiteY2" fmla="*/ 45719 h 45719"/>
                    <a:gd name="connsiteX3" fmla="*/ 0 w 89837"/>
                    <a:gd name="connsiteY3" fmla="*/ 45719 h 45719"/>
                    <a:gd name="connsiteX0" fmla="*/ 0 w 89837"/>
                    <a:gd name="connsiteY0" fmla="*/ 74294 h 74294"/>
                    <a:gd name="connsiteX1" fmla="*/ 0 w 89837"/>
                    <a:gd name="connsiteY1" fmla="*/ 0 h 74294"/>
                    <a:gd name="connsiteX2" fmla="*/ 89837 w 89837"/>
                    <a:gd name="connsiteY2" fmla="*/ 45719 h 74294"/>
                    <a:gd name="connsiteX3" fmla="*/ 0 w 89837"/>
                    <a:gd name="connsiteY3" fmla="*/ 74294 h 74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837" h="74294">
                      <a:moveTo>
                        <a:pt x="0" y="74294"/>
                      </a:moveTo>
                      <a:lnTo>
                        <a:pt x="0" y="0"/>
                      </a:lnTo>
                      <a:lnTo>
                        <a:pt x="89837" y="45719"/>
                      </a:lnTo>
                      <a:lnTo>
                        <a:pt x="0" y="74294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54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00" name="자유형 222">
                  <a:extLst>
                    <a:ext uri="{FF2B5EF4-FFF2-40B4-BE49-F238E27FC236}">
                      <a16:creationId xmlns:a16="http://schemas.microsoft.com/office/drawing/2014/main" id="{E0234CEC-FB14-47D0-AB4F-2679DC446B88}"/>
                    </a:ext>
                  </a:extLst>
                </p:cNvPr>
                <p:cNvSpPr/>
                <p:nvPr/>
              </p:nvSpPr>
              <p:spPr>
                <a:xfrm>
                  <a:off x="3397999" y="3239199"/>
                  <a:ext cx="2745509" cy="507601"/>
                </a:xfrm>
                <a:custGeom>
                  <a:avLst/>
                  <a:gdLst>
                    <a:gd name="connsiteX0" fmla="*/ 0 w 2016052"/>
                    <a:gd name="connsiteY0" fmla="*/ 0 h 368979"/>
                    <a:gd name="connsiteX1" fmla="*/ 2016052 w 2016052"/>
                    <a:gd name="connsiteY1" fmla="*/ 0 h 368979"/>
                    <a:gd name="connsiteX2" fmla="*/ 1849384 w 2016052"/>
                    <a:gd name="connsiteY2" fmla="*/ 368979 h 368979"/>
                    <a:gd name="connsiteX3" fmla="*/ 0 w 2016052"/>
                    <a:gd name="connsiteY3" fmla="*/ 368979 h 368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6052" h="368979">
                      <a:moveTo>
                        <a:pt x="0" y="0"/>
                      </a:moveTo>
                      <a:lnTo>
                        <a:pt x="2016052" y="0"/>
                      </a:lnTo>
                      <a:lnTo>
                        <a:pt x="1849384" y="368979"/>
                      </a:lnTo>
                      <a:lnTo>
                        <a:pt x="0" y="368979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2E3192"/>
                    </a:gs>
                    <a:gs pos="100000">
                      <a:srgbClr val="622D91"/>
                    </a:gs>
                  </a:gsLst>
                  <a:lin ang="2700000" scaled="1"/>
                  <a:tileRect/>
                </a:gra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032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195" name="Rectangle 246">
                <a:extLst>
                  <a:ext uri="{FF2B5EF4-FFF2-40B4-BE49-F238E27FC236}">
                    <a16:creationId xmlns:a16="http://schemas.microsoft.com/office/drawing/2014/main" id="{FCE839D7-259F-4009-A4DF-52DFBF4C0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178" y="3475794"/>
                <a:ext cx="3415992" cy="26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EAEAE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3822" tIns="26912" rIns="53822" bIns="26912" anchor="ctr" anchorCtr="0"/>
              <a:lstStyle/>
              <a:p>
                <a:pPr marL="0" marR="0" lvl="0" indent="0" algn="ctr" defTabSz="8698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600" b="0" i="0" u="none" strike="noStrike" kern="1200" cap="none" spc="-72" normalizeH="0" baseline="0" noProof="0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gradFill>
                      <a:gsLst>
                        <a:gs pos="43000">
                          <a:prstClr val="white"/>
                        </a:gs>
                        <a:gs pos="44000">
                          <a:prstClr val="white">
                            <a:lumMod val="8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프로젝트 관리 실천 목표</a:t>
                </a:r>
              </a:p>
            </p:txBody>
          </p: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D1B9A0D8-F1F1-4921-9F19-BDBEB96BE0D8}"/>
                  </a:ext>
                </a:extLst>
              </p:cNvPr>
              <p:cNvGrpSpPr/>
              <p:nvPr/>
            </p:nvGrpSpPr>
            <p:grpSpPr>
              <a:xfrm>
                <a:off x="746182" y="3300064"/>
                <a:ext cx="621962" cy="621960"/>
                <a:chOff x="3794779" y="3399942"/>
                <a:chExt cx="1660993" cy="1660987"/>
              </a:xfrm>
            </p:grpSpPr>
            <p:sp>
              <p:nvSpPr>
                <p:cNvPr id="197" name="타원 196">
                  <a:extLst>
                    <a:ext uri="{FF2B5EF4-FFF2-40B4-BE49-F238E27FC236}">
                      <a16:creationId xmlns:a16="http://schemas.microsoft.com/office/drawing/2014/main" id="{946F33D5-382F-4FB9-9A68-5F750745C403}"/>
                    </a:ext>
                  </a:extLst>
                </p:cNvPr>
                <p:cNvSpPr/>
                <p:nvPr/>
              </p:nvSpPr>
              <p:spPr>
                <a:xfrm>
                  <a:off x="3794779" y="3399942"/>
                  <a:ext cx="1660993" cy="1660987"/>
                </a:xfrm>
                <a:prstGeom prst="ellipse">
                  <a:avLst/>
                </a:prstGeom>
                <a:solidFill>
                  <a:schemeClr val="tx1">
                    <a:alpha val="4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98" name="타원 197">
                  <a:extLst>
                    <a:ext uri="{FF2B5EF4-FFF2-40B4-BE49-F238E27FC236}">
                      <a16:creationId xmlns:a16="http://schemas.microsoft.com/office/drawing/2014/main" id="{691AE885-4198-46E6-A721-F3F9E70D9A29}"/>
                    </a:ext>
                  </a:extLst>
                </p:cNvPr>
                <p:cNvSpPr/>
                <p:nvPr/>
              </p:nvSpPr>
              <p:spPr>
                <a:xfrm>
                  <a:off x="3909417" y="3514580"/>
                  <a:ext cx="1431717" cy="1431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300" b="1" i="0" u="none" strike="noStrike" kern="1200" cap="none" spc="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srgbClr val="DC4D3A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4zero</a:t>
                  </a:r>
                  <a:endParaRPr kumimoji="0" lang="ko-KR" altLang="en-US" sz="1300" b="1" i="0" u="none" strike="noStrike" kern="1200" cap="none" spc="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srgbClr val="DC4D3A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97BE60E-1F0B-462D-B695-7337E42257E4}"/>
              </a:ext>
            </a:extLst>
          </p:cNvPr>
          <p:cNvGrpSpPr/>
          <p:nvPr/>
        </p:nvGrpSpPr>
        <p:grpSpPr>
          <a:xfrm>
            <a:off x="564339" y="1999676"/>
            <a:ext cx="4173949" cy="492112"/>
            <a:chOff x="2502975" y="6691777"/>
            <a:chExt cx="6048665" cy="493200"/>
          </a:xfrm>
        </p:grpSpPr>
        <p:sp>
          <p:nvSpPr>
            <p:cNvPr id="181" name="사각형: 둥근 모서리 141">
              <a:extLst>
                <a:ext uri="{FF2B5EF4-FFF2-40B4-BE49-F238E27FC236}">
                  <a16:creationId xmlns:a16="http://schemas.microsoft.com/office/drawing/2014/main" id="{3253BE6F-F922-4717-9C56-714B5844200B}"/>
                </a:ext>
              </a:extLst>
            </p:cNvPr>
            <p:cNvSpPr/>
            <p:nvPr/>
          </p:nvSpPr>
          <p:spPr>
            <a:xfrm>
              <a:off x="2502975" y="6691777"/>
              <a:ext cx="6048665" cy="49320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5B8ED1"/>
                </a:gs>
                <a:gs pos="100000">
                  <a:srgbClr val="3168B1"/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lIns="18000" tIns="0" rIns="18000" bIns="0" anchor="ctr"/>
            <a:lstStyle/>
            <a:p>
              <a:pPr marL="0" marR="0" lvl="0" indent="0" algn="ctr" defTabSz="83951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696C145A-E1CB-4FAD-B36E-23A98D9D9DA0}"/>
                </a:ext>
              </a:extLst>
            </p:cNvPr>
            <p:cNvSpPr/>
            <p:nvPr/>
          </p:nvSpPr>
          <p:spPr>
            <a:xfrm>
              <a:off x="3177704" y="6775527"/>
              <a:ext cx="1804644" cy="308457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-68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사업관리 방법론</a:t>
              </a:r>
            </a:p>
          </p:txBody>
        </p: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44C8C64F-E049-4F89-BEAA-70302BB1DC58}"/>
                </a:ext>
              </a:extLst>
            </p:cNvPr>
            <p:cNvGrpSpPr/>
            <p:nvPr/>
          </p:nvGrpSpPr>
          <p:grpSpPr>
            <a:xfrm>
              <a:off x="5192362" y="6751331"/>
              <a:ext cx="3217578" cy="374093"/>
              <a:chOff x="4836893" y="6661756"/>
              <a:chExt cx="3454314" cy="464424"/>
            </a:xfrm>
          </p:grpSpPr>
          <p:sp>
            <p:nvSpPr>
              <p:cNvPr id="184" name="사각형: 둥근 모서리 232">
                <a:extLst>
                  <a:ext uri="{FF2B5EF4-FFF2-40B4-BE49-F238E27FC236}">
                    <a16:creationId xmlns:a16="http://schemas.microsoft.com/office/drawing/2014/main" id="{B57AAE4D-C4F9-43E1-A130-F322C9F4548D}"/>
                  </a:ext>
                </a:extLst>
              </p:cNvPr>
              <p:cNvSpPr/>
              <p:nvPr/>
            </p:nvSpPr>
            <p:spPr>
              <a:xfrm>
                <a:off x="4836893" y="6661756"/>
                <a:ext cx="3454314" cy="46442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7497"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55" b="1" i="0" u="none" strike="noStrike" kern="1200" cap="none" spc="-58" normalizeH="0" baseline="0" noProof="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DEFD0FAC-6018-4722-9674-4F708E56B00A}"/>
                  </a:ext>
                </a:extLst>
              </p:cNvPr>
              <p:cNvSpPr/>
              <p:nvPr/>
            </p:nvSpPr>
            <p:spPr>
              <a:xfrm>
                <a:off x="5995953" y="6712526"/>
                <a:ext cx="1439494" cy="382939"/>
              </a:xfrm>
              <a:prstGeom prst="rect">
                <a:avLst/>
              </a:prstGeom>
            </p:spPr>
            <p:txBody>
              <a:bodyPr wrap="none" anchor="ctr" anchorCtr="0">
                <a:spAutoFit/>
              </a:bodyPr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-68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구축 방법론</a:t>
                </a: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2DFB929-2AD0-4413-8FEB-E4FC975B88C8}"/>
              </a:ext>
            </a:extLst>
          </p:cNvPr>
          <p:cNvGrpSpPr/>
          <p:nvPr/>
        </p:nvGrpSpPr>
        <p:grpSpPr>
          <a:xfrm>
            <a:off x="2463331" y="2034912"/>
            <a:ext cx="401595" cy="405610"/>
            <a:chOff x="5242962" y="4116906"/>
            <a:chExt cx="814938" cy="814938"/>
          </a:xfrm>
        </p:grpSpPr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EFACC7D-1099-44EA-8CC3-1250F7955DB4}"/>
                </a:ext>
              </a:extLst>
            </p:cNvPr>
            <p:cNvSpPr/>
            <p:nvPr/>
          </p:nvSpPr>
          <p:spPr>
            <a:xfrm>
              <a:off x="5242962" y="4116906"/>
              <a:ext cx="814938" cy="8149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A38F45F0-FB30-471E-9FA3-252DD69335EE}"/>
                </a:ext>
              </a:extLst>
            </p:cNvPr>
            <p:cNvGrpSpPr/>
            <p:nvPr/>
          </p:nvGrpSpPr>
          <p:grpSpPr>
            <a:xfrm>
              <a:off x="5325512" y="4199456"/>
              <a:ext cx="649838" cy="649838"/>
              <a:chOff x="5300112" y="4174056"/>
              <a:chExt cx="700638" cy="700638"/>
            </a:xfrm>
          </p:grpSpPr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4CFA1778-64C5-4BB2-8FDB-BB974C5EAA66}"/>
                  </a:ext>
                </a:extLst>
              </p:cNvPr>
              <p:cNvSpPr/>
              <p:nvPr/>
            </p:nvSpPr>
            <p:spPr>
              <a:xfrm>
                <a:off x="5300112" y="4174056"/>
                <a:ext cx="700638" cy="7006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4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79" name="자유형 304">
                <a:extLst>
                  <a:ext uri="{FF2B5EF4-FFF2-40B4-BE49-F238E27FC236}">
                    <a16:creationId xmlns:a16="http://schemas.microsoft.com/office/drawing/2014/main" id="{3986B17F-1045-46DD-8243-4727E1A8BD6C}"/>
                  </a:ext>
                </a:extLst>
              </p:cNvPr>
              <p:cNvSpPr/>
              <p:nvPr/>
            </p:nvSpPr>
            <p:spPr>
              <a:xfrm>
                <a:off x="5442832" y="4342969"/>
                <a:ext cx="415199" cy="415200"/>
              </a:xfrm>
              <a:custGeom>
                <a:avLst/>
                <a:gdLst>
                  <a:gd name="connsiteX0" fmla="*/ 202122 w 502391"/>
                  <a:gd name="connsiteY0" fmla="*/ 0 h 502392"/>
                  <a:gd name="connsiteX1" fmla="*/ 300270 w 502391"/>
                  <a:gd name="connsiteY1" fmla="*/ 0 h 502392"/>
                  <a:gd name="connsiteX2" fmla="*/ 324807 w 502391"/>
                  <a:gd name="connsiteY2" fmla="*/ 24537 h 502392"/>
                  <a:gd name="connsiteX3" fmla="*/ 324807 w 502391"/>
                  <a:gd name="connsiteY3" fmla="*/ 177585 h 502392"/>
                  <a:gd name="connsiteX4" fmla="*/ 477854 w 502391"/>
                  <a:gd name="connsiteY4" fmla="*/ 177585 h 502392"/>
                  <a:gd name="connsiteX5" fmla="*/ 502391 w 502391"/>
                  <a:gd name="connsiteY5" fmla="*/ 202122 h 502392"/>
                  <a:gd name="connsiteX6" fmla="*/ 502391 w 502391"/>
                  <a:gd name="connsiteY6" fmla="*/ 300270 h 502392"/>
                  <a:gd name="connsiteX7" fmla="*/ 477854 w 502391"/>
                  <a:gd name="connsiteY7" fmla="*/ 324807 h 502392"/>
                  <a:gd name="connsiteX8" fmla="*/ 324807 w 502391"/>
                  <a:gd name="connsiteY8" fmla="*/ 324807 h 502392"/>
                  <a:gd name="connsiteX9" fmla="*/ 324807 w 502391"/>
                  <a:gd name="connsiteY9" fmla="*/ 477855 h 502392"/>
                  <a:gd name="connsiteX10" fmla="*/ 300270 w 502391"/>
                  <a:gd name="connsiteY10" fmla="*/ 502392 h 502392"/>
                  <a:gd name="connsiteX11" fmla="*/ 202122 w 502391"/>
                  <a:gd name="connsiteY11" fmla="*/ 502392 h 502392"/>
                  <a:gd name="connsiteX12" fmla="*/ 177585 w 502391"/>
                  <a:gd name="connsiteY12" fmla="*/ 477855 h 502392"/>
                  <a:gd name="connsiteX13" fmla="*/ 177585 w 502391"/>
                  <a:gd name="connsiteY13" fmla="*/ 324807 h 502392"/>
                  <a:gd name="connsiteX14" fmla="*/ 24537 w 502391"/>
                  <a:gd name="connsiteY14" fmla="*/ 324807 h 502392"/>
                  <a:gd name="connsiteX15" fmla="*/ 0 w 502391"/>
                  <a:gd name="connsiteY15" fmla="*/ 300270 h 502392"/>
                  <a:gd name="connsiteX16" fmla="*/ 0 w 502391"/>
                  <a:gd name="connsiteY16" fmla="*/ 202122 h 502392"/>
                  <a:gd name="connsiteX17" fmla="*/ 24537 w 502391"/>
                  <a:gd name="connsiteY17" fmla="*/ 177585 h 502392"/>
                  <a:gd name="connsiteX18" fmla="*/ 177585 w 502391"/>
                  <a:gd name="connsiteY18" fmla="*/ 177585 h 502392"/>
                  <a:gd name="connsiteX19" fmla="*/ 177585 w 502391"/>
                  <a:gd name="connsiteY19" fmla="*/ 24537 h 502392"/>
                  <a:gd name="connsiteX20" fmla="*/ 202122 w 502391"/>
                  <a:gd name="connsiteY20" fmla="*/ 0 h 50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2391" h="502392">
                    <a:moveTo>
                      <a:pt x="202122" y="0"/>
                    </a:moveTo>
                    <a:lnTo>
                      <a:pt x="300270" y="0"/>
                    </a:lnTo>
                    <a:cubicBezTo>
                      <a:pt x="313821" y="0"/>
                      <a:pt x="324807" y="10986"/>
                      <a:pt x="324807" y="24537"/>
                    </a:cubicBezTo>
                    <a:lnTo>
                      <a:pt x="324807" y="177585"/>
                    </a:lnTo>
                    <a:lnTo>
                      <a:pt x="477854" y="177585"/>
                    </a:lnTo>
                    <a:cubicBezTo>
                      <a:pt x="491405" y="177585"/>
                      <a:pt x="502391" y="188571"/>
                      <a:pt x="502391" y="202122"/>
                    </a:cubicBezTo>
                    <a:lnTo>
                      <a:pt x="502391" y="300270"/>
                    </a:lnTo>
                    <a:cubicBezTo>
                      <a:pt x="502391" y="313821"/>
                      <a:pt x="491405" y="324807"/>
                      <a:pt x="477854" y="324807"/>
                    </a:cubicBezTo>
                    <a:lnTo>
                      <a:pt x="324807" y="324807"/>
                    </a:lnTo>
                    <a:lnTo>
                      <a:pt x="324807" y="477855"/>
                    </a:lnTo>
                    <a:cubicBezTo>
                      <a:pt x="324807" y="491406"/>
                      <a:pt x="313821" y="502392"/>
                      <a:pt x="300270" y="502392"/>
                    </a:cubicBezTo>
                    <a:lnTo>
                      <a:pt x="202122" y="502392"/>
                    </a:lnTo>
                    <a:cubicBezTo>
                      <a:pt x="188571" y="502392"/>
                      <a:pt x="177585" y="491406"/>
                      <a:pt x="177585" y="477855"/>
                    </a:cubicBezTo>
                    <a:lnTo>
                      <a:pt x="177585" y="324807"/>
                    </a:lnTo>
                    <a:lnTo>
                      <a:pt x="24537" y="324807"/>
                    </a:lnTo>
                    <a:cubicBezTo>
                      <a:pt x="10986" y="324807"/>
                      <a:pt x="0" y="313821"/>
                      <a:pt x="0" y="300270"/>
                    </a:cubicBezTo>
                    <a:lnTo>
                      <a:pt x="0" y="202122"/>
                    </a:lnTo>
                    <a:cubicBezTo>
                      <a:pt x="0" y="188571"/>
                      <a:pt x="10986" y="177585"/>
                      <a:pt x="24537" y="177585"/>
                    </a:cubicBezTo>
                    <a:lnTo>
                      <a:pt x="177585" y="177585"/>
                    </a:lnTo>
                    <a:lnTo>
                      <a:pt x="177585" y="24537"/>
                    </a:lnTo>
                    <a:cubicBezTo>
                      <a:pt x="177585" y="10986"/>
                      <a:pt x="188571" y="0"/>
                      <a:pt x="20212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4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80" name="자유형 305">
                <a:extLst>
                  <a:ext uri="{FF2B5EF4-FFF2-40B4-BE49-F238E27FC236}">
                    <a16:creationId xmlns:a16="http://schemas.microsoft.com/office/drawing/2014/main" id="{CB7DE983-2D7A-488D-8661-3B6D91FEF494}"/>
                  </a:ext>
                </a:extLst>
              </p:cNvPr>
              <p:cNvSpPr/>
              <p:nvPr/>
            </p:nvSpPr>
            <p:spPr>
              <a:xfrm>
                <a:off x="5442832" y="4316776"/>
                <a:ext cx="415199" cy="415200"/>
              </a:xfrm>
              <a:custGeom>
                <a:avLst/>
                <a:gdLst>
                  <a:gd name="connsiteX0" fmla="*/ 202122 w 502391"/>
                  <a:gd name="connsiteY0" fmla="*/ 0 h 502392"/>
                  <a:gd name="connsiteX1" fmla="*/ 300270 w 502391"/>
                  <a:gd name="connsiteY1" fmla="*/ 0 h 502392"/>
                  <a:gd name="connsiteX2" fmla="*/ 324807 w 502391"/>
                  <a:gd name="connsiteY2" fmla="*/ 24537 h 502392"/>
                  <a:gd name="connsiteX3" fmla="*/ 324807 w 502391"/>
                  <a:gd name="connsiteY3" fmla="*/ 177585 h 502392"/>
                  <a:gd name="connsiteX4" fmla="*/ 477854 w 502391"/>
                  <a:gd name="connsiteY4" fmla="*/ 177585 h 502392"/>
                  <a:gd name="connsiteX5" fmla="*/ 502391 w 502391"/>
                  <a:gd name="connsiteY5" fmla="*/ 202122 h 502392"/>
                  <a:gd name="connsiteX6" fmla="*/ 502391 w 502391"/>
                  <a:gd name="connsiteY6" fmla="*/ 300270 h 502392"/>
                  <a:gd name="connsiteX7" fmla="*/ 477854 w 502391"/>
                  <a:gd name="connsiteY7" fmla="*/ 324807 h 502392"/>
                  <a:gd name="connsiteX8" fmla="*/ 324807 w 502391"/>
                  <a:gd name="connsiteY8" fmla="*/ 324807 h 502392"/>
                  <a:gd name="connsiteX9" fmla="*/ 324807 w 502391"/>
                  <a:gd name="connsiteY9" fmla="*/ 477855 h 502392"/>
                  <a:gd name="connsiteX10" fmla="*/ 300270 w 502391"/>
                  <a:gd name="connsiteY10" fmla="*/ 502392 h 502392"/>
                  <a:gd name="connsiteX11" fmla="*/ 202122 w 502391"/>
                  <a:gd name="connsiteY11" fmla="*/ 502392 h 502392"/>
                  <a:gd name="connsiteX12" fmla="*/ 177585 w 502391"/>
                  <a:gd name="connsiteY12" fmla="*/ 477855 h 502392"/>
                  <a:gd name="connsiteX13" fmla="*/ 177585 w 502391"/>
                  <a:gd name="connsiteY13" fmla="*/ 324807 h 502392"/>
                  <a:gd name="connsiteX14" fmla="*/ 24537 w 502391"/>
                  <a:gd name="connsiteY14" fmla="*/ 324807 h 502392"/>
                  <a:gd name="connsiteX15" fmla="*/ 0 w 502391"/>
                  <a:gd name="connsiteY15" fmla="*/ 300270 h 502392"/>
                  <a:gd name="connsiteX16" fmla="*/ 0 w 502391"/>
                  <a:gd name="connsiteY16" fmla="*/ 202122 h 502392"/>
                  <a:gd name="connsiteX17" fmla="*/ 24537 w 502391"/>
                  <a:gd name="connsiteY17" fmla="*/ 177585 h 502392"/>
                  <a:gd name="connsiteX18" fmla="*/ 177585 w 502391"/>
                  <a:gd name="connsiteY18" fmla="*/ 177585 h 502392"/>
                  <a:gd name="connsiteX19" fmla="*/ 177585 w 502391"/>
                  <a:gd name="connsiteY19" fmla="*/ 24537 h 502392"/>
                  <a:gd name="connsiteX20" fmla="*/ 202122 w 502391"/>
                  <a:gd name="connsiteY20" fmla="*/ 0 h 50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2391" h="502392">
                    <a:moveTo>
                      <a:pt x="202122" y="0"/>
                    </a:moveTo>
                    <a:lnTo>
                      <a:pt x="300270" y="0"/>
                    </a:lnTo>
                    <a:cubicBezTo>
                      <a:pt x="313821" y="0"/>
                      <a:pt x="324807" y="10986"/>
                      <a:pt x="324807" y="24537"/>
                    </a:cubicBezTo>
                    <a:lnTo>
                      <a:pt x="324807" y="177585"/>
                    </a:lnTo>
                    <a:lnTo>
                      <a:pt x="477854" y="177585"/>
                    </a:lnTo>
                    <a:cubicBezTo>
                      <a:pt x="491405" y="177585"/>
                      <a:pt x="502391" y="188571"/>
                      <a:pt x="502391" y="202122"/>
                    </a:cubicBezTo>
                    <a:lnTo>
                      <a:pt x="502391" y="300270"/>
                    </a:lnTo>
                    <a:cubicBezTo>
                      <a:pt x="502391" y="313821"/>
                      <a:pt x="491405" y="324807"/>
                      <a:pt x="477854" y="324807"/>
                    </a:cubicBezTo>
                    <a:lnTo>
                      <a:pt x="324807" y="324807"/>
                    </a:lnTo>
                    <a:lnTo>
                      <a:pt x="324807" y="477855"/>
                    </a:lnTo>
                    <a:cubicBezTo>
                      <a:pt x="324807" y="491406"/>
                      <a:pt x="313821" y="502392"/>
                      <a:pt x="300270" y="502392"/>
                    </a:cubicBezTo>
                    <a:lnTo>
                      <a:pt x="202122" y="502392"/>
                    </a:lnTo>
                    <a:cubicBezTo>
                      <a:pt x="188571" y="502392"/>
                      <a:pt x="177585" y="491406"/>
                      <a:pt x="177585" y="477855"/>
                    </a:cubicBezTo>
                    <a:lnTo>
                      <a:pt x="177585" y="324807"/>
                    </a:lnTo>
                    <a:lnTo>
                      <a:pt x="24537" y="324807"/>
                    </a:lnTo>
                    <a:cubicBezTo>
                      <a:pt x="10986" y="324807"/>
                      <a:pt x="0" y="313821"/>
                      <a:pt x="0" y="300270"/>
                    </a:cubicBezTo>
                    <a:lnTo>
                      <a:pt x="0" y="202122"/>
                    </a:lnTo>
                    <a:cubicBezTo>
                      <a:pt x="0" y="188571"/>
                      <a:pt x="10986" y="177585"/>
                      <a:pt x="24537" y="177585"/>
                    </a:cubicBezTo>
                    <a:lnTo>
                      <a:pt x="177585" y="177585"/>
                    </a:lnTo>
                    <a:lnTo>
                      <a:pt x="177585" y="24537"/>
                    </a:lnTo>
                    <a:cubicBezTo>
                      <a:pt x="177585" y="10986"/>
                      <a:pt x="188571" y="0"/>
                      <a:pt x="202122" y="0"/>
                    </a:cubicBezTo>
                    <a:close/>
                  </a:path>
                </a:pathLst>
              </a:custGeom>
              <a:solidFill>
                <a:srgbClr val="4184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4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</p:grpSp>
      <p:sp>
        <p:nvSpPr>
          <p:cNvPr id="28" name="양쪽 모서리가 둥근 사각형 378">
            <a:extLst>
              <a:ext uri="{FF2B5EF4-FFF2-40B4-BE49-F238E27FC236}">
                <a16:creationId xmlns:a16="http://schemas.microsoft.com/office/drawing/2014/main" id="{8A50558A-6380-4C83-80C6-BD21B48711BA}"/>
              </a:ext>
            </a:extLst>
          </p:cNvPr>
          <p:cNvSpPr/>
          <p:nvPr/>
        </p:nvSpPr>
        <p:spPr>
          <a:xfrm rot="5400000">
            <a:off x="2337509" y="2167069"/>
            <a:ext cx="226576" cy="3086353"/>
          </a:xfrm>
          <a:prstGeom prst="round2Same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86CF3E-FDF5-48D9-84C4-12DEEC9E3803}"/>
              </a:ext>
            </a:extLst>
          </p:cNvPr>
          <p:cNvGrpSpPr/>
          <p:nvPr/>
        </p:nvGrpSpPr>
        <p:grpSpPr>
          <a:xfrm>
            <a:off x="3518013" y="3680176"/>
            <a:ext cx="122816" cy="60212"/>
            <a:chOff x="5465441" y="3389186"/>
            <a:chExt cx="111651" cy="41125"/>
          </a:xfrm>
        </p:grpSpPr>
        <p:sp>
          <p:nvSpPr>
            <p:cNvPr id="174" name="이등변 삼각형 173">
              <a:extLst>
                <a:ext uri="{FF2B5EF4-FFF2-40B4-BE49-F238E27FC236}">
                  <a16:creationId xmlns:a16="http://schemas.microsoft.com/office/drawing/2014/main" id="{90281F4E-5C6E-400A-B68D-0CE4B9A94D1F}"/>
                </a:ext>
              </a:extLst>
            </p:cNvPr>
            <p:cNvSpPr/>
            <p:nvPr/>
          </p:nvSpPr>
          <p:spPr>
            <a:xfrm rot="5400000">
              <a:off x="5538805" y="3392022"/>
              <a:ext cx="41124" cy="35451"/>
            </a:xfrm>
            <a:prstGeom prst="triangle">
              <a:avLst/>
            </a:prstGeom>
            <a:solidFill>
              <a:srgbClr val="922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175" name="이등변 삼각형 174">
              <a:extLst>
                <a:ext uri="{FF2B5EF4-FFF2-40B4-BE49-F238E27FC236}">
                  <a16:creationId xmlns:a16="http://schemas.microsoft.com/office/drawing/2014/main" id="{17CE8A2D-BED6-4A60-B1F4-3856D223C5DB}"/>
                </a:ext>
              </a:extLst>
            </p:cNvPr>
            <p:cNvSpPr/>
            <p:nvPr/>
          </p:nvSpPr>
          <p:spPr>
            <a:xfrm rot="5400000">
              <a:off x="5462605" y="3392023"/>
              <a:ext cx="41124" cy="35451"/>
            </a:xfrm>
            <a:prstGeom prst="triangle">
              <a:avLst/>
            </a:prstGeom>
            <a:solidFill>
              <a:srgbClr val="DC4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FE16D2A-390D-444F-A009-B79B7ED74B3F}"/>
              </a:ext>
            </a:extLst>
          </p:cNvPr>
          <p:cNvGrpSpPr/>
          <p:nvPr/>
        </p:nvGrpSpPr>
        <p:grpSpPr>
          <a:xfrm>
            <a:off x="3748350" y="3204618"/>
            <a:ext cx="911005" cy="911002"/>
            <a:chOff x="4336170" y="3805238"/>
            <a:chExt cx="828186" cy="828184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95A86B52-3A8D-4439-B6DF-96875E50A9A4}"/>
                </a:ext>
              </a:extLst>
            </p:cNvPr>
            <p:cNvGrpSpPr/>
            <p:nvPr/>
          </p:nvGrpSpPr>
          <p:grpSpPr>
            <a:xfrm>
              <a:off x="4336170" y="3805238"/>
              <a:ext cx="828186" cy="828184"/>
              <a:chOff x="6704129" y="2051023"/>
              <a:chExt cx="1342354" cy="1342353"/>
            </a:xfrm>
          </p:grpSpPr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B8F2CCA8-C138-4F15-B9E0-18B29BF798F8}"/>
                  </a:ext>
                </a:extLst>
              </p:cNvPr>
              <p:cNvSpPr/>
              <p:nvPr/>
            </p:nvSpPr>
            <p:spPr>
              <a:xfrm>
                <a:off x="6704129" y="2051023"/>
                <a:ext cx="1342354" cy="134235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5FD5A992-719C-4284-AEDC-75697D25B132}"/>
                  </a:ext>
                </a:extLst>
              </p:cNvPr>
              <p:cNvSpPr/>
              <p:nvPr/>
            </p:nvSpPr>
            <p:spPr>
              <a:xfrm>
                <a:off x="6799992" y="2142568"/>
                <a:ext cx="1152485" cy="11524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2D7199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38AC1583-FF10-484A-9A30-52E1D1886C98}"/>
                  </a:ext>
                </a:extLst>
              </p:cNvPr>
              <p:cNvSpPr/>
              <p:nvPr/>
            </p:nvSpPr>
            <p:spPr>
              <a:xfrm>
                <a:off x="6845884" y="2188461"/>
                <a:ext cx="1060702" cy="106070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9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BF11817-A01C-472C-8962-BD482B6E1E10}"/>
                </a:ext>
              </a:extLst>
            </p:cNvPr>
            <p:cNvSpPr txBox="1"/>
            <p:nvPr/>
          </p:nvSpPr>
          <p:spPr>
            <a:xfrm>
              <a:off x="4375775" y="4031404"/>
              <a:ext cx="755640" cy="3357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zero</a:t>
              </a:r>
              <a:endPara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42BE2A6-80A2-4FE6-AE4F-2AD300B240B5}"/>
              </a:ext>
            </a:extLst>
          </p:cNvPr>
          <p:cNvGrpSpPr/>
          <p:nvPr/>
        </p:nvGrpSpPr>
        <p:grpSpPr>
          <a:xfrm>
            <a:off x="581312" y="3283862"/>
            <a:ext cx="2863519" cy="861309"/>
            <a:chOff x="899584" y="4007157"/>
            <a:chExt cx="2863519" cy="861309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8FBAC787-46B6-4B27-A6B9-BC56C08F0FA5}"/>
                </a:ext>
              </a:extLst>
            </p:cNvPr>
            <p:cNvGrpSpPr/>
            <p:nvPr/>
          </p:nvGrpSpPr>
          <p:grpSpPr>
            <a:xfrm>
              <a:off x="899584" y="4007157"/>
              <a:ext cx="1375975" cy="396633"/>
              <a:chOff x="899584" y="4007157"/>
              <a:chExt cx="1375975" cy="396633"/>
            </a:xfrm>
          </p:grpSpPr>
          <p:sp>
            <p:nvSpPr>
              <p:cNvPr id="167" name="모서리가 둥근 직사각형 382">
                <a:extLst>
                  <a:ext uri="{FF2B5EF4-FFF2-40B4-BE49-F238E27FC236}">
                    <a16:creationId xmlns:a16="http://schemas.microsoft.com/office/drawing/2014/main" id="{74439AC4-16F0-400A-AD13-0DF9D9EAEF2C}"/>
                  </a:ext>
                </a:extLst>
              </p:cNvPr>
              <p:cNvSpPr/>
              <p:nvPr/>
            </p:nvSpPr>
            <p:spPr>
              <a:xfrm>
                <a:off x="899584" y="4007157"/>
                <a:ext cx="1375975" cy="396633"/>
              </a:xfrm>
              <a:prstGeom prst="roundRect">
                <a:avLst>
                  <a:gd name="adj" fmla="val 10794"/>
                </a:avLst>
              </a:prstGeom>
              <a:solidFill>
                <a:schemeClr val="bg1"/>
              </a:solidFill>
              <a:ln w="15875">
                <a:solidFill>
                  <a:srgbClr val="7F7F7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96000" tIns="0" rIns="0" bIns="0"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-68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일정지연</a:t>
                </a:r>
              </a:p>
            </p:txBody>
          </p:sp>
          <p:sp>
            <p:nvSpPr>
              <p:cNvPr id="168" name="모서리가 둥근 직사각형 401">
                <a:extLst>
                  <a:ext uri="{FF2B5EF4-FFF2-40B4-BE49-F238E27FC236}">
                    <a16:creationId xmlns:a16="http://schemas.microsoft.com/office/drawing/2014/main" id="{26AC77E0-D04F-42AF-9E53-72E659FD5F66}"/>
                  </a:ext>
                </a:extLst>
              </p:cNvPr>
              <p:cNvSpPr/>
              <p:nvPr/>
            </p:nvSpPr>
            <p:spPr>
              <a:xfrm>
                <a:off x="926003" y="4046039"/>
                <a:ext cx="511417" cy="330776"/>
              </a:xfrm>
              <a:prstGeom prst="roundRect">
                <a:avLst/>
              </a:prstGeom>
              <a:solidFill>
                <a:srgbClr val="DDE9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8FF2B3D7-CCA5-4845-99C6-DBA61D78DFB0}"/>
                </a:ext>
              </a:extLst>
            </p:cNvPr>
            <p:cNvGrpSpPr/>
            <p:nvPr/>
          </p:nvGrpSpPr>
          <p:grpSpPr>
            <a:xfrm>
              <a:off x="899584" y="4471833"/>
              <a:ext cx="1375975" cy="396633"/>
              <a:chOff x="899584" y="4007157"/>
              <a:chExt cx="1375975" cy="396633"/>
            </a:xfrm>
          </p:grpSpPr>
          <p:sp>
            <p:nvSpPr>
              <p:cNvPr id="165" name="모서리가 둥근 직사각형 406">
                <a:extLst>
                  <a:ext uri="{FF2B5EF4-FFF2-40B4-BE49-F238E27FC236}">
                    <a16:creationId xmlns:a16="http://schemas.microsoft.com/office/drawing/2014/main" id="{59254E5B-4001-4849-B2FF-1BE69671C981}"/>
                  </a:ext>
                </a:extLst>
              </p:cNvPr>
              <p:cNvSpPr/>
              <p:nvPr/>
            </p:nvSpPr>
            <p:spPr>
              <a:xfrm>
                <a:off x="899584" y="4007157"/>
                <a:ext cx="1375975" cy="396633"/>
              </a:xfrm>
              <a:prstGeom prst="roundRect">
                <a:avLst>
                  <a:gd name="adj" fmla="val 10794"/>
                </a:avLst>
              </a:prstGeom>
              <a:solidFill>
                <a:schemeClr val="bg1"/>
              </a:solidFill>
              <a:ln w="15875">
                <a:solidFill>
                  <a:srgbClr val="7F7F7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96000" tIns="0" rIns="0" bIns="0"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-68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품질미달</a:t>
                </a:r>
              </a:p>
            </p:txBody>
          </p:sp>
          <p:sp>
            <p:nvSpPr>
              <p:cNvPr id="166" name="모서리가 둥근 직사각형 407">
                <a:extLst>
                  <a:ext uri="{FF2B5EF4-FFF2-40B4-BE49-F238E27FC236}">
                    <a16:creationId xmlns:a16="http://schemas.microsoft.com/office/drawing/2014/main" id="{D6CAF72D-28C6-4E36-A4FD-DBC30D03109D}"/>
                  </a:ext>
                </a:extLst>
              </p:cNvPr>
              <p:cNvSpPr/>
              <p:nvPr/>
            </p:nvSpPr>
            <p:spPr>
              <a:xfrm>
                <a:off x="926003" y="4046039"/>
                <a:ext cx="511417" cy="330776"/>
              </a:xfrm>
              <a:prstGeom prst="roundRect">
                <a:avLst/>
              </a:prstGeom>
              <a:solidFill>
                <a:srgbClr val="DDE9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150F8ED5-45C1-4F16-9440-C02A4E1C95B8}"/>
                </a:ext>
              </a:extLst>
            </p:cNvPr>
            <p:cNvGrpSpPr/>
            <p:nvPr/>
          </p:nvGrpSpPr>
          <p:grpSpPr>
            <a:xfrm>
              <a:off x="2387128" y="4007157"/>
              <a:ext cx="1375975" cy="396633"/>
              <a:chOff x="899584" y="4007157"/>
              <a:chExt cx="1375975" cy="396633"/>
            </a:xfrm>
          </p:grpSpPr>
          <p:sp>
            <p:nvSpPr>
              <p:cNvPr id="163" name="모서리가 둥근 직사각형 410">
                <a:extLst>
                  <a:ext uri="{FF2B5EF4-FFF2-40B4-BE49-F238E27FC236}">
                    <a16:creationId xmlns:a16="http://schemas.microsoft.com/office/drawing/2014/main" id="{919A251F-129F-4775-92C7-F11C728FD8C8}"/>
                  </a:ext>
                </a:extLst>
              </p:cNvPr>
              <p:cNvSpPr/>
              <p:nvPr/>
            </p:nvSpPr>
            <p:spPr>
              <a:xfrm>
                <a:off x="899584" y="4007157"/>
                <a:ext cx="1375975" cy="396633"/>
              </a:xfrm>
              <a:prstGeom prst="roundRect">
                <a:avLst>
                  <a:gd name="adj" fmla="val 10794"/>
                </a:avLst>
              </a:prstGeom>
              <a:solidFill>
                <a:schemeClr val="bg1"/>
              </a:solidFill>
              <a:ln w="15875">
                <a:solidFill>
                  <a:srgbClr val="7F7F7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96000" tIns="0" rIns="0" bIns="0"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-68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보안사고</a:t>
                </a:r>
              </a:p>
            </p:txBody>
          </p:sp>
          <p:sp>
            <p:nvSpPr>
              <p:cNvPr id="164" name="모서리가 둥근 직사각형 411">
                <a:extLst>
                  <a:ext uri="{FF2B5EF4-FFF2-40B4-BE49-F238E27FC236}">
                    <a16:creationId xmlns:a16="http://schemas.microsoft.com/office/drawing/2014/main" id="{AA31E2EF-5E53-48B0-BC40-5E166452CBBC}"/>
                  </a:ext>
                </a:extLst>
              </p:cNvPr>
              <p:cNvSpPr/>
              <p:nvPr/>
            </p:nvSpPr>
            <p:spPr>
              <a:xfrm>
                <a:off x="926003" y="4046039"/>
                <a:ext cx="511417" cy="330776"/>
              </a:xfrm>
              <a:prstGeom prst="roundRect">
                <a:avLst/>
              </a:prstGeom>
              <a:solidFill>
                <a:srgbClr val="DDE9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1071A5E8-5440-4165-A4D5-26CA56674552}"/>
                </a:ext>
              </a:extLst>
            </p:cNvPr>
            <p:cNvGrpSpPr/>
            <p:nvPr/>
          </p:nvGrpSpPr>
          <p:grpSpPr>
            <a:xfrm>
              <a:off x="2387128" y="4471833"/>
              <a:ext cx="1375975" cy="396633"/>
              <a:chOff x="899584" y="4007157"/>
              <a:chExt cx="1375975" cy="396633"/>
            </a:xfrm>
          </p:grpSpPr>
          <p:sp>
            <p:nvSpPr>
              <p:cNvPr id="161" name="모서리가 둥근 직사각형 414">
                <a:extLst>
                  <a:ext uri="{FF2B5EF4-FFF2-40B4-BE49-F238E27FC236}">
                    <a16:creationId xmlns:a16="http://schemas.microsoft.com/office/drawing/2014/main" id="{31D3E2D5-0E05-4EF2-96F2-7175D0FFE7D4}"/>
                  </a:ext>
                </a:extLst>
              </p:cNvPr>
              <p:cNvSpPr/>
              <p:nvPr/>
            </p:nvSpPr>
            <p:spPr>
              <a:xfrm>
                <a:off x="899584" y="4007157"/>
                <a:ext cx="1375975" cy="396633"/>
              </a:xfrm>
              <a:prstGeom prst="roundRect">
                <a:avLst>
                  <a:gd name="adj" fmla="val 10794"/>
                </a:avLst>
              </a:prstGeom>
              <a:solidFill>
                <a:schemeClr val="bg1"/>
              </a:solidFill>
              <a:ln w="15875">
                <a:solidFill>
                  <a:srgbClr val="7F7F7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96000" tIns="0" rIns="0" bIns="0"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-68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안전사고</a:t>
                </a:r>
              </a:p>
            </p:txBody>
          </p:sp>
          <p:sp>
            <p:nvSpPr>
              <p:cNvPr id="162" name="모서리가 둥근 직사각형 415">
                <a:extLst>
                  <a:ext uri="{FF2B5EF4-FFF2-40B4-BE49-F238E27FC236}">
                    <a16:creationId xmlns:a16="http://schemas.microsoft.com/office/drawing/2014/main" id="{7C80E5E6-319D-464D-930C-C61F00D3A7DE}"/>
                  </a:ext>
                </a:extLst>
              </p:cNvPr>
              <p:cNvSpPr/>
              <p:nvPr/>
            </p:nvSpPr>
            <p:spPr>
              <a:xfrm>
                <a:off x="926003" y="4046039"/>
                <a:ext cx="511417" cy="330776"/>
              </a:xfrm>
              <a:prstGeom prst="roundRect">
                <a:avLst/>
              </a:prstGeom>
              <a:solidFill>
                <a:srgbClr val="DDE9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CFCCAC-5344-46BF-A6EA-87FE121382B6}"/>
              </a:ext>
            </a:extLst>
          </p:cNvPr>
          <p:cNvGrpSpPr/>
          <p:nvPr/>
        </p:nvGrpSpPr>
        <p:grpSpPr>
          <a:xfrm>
            <a:off x="539853" y="4818720"/>
            <a:ext cx="4198435" cy="1194012"/>
            <a:chOff x="539853" y="4936166"/>
            <a:chExt cx="4544842" cy="119401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DE71B40-FF64-4961-9336-201C524E2D39}"/>
                </a:ext>
              </a:extLst>
            </p:cNvPr>
            <p:cNvGrpSpPr/>
            <p:nvPr/>
          </p:nvGrpSpPr>
          <p:grpSpPr>
            <a:xfrm>
              <a:off x="539853" y="4936166"/>
              <a:ext cx="4544842" cy="887744"/>
              <a:chOff x="673567" y="5628802"/>
              <a:chExt cx="4544842" cy="887744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01896BC-9B78-404B-9F1B-BAF897893D0F}"/>
                  </a:ext>
                </a:extLst>
              </p:cNvPr>
              <p:cNvGrpSpPr/>
              <p:nvPr/>
            </p:nvGrpSpPr>
            <p:grpSpPr>
              <a:xfrm>
                <a:off x="1216579" y="5929300"/>
                <a:ext cx="3449822" cy="326457"/>
                <a:chOff x="1216579" y="5929300"/>
                <a:chExt cx="3449822" cy="326457"/>
              </a:xfrm>
            </p:grpSpPr>
            <p:cxnSp>
              <p:nvCxnSpPr>
                <p:cNvPr id="152" name="직선 연결선 151">
                  <a:extLst>
                    <a:ext uri="{FF2B5EF4-FFF2-40B4-BE49-F238E27FC236}">
                      <a16:creationId xmlns:a16="http://schemas.microsoft.com/office/drawing/2014/main" id="{5067BB43-F983-4AC7-ADA7-D666A3CE203B}"/>
                    </a:ext>
                  </a:extLst>
                </p:cNvPr>
                <p:cNvCxnSpPr/>
                <p:nvPr/>
              </p:nvCxnSpPr>
              <p:spPr>
                <a:xfrm rot="10800000" flipH="1">
                  <a:off x="1216579" y="5929300"/>
                  <a:ext cx="0" cy="326457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75000"/>
                    </a:schemeClr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85147CA1-154B-480F-B48D-EC3226929FF1}"/>
                    </a:ext>
                  </a:extLst>
                </p:cNvPr>
                <p:cNvCxnSpPr/>
                <p:nvPr/>
              </p:nvCxnSpPr>
              <p:spPr>
                <a:xfrm rot="10800000" flipH="1">
                  <a:off x="2366520" y="5929300"/>
                  <a:ext cx="0" cy="326457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75000"/>
                    </a:schemeClr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E6FA6E75-A08F-4C57-9D4A-E5A83397DF2B}"/>
                    </a:ext>
                  </a:extLst>
                </p:cNvPr>
                <p:cNvCxnSpPr/>
                <p:nvPr/>
              </p:nvCxnSpPr>
              <p:spPr>
                <a:xfrm rot="10800000" flipH="1">
                  <a:off x="3516461" y="5929300"/>
                  <a:ext cx="0" cy="326457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75000"/>
                    </a:schemeClr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82554F82-70BE-425D-A918-9AE1D3F13FC5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666401" y="5929300"/>
                  <a:ext cx="0" cy="326457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75000"/>
                    </a:schemeClr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944AC177-BF7E-4A1C-99F2-CC32C6BE4A77}"/>
                  </a:ext>
                </a:extLst>
              </p:cNvPr>
              <p:cNvGrpSpPr/>
              <p:nvPr/>
            </p:nvGrpSpPr>
            <p:grpSpPr>
              <a:xfrm>
                <a:off x="836444" y="6292809"/>
                <a:ext cx="4225333" cy="223737"/>
                <a:chOff x="-4018856" y="6589072"/>
                <a:chExt cx="4225333" cy="223737"/>
              </a:xfrm>
              <a:solidFill>
                <a:srgbClr val="BFBFBF"/>
              </a:solidFill>
            </p:grpSpPr>
            <p:sp>
              <p:nvSpPr>
                <p:cNvPr id="146" name="양쪽 모서리가 둥근 사각형 481">
                  <a:extLst>
                    <a:ext uri="{FF2B5EF4-FFF2-40B4-BE49-F238E27FC236}">
                      <a16:creationId xmlns:a16="http://schemas.microsoft.com/office/drawing/2014/main" id="{960F1980-831E-4FA6-8DD0-272062A4AA82}"/>
                    </a:ext>
                  </a:extLst>
                </p:cNvPr>
                <p:cNvSpPr/>
                <p:nvPr/>
              </p:nvSpPr>
              <p:spPr>
                <a:xfrm rot="10800000">
                  <a:off x="-4018856" y="6589072"/>
                  <a:ext cx="4225333" cy="1658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</a:ln>
                <a:effectLst/>
              </p:spPr>
              <p:txBody>
                <a:bodyPr lIns="72000" tIns="36000" rIns="72000" bIns="36000" rtlCol="0" anchor="ctr"/>
                <a:lstStyle/>
                <a:p>
                  <a:pPr marL="88900" marR="0" lvl="0" indent="-88900" algn="l" defTabSz="936625" rtl="0" eaLnBrk="1" fontAlgn="base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>
                      <a:prstClr val="black">
                        <a:lumMod val="75000"/>
                        <a:lumOff val="25000"/>
                      </a:prstClr>
                    </a:buClr>
                    <a:buSzTx/>
                    <a:buFont typeface="Wingdings" pitchFamily="2" charset="2"/>
                    <a:buChar char="§"/>
                    <a:tabLst/>
                    <a:defRPr/>
                  </a:pPr>
                  <a:endParaRPr kumimoji="1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47" name="이등변 삼각형 146">
                  <a:extLst>
                    <a:ext uri="{FF2B5EF4-FFF2-40B4-BE49-F238E27FC236}">
                      <a16:creationId xmlns:a16="http://schemas.microsoft.com/office/drawing/2014/main" id="{28FBDAE4-28E7-4ABB-B03F-5266F534B01D}"/>
                    </a:ext>
                  </a:extLst>
                </p:cNvPr>
                <p:cNvSpPr/>
                <p:nvPr/>
              </p:nvSpPr>
              <p:spPr>
                <a:xfrm rot="10800000">
                  <a:off x="-1960866" y="6754275"/>
                  <a:ext cx="109352" cy="58534"/>
                </a:xfrm>
                <a:prstGeom prst="triangle">
                  <a:avLst/>
                </a:prstGeom>
                <a:grpFill/>
                <a:ln>
                  <a:noFill/>
                </a:ln>
                <a:effectLst/>
              </p:spPr>
              <p:txBody>
                <a:bodyPr lIns="72000" tIns="36000" rIns="72000" bIns="36000" rtlCol="0" anchor="ctr"/>
                <a:lstStyle/>
                <a:p>
                  <a:pPr marL="88900" marR="0" lvl="0" indent="-88900" algn="l" defTabSz="936625" rtl="0" eaLnBrk="1" fontAlgn="base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>
                      <a:prstClr val="black">
                        <a:lumMod val="75000"/>
                        <a:lumOff val="25000"/>
                      </a:prstClr>
                    </a:buClr>
                    <a:buSzTx/>
                    <a:buFont typeface="Wingdings" pitchFamily="2" charset="2"/>
                    <a:buChar char="§"/>
                    <a:tabLst/>
                    <a:defRPr/>
                  </a:pPr>
                  <a:endParaRPr kumimoji="1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9EA56359-E390-45C2-B20B-377B850D3224}"/>
                  </a:ext>
                </a:extLst>
              </p:cNvPr>
              <p:cNvGrpSpPr/>
              <p:nvPr/>
            </p:nvGrpSpPr>
            <p:grpSpPr>
              <a:xfrm>
                <a:off x="679812" y="6115937"/>
                <a:ext cx="4538597" cy="271111"/>
                <a:chOff x="869021" y="6194482"/>
                <a:chExt cx="4293529" cy="211074"/>
              </a:xfrm>
            </p:grpSpPr>
            <p:sp>
              <p:nvSpPr>
                <p:cNvPr id="142" name="양쪽 모서리가 둥근 사각형 446">
                  <a:extLst>
                    <a:ext uri="{FF2B5EF4-FFF2-40B4-BE49-F238E27FC236}">
                      <a16:creationId xmlns:a16="http://schemas.microsoft.com/office/drawing/2014/main" id="{22952310-75AB-4576-9FE2-EAC787296718}"/>
                    </a:ext>
                  </a:extLst>
                </p:cNvPr>
                <p:cNvSpPr/>
                <p:nvPr/>
              </p:nvSpPr>
              <p:spPr>
                <a:xfrm>
                  <a:off x="869021" y="6194482"/>
                  <a:ext cx="979094" cy="211074"/>
                </a:xfrm>
                <a:prstGeom prst="round2SameRect">
                  <a:avLst>
                    <a:gd name="adj1" fmla="val 0"/>
                    <a:gd name="adj2" fmla="val 21208"/>
                  </a:avLst>
                </a:prstGeom>
                <a:solidFill>
                  <a:srgbClr val="79A7D9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34021" tIns="18000" rIns="34021" bIns="0" numCol="1" rtlCol="0" anchor="ctr" anchorCtr="0" compatLnSpc="1">
                  <a:prstTxWarp prst="textNoShape">
                    <a:avLst/>
                  </a:prstTxWarp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marL="0" marR="0" lvl="1" indent="-168017" algn="ctr" defTabSz="419938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333399"/>
                    </a:buClr>
                    <a:buSzPct val="80000"/>
                    <a:buFontTx/>
                    <a:buNone/>
                    <a:tabLst>
                      <a:tab pos="5337546" algn="l"/>
                    </a:tabLst>
                    <a:defRPr/>
                  </a:pPr>
                  <a:r>
                    <a:rPr kumimoji="0" lang="ko-KR" altLang="en-US" sz="1100" b="1" i="0" u="none" strike="noStrike" kern="1200" cap="none" spc="-48" normalizeH="0" baseline="0" noProof="0" dirty="0">
                      <a:ln>
                        <a:solidFill>
                          <a:srgbClr val="4184D3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착수</a:t>
                  </a:r>
                  <a:endParaRPr kumimoji="0" lang="en-US" altLang="ko-KR" sz="1100" b="1" i="0" u="none" strike="noStrike" kern="1200" cap="none" spc="-48" normalizeH="0" baseline="0" noProof="0" dirty="0">
                    <a:ln>
                      <a:solidFill>
                        <a:srgbClr val="4184D3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43" name="양쪽 모서리가 둥근 사각형 447">
                  <a:extLst>
                    <a:ext uri="{FF2B5EF4-FFF2-40B4-BE49-F238E27FC236}">
                      <a16:creationId xmlns:a16="http://schemas.microsoft.com/office/drawing/2014/main" id="{CB867C47-7164-4FB8-91F0-E738B8E350C8}"/>
                    </a:ext>
                  </a:extLst>
                </p:cNvPr>
                <p:cNvSpPr/>
                <p:nvPr/>
              </p:nvSpPr>
              <p:spPr>
                <a:xfrm>
                  <a:off x="1973833" y="6194482"/>
                  <a:ext cx="979094" cy="211074"/>
                </a:xfrm>
                <a:prstGeom prst="round2SameRect">
                  <a:avLst>
                    <a:gd name="adj1" fmla="val 0"/>
                    <a:gd name="adj2" fmla="val 21208"/>
                  </a:avLst>
                </a:prstGeom>
                <a:solidFill>
                  <a:srgbClr val="679BD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34021" tIns="18000" rIns="34021" bIns="0" numCol="1" rtlCol="0" anchor="ctr" anchorCtr="0" compatLnSpc="1">
                  <a:prstTxWarp prst="textNoShape">
                    <a:avLst/>
                  </a:prstTxWarp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marL="0" marR="0" lvl="1" indent="-168017" algn="ctr" defTabSz="419938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333399"/>
                    </a:buClr>
                    <a:buSzPct val="80000"/>
                    <a:buFontTx/>
                    <a:buNone/>
                    <a:tabLst>
                      <a:tab pos="5337546" algn="l"/>
                    </a:tabLst>
                    <a:defRPr/>
                  </a:pPr>
                  <a:r>
                    <a:rPr kumimoji="0" lang="ko-KR" altLang="en-US" sz="1100" b="1" i="0" u="none" strike="noStrike" kern="1200" cap="none" spc="-48" normalizeH="0" baseline="0" noProof="0" dirty="0">
                      <a:ln>
                        <a:solidFill>
                          <a:srgbClr val="4184D3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분석</a:t>
                  </a:r>
                  <a:r>
                    <a:rPr kumimoji="0" lang="en-US" altLang="ko-KR" sz="1100" b="1" i="0" u="none" strike="noStrike" kern="1200" cap="none" spc="-48" normalizeH="0" baseline="0" noProof="0" dirty="0">
                      <a:ln>
                        <a:solidFill>
                          <a:srgbClr val="4184D3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/</a:t>
                  </a:r>
                  <a:r>
                    <a:rPr kumimoji="0" lang="ko-KR" altLang="en-US" sz="1100" b="1" i="0" u="none" strike="noStrike" kern="1200" cap="none" spc="-48" normalizeH="0" baseline="0" noProof="0" dirty="0">
                      <a:ln>
                        <a:solidFill>
                          <a:srgbClr val="4184D3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설계</a:t>
                  </a:r>
                  <a:endParaRPr kumimoji="0" lang="en-US" altLang="ko-KR" sz="1100" b="1" i="0" u="none" strike="noStrike" kern="1200" cap="none" spc="-48" normalizeH="0" baseline="0" noProof="0" dirty="0">
                    <a:ln>
                      <a:solidFill>
                        <a:srgbClr val="4184D3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44" name="양쪽 모서리가 둥근 사각형 448">
                  <a:extLst>
                    <a:ext uri="{FF2B5EF4-FFF2-40B4-BE49-F238E27FC236}">
                      <a16:creationId xmlns:a16="http://schemas.microsoft.com/office/drawing/2014/main" id="{7B5CB706-80F0-4FC5-A8D5-62E9B05713B8}"/>
                    </a:ext>
                  </a:extLst>
                </p:cNvPr>
                <p:cNvSpPr/>
                <p:nvPr/>
              </p:nvSpPr>
              <p:spPr>
                <a:xfrm>
                  <a:off x="3078645" y="6194482"/>
                  <a:ext cx="979094" cy="211074"/>
                </a:xfrm>
                <a:prstGeom prst="round2SameRect">
                  <a:avLst>
                    <a:gd name="adj1" fmla="val 0"/>
                    <a:gd name="adj2" fmla="val 21208"/>
                  </a:avLst>
                </a:prstGeom>
                <a:solidFill>
                  <a:srgbClr val="4184D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34021" tIns="18000" rIns="34021" bIns="0" numCol="1" rtlCol="0" anchor="ctr" anchorCtr="0" compatLnSpc="1">
                  <a:prstTxWarp prst="textNoShape">
                    <a:avLst/>
                  </a:prstTxWarp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marL="0" marR="0" lvl="1" indent="-168017" algn="ctr" defTabSz="419938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333399"/>
                    </a:buClr>
                    <a:buSzPct val="80000"/>
                    <a:buFontTx/>
                    <a:buNone/>
                    <a:tabLst>
                      <a:tab pos="5337546" algn="l"/>
                    </a:tabLst>
                    <a:defRPr/>
                  </a:pPr>
                  <a:r>
                    <a:rPr kumimoji="0" lang="ko-KR" altLang="en-US" sz="1100" b="1" i="0" u="none" strike="noStrike" kern="1200" cap="none" spc="-48" normalizeH="0" baseline="0" noProof="0" dirty="0">
                      <a:ln>
                        <a:solidFill>
                          <a:srgbClr val="4184D3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   구축</a:t>
                  </a:r>
                  <a:endParaRPr kumimoji="0" lang="en-US" altLang="ko-KR" sz="1100" b="1" i="0" u="none" strike="noStrike" kern="1200" cap="none" spc="-48" normalizeH="0" baseline="0" noProof="0" dirty="0">
                    <a:ln>
                      <a:solidFill>
                        <a:srgbClr val="4184D3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45" name="양쪽 모서리가 둥근 사각형 449">
                  <a:extLst>
                    <a:ext uri="{FF2B5EF4-FFF2-40B4-BE49-F238E27FC236}">
                      <a16:creationId xmlns:a16="http://schemas.microsoft.com/office/drawing/2014/main" id="{B701A6CC-4D1C-4524-921D-E8559D2DE99C}"/>
                    </a:ext>
                  </a:extLst>
                </p:cNvPr>
                <p:cNvSpPr/>
                <p:nvPr/>
              </p:nvSpPr>
              <p:spPr>
                <a:xfrm>
                  <a:off x="4183456" y="6194482"/>
                  <a:ext cx="979094" cy="211074"/>
                </a:xfrm>
                <a:prstGeom prst="round2SameRect">
                  <a:avLst>
                    <a:gd name="adj1" fmla="val 0"/>
                    <a:gd name="adj2" fmla="val 21208"/>
                  </a:avLst>
                </a:prstGeom>
                <a:solidFill>
                  <a:srgbClr val="2967B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34021" tIns="18000" rIns="34021" bIns="0" numCol="1" rtlCol="0" anchor="ctr" anchorCtr="0" compatLnSpc="1">
                  <a:prstTxWarp prst="textNoShape">
                    <a:avLst/>
                  </a:prstTxWarp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marL="0" marR="0" lvl="1" indent="-168017" algn="ctr" defTabSz="419938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333399"/>
                    </a:buClr>
                    <a:buSzPct val="80000"/>
                    <a:buFontTx/>
                    <a:buNone/>
                    <a:tabLst>
                      <a:tab pos="5337546" algn="l"/>
                    </a:tabLst>
                    <a:defRPr/>
                  </a:pPr>
                  <a:r>
                    <a:rPr kumimoji="0" lang="ko-KR" altLang="en-US" sz="1100" b="1" i="0" u="none" strike="noStrike" kern="1200" cap="none" spc="-48" normalizeH="0" baseline="0" noProof="0" dirty="0">
                      <a:ln>
                        <a:solidFill>
                          <a:srgbClr val="4184D3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시험</a:t>
                  </a:r>
                  <a:r>
                    <a:rPr kumimoji="0" lang="en-US" altLang="ko-KR" sz="1100" b="1" i="0" u="none" strike="noStrike" kern="1200" cap="none" spc="-48" normalizeH="0" baseline="0" noProof="0" dirty="0">
                      <a:ln>
                        <a:solidFill>
                          <a:srgbClr val="4184D3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/</a:t>
                  </a:r>
                  <a:r>
                    <a:rPr kumimoji="0" lang="ko-KR" altLang="en-US" sz="1100" b="1" i="0" u="none" strike="noStrike" kern="1200" cap="none" spc="-48" normalizeH="0" baseline="0" noProof="0" dirty="0">
                      <a:ln>
                        <a:solidFill>
                          <a:srgbClr val="4184D3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운영</a:t>
                  </a:r>
                  <a:endParaRPr kumimoji="0" lang="en-US" altLang="ko-KR" sz="1100" b="1" i="0" u="none" strike="noStrike" kern="1200" cap="none" spc="-48" normalizeH="0" baseline="0" noProof="0" dirty="0">
                    <a:ln>
                      <a:solidFill>
                        <a:srgbClr val="4184D3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64276F79-6874-4115-AAE9-291C0CD1220E}"/>
                  </a:ext>
                </a:extLst>
              </p:cNvPr>
              <p:cNvGrpSpPr/>
              <p:nvPr/>
            </p:nvGrpSpPr>
            <p:grpSpPr>
              <a:xfrm rot="16200000">
                <a:off x="1636771" y="6103925"/>
                <a:ext cx="243463" cy="242417"/>
                <a:chOff x="7737080" y="3781377"/>
                <a:chExt cx="175882" cy="178647"/>
              </a:xfrm>
            </p:grpSpPr>
            <p:sp>
              <p:nvSpPr>
                <p:cNvPr id="140" name="타원 98">
                  <a:extLst>
                    <a:ext uri="{FF2B5EF4-FFF2-40B4-BE49-F238E27FC236}">
                      <a16:creationId xmlns:a16="http://schemas.microsoft.com/office/drawing/2014/main" id="{76BA9FF0-45EF-4F7D-832F-FEC4649FD6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37080" y="3781377"/>
                  <a:ext cx="175882" cy="178647"/>
                </a:xfrm>
                <a:prstGeom prst="ellipse">
                  <a:avLst/>
                </a:prstGeom>
                <a:solidFill>
                  <a:srgbClr val="595959"/>
                </a:solidFill>
                <a:ln w="38100" algn="ctr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solidFill>
                        <a:srgbClr val="5F5F5F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41" name="갈매기형 수장 87">
                  <a:extLst>
                    <a:ext uri="{FF2B5EF4-FFF2-40B4-BE49-F238E27FC236}">
                      <a16:creationId xmlns:a16="http://schemas.microsoft.com/office/drawing/2014/main" id="{9E05AE5D-7AAE-4753-904F-24058B025958}"/>
                    </a:ext>
                  </a:extLst>
                </p:cNvPr>
                <p:cNvSpPr/>
                <p:nvPr/>
              </p:nvSpPr>
              <p:spPr>
                <a:xfrm rot="5400000">
                  <a:off x="7790792" y="3826799"/>
                  <a:ext cx="68457" cy="98909"/>
                </a:xfrm>
                <a:prstGeom prst="chevron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3887F34B-205B-43CF-AB4A-7AE8BF69B469}"/>
                  </a:ext>
                </a:extLst>
              </p:cNvPr>
              <p:cNvGrpSpPr/>
              <p:nvPr/>
            </p:nvGrpSpPr>
            <p:grpSpPr>
              <a:xfrm rot="16200000">
                <a:off x="2819880" y="6103925"/>
                <a:ext cx="243463" cy="242417"/>
                <a:chOff x="7737080" y="3781377"/>
                <a:chExt cx="175882" cy="178647"/>
              </a:xfrm>
            </p:grpSpPr>
            <p:sp>
              <p:nvSpPr>
                <p:cNvPr id="138" name="타원 98">
                  <a:extLst>
                    <a:ext uri="{FF2B5EF4-FFF2-40B4-BE49-F238E27FC236}">
                      <a16:creationId xmlns:a16="http://schemas.microsoft.com/office/drawing/2014/main" id="{A1E56CF4-0D7A-44FC-BF77-1B852A6BCD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37080" y="3781377"/>
                  <a:ext cx="175882" cy="178647"/>
                </a:xfrm>
                <a:prstGeom prst="ellipse">
                  <a:avLst/>
                </a:prstGeom>
                <a:solidFill>
                  <a:srgbClr val="595959"/>
                </a:solidFill>
                <a:ln w="38100" algn="ctr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solidFill>
                        <a:srgbClr val="5F5F5F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39" name="갈매기형 수장 87">
                  <a:extLst>
                    <a:ext uri="{FF2B5EF4-FFF2-40B4-BE49-F238E27FC236}">
                      <a16:creationId xmlns:a16="http://schemas.microsoft.com/office/drawing/2014/main" id="{23DD69E5-EA81-4310-B96D-74395BEDC075}"/>
                    </a:ext>
                  </a:extLst>
                </p:cNvPr>
                <p:cNvSpPr/>
                <p:nvPr/>
              </p:nvSpPr>
              <p:spPr>
                <a:xfrm rot="5400000">
                  <a:off x="7790792" y="3826799"/>
                  <a:ext cx="68457" cy="98909"/>
                </a:xfrm>
                <a:prstGeom prst="chevron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35113BB7-BD76-49AF-BB69-4DECC60B68E8}"/>
                  </a:ext>
                </a:extLst>
              </p:cNvPr>
              <p:cNvGrpSpPr/>
              <p:nvPr/>
            </p:nvGrpSpPr>
            <p:grpSpPr>
              <a:xfrm rot="16200000">
                <a:off x="4002989" y="6103925"/>
                <a:ext cx="243463" cy="242417"/>
                <a:chOff x="7737080" y="3781377"/>
                <a:chExt cx="175882" cy="178647"/>
              </a:xfrm>
            </p:grpSpPr>
            <p:sp>
              <p:nvSpPr>
                <p:cNvPr id="136" name="타원 98">
                  <a:extLst>
                    <a:ext uri="{FF2B5EF4-FFF2-40B4-BE49-F238E27FC236}">
                      <a16:creationId xmlns:a16="http://schemas.microsoft.com/office/drawing/2014/main" id="{88C8DB07-21A4-42E1-BFE1-9707E8E941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37080" y="3781377"/>
                  <a:ext cx="175882" cy="178647"/>
                </a:xfrm>
                <a:prstGeom prst="ellipse">
                  <a:avLst/>
                </a:prstGeom>
                <a:solidFill>
                  <a:srgbClr val="595959"/>
                </a:solidFill>
                <a:ln w="38100" algn="ctr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solidFill>
                        <a:srgbClr val="5F5F5F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37" name="갈매기형 수장 87">
                  <a:extLst>
                    <a:ext uri="{FF2B5EF4-FFF2-40B4-BE49-F238E27FC236}">
                      <a16:creationId xmlns:a16="http://schemas.microsoft.com/office/drawing/2014/main" id="{068E4AA4-3E64-48B5-804A-9250819C61B5}"/>
                    </a:ext>
                  </a:extLst>
                </p:cNvPr>
                <p:cNvSpPr/>
                <p:nvPr/>
              </p:nvSpPr>
              <p:spPr>
                <a:xfrm rot="5400000">
                  <a:off x="7790792" y="3826799"/>
                  <a:ext cx="68457" cy="98909"/>
                </a:xfrm>
                <a:prstGeom prst="chevron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758DA77C-7D7A-4EB2-8858-A55BB8022D5A}"/>
                  </a:ext>
                </a:extLst>
              </p:cNvPr>
              <p:cNvGrpSpPr/>
              <p:nvPr/>
            </p:nvGrpSpPr>
            <p:grpSpPr>
              <a:xfrm>
                <a:off x="673567" y="5628802"/>
                <a:ext cx="4529803" cy="395089"/>
                <a:chOff x="765016" y="5591109"/>
                <a:chExt cx="4353051" cy="395089"/>
              </a:xfrm>
            </p:grpSpPr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AC68051A-0A5D-4429-A582-E9D84CC4CBCD}"/>
                    </a:ext>
                  </a:extLst>
                </p:cNvPr>
                <p:cNvGrpSpPr/>
                <p:nvPr/>
              </p:nvGrpSpPr>
              <p:grpSpPr>
                <a:xfrm>
                  <a:off x="765016" y="5806918"/>
                  <a:ext cx="4353051" cy="179280"/>
                  <a:chOff x="840965" y="5689091"/>
                  <a:chExt cx="7557006" cy="179280"/>
                </a:xfrm>
              </p:grpSpPr>
              <p:sp>
                <p:nvSpPr>
                  <p:cNvPr id="134" name="모서리가 둥근 직사각형 475">
                    <a:extLst>
                      <a:ext uri="{FF2B5EF4-FFF2-40B4-BE49-F238E27FC236}">
                        <a16:creationId xmlns:a16="http://schemas.microsoft.com/office/drawing/2014/main" id="{425911AA-8FFD-4E2E-84AD-C79728382F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0965" y="5689091"/>
                    <a:ext cx="7557006" cy="17928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9050">
                    <a:solidFill>
                      <a:srgbClr val="BFBFB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l" defTabSz="41993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39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endParaRPr>
                  </a:p>
                </p:txBody>
              </p:sp>
              <p:sp>
                <p:nvSpPr>
                  <p:cNvPr id="135" name="모서리가 둥근 직사각형 476">
                    <a:extLst>
                      <a:ext uri="{FF2B5EF4-FFF2-40B4-BE49-F238E27FC236}">
                        <a16:creationId xmlns:a16="http://schemas.microsoft.com/office/drawing/2014/main" id="{C3EC8291-70E8-458A-AF3B-BD8216B76A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8198" y="5736472"/>
                    <a:ext cx="7320971" cy="84518"/>
                  </a:xfrm>
                  <a:prstGeom prst="roundRect">
                    <a:avLst>
                      <a:gd name="adj" fmla="val 50000"/>
                    </a:avLst>
                  </a:prstGeom>
                  <a:pattFill prst="dkDnDiag">
                    <a:fgClr>
                      <a:schemeClr val="bg1">
                        <a:lumMod val="85000"/>
                      </a:schemeClr>
                    </a:fgClr>
                    <a:bgClr>
                      <a:schemeClr val="bg1">
                        <a:lumMod val="95000"/>
                      </a:schemeClr>
                    </a:bgClr>
                  </a:patt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68043" tIns="34021" rIns="68043" bIns="34021" anchor="ctr"/>
                  <a:lstStyle/>
                  <a:p>
                    <a:pPr marL="0" marR="0" lvl="0" indent="0" algn="l" defTabSz="41993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39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endParaRPr>
                  </a:p>
                </p:txBody>
              </p:sp>
            </p:grp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A524EA6-3C68-4018-9388-424BDC3ED93C}"/>
                    </a:ext>
                  </a:extLst>
                </p:cNvPr>
                <p:cNvSpPr/>
                <p:nvPr/>
              </p:nvSpPr>
              <p:spPr>
                <a:xfrm>
                  <a:off x="1239415" y="5844082"/>
                  <a:ext cx="104953" cy="104953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4184D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7901884-B24C-452E-AFBE-4F1748AA34AC}"/>
                    </a:ext>
                  </a:extLst>
                </p:cNvPr>
                <p:cNvSpPr/>
                <p:nvPr/>
              </p:nvSpPr>
              <p:spPr>
                <a:xfrm>
                  <a:off x="2344227" y="5844082"/>
                  <a:ext cx="104953" cy="104953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4184D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4067FB2-3361-4484-A06F-9DFB52F3B88D}"/>
                    </a:ext>
                  </a:extLst>
                </p:cNvPr>
                <p:cNvSpPr/>
                <p:nvPr/>
              </p:nvSpPr>
              <p:spPr>
                <a:xfrm>
                  <a:off x="3449039" y="5844082"/>
                  <a:ext cx="104953" cy="104953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4184D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36DE643-1684-4BC1-9BBB-FD70BC9AD144}"/>
                    </a:ext>
                  </a:extLst>
                </p:cNvPr>
                <p:cNvSpPr/>
                <p:nvPr/>
              </p:nvSpPr>
              <p:spPr>
                <a:xfrm>
                  <a:off x="4553850" y="5844082"/>
                  <a:ext cx="104953" cy="104953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4184D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D79BD2FF-BF13-44FC-8EA6-752F6EE55640}"/>
                    </a:ext>
                  </a:extLst>
                </p:cNvPr>
                <p:cNvSpPr/>
                <p:nvPr/>
              </p:nvSpPr>
              <p:spPr bwMode="auto">
                <a:xfrm>
                  <a:off x="1433776" y="5591109"/>
                  <a:ext cx="1982949" cy="17037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4021" rIns="0" bIns="34021" anchor="ctr"/>
                <a:lstStyle/>
                <a:p>
                  <a:pPr marL="0" marR="0" lvl="0" indent="0" algn="l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100" b="1" i="0" u="none" strike="noStrike" kern="0" cap="none" spc="-70" normalizeH="0" baseline="0" noProof="0" dirty="0">
                      <a:ln>
                        <a:solidFill>
                          <a:srgbClr val="2E3192">
                            <a:alpha val="0"/>
                          </a:srgbClr>
                        </a:solidFill>
                      </a:ln>
                      <a:solidFill>
                        <a:srgbClr val="03308B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예상 위험 리스트 조기 완전</a:t>
                  </a:r>
                  <a:r>
                    <a:rPr kumimoji="0" lang="en-US" altLang="ko-KR" sz="1100" b="1" i="0" u="none" strike="noStrike" kern="0" cap="none" spc="-70" normalizeH="0" baseline="0" noProof="0" dirty="0">
                      <a:ln>
                        <a:solidFill>
                          <a:srgbClr val="2E3192">
                            <a:alpha val="0"/>
                          </a:srgbClr>
                        </a:solidFill>
                      </a:ln>
                      <a:solidFill>
                        <a:srgbClr val="03308B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 </a:t>
                  </a:r>
                  <a:r>
                    <a:rPr kumimoji="0" lang="ko-KR" altLang="en-US" sz="1100" b="1" i="0" u="none" strike="noStrike" kern="0" cap="none" spc="-70" normalizeH="0" baseline="0" noProof="0" dirty="0">
                      <a:ln>
                        <a:solidFill>
                          <a:srgbClr val="2E3192">
                            <a:alpha val="0"/>
                          </a:srgbClr>
                        </a:solidFill>
                      </a:ln>
                      <a:solidFill>
                        <a:srgbClr val="03308B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도출</a:t>
                  </a:r>
                </a:p>
              </p:txBody>
            </p:sp>
            <p:grpSp>
              <p:nvGrpSpPr>
                <p:cNvPr id="125" name="그룹 124">
                  <a:extLst>
                    <a:ext uri="{FF2B5EF4-FFF2-40B4-BE49-F238E27FC236}">
                      <a16:creationId xmlns:a16="http://schemas.microsoft.com/office/drawing/2014/main" id="{DE1876B7-D897-4F45-BE36-1E4DBD9EF0E3}"/>
                    </a:ext>
                  </a:extLst>
                </p:cNvPr>
                <p:cNvGrpSpPr/>
                <p:nvPr/>
              </p:nvGrpSpPr>
              <p:grpSpPr>
                <a:xfrm>
                  <a:off x="1207943" y="5593970"/>
                  <a:ext cx="167522" cy="172503"/>
                  <a:chOff x="2173063" y="3683452"/>
                  <a:chExt cx="160831" cy="165614"/>
                </a:xfrm>
              </p:grpSpPr>
              <p:sp>
                <p:nvSpPr>
                  <p:cNvPr id="132" name="눈물 방울 131">
                    <a:extLst>
                      <a:ext uri="{FF2B5EF4-FFF2-40B4-BE49-F238E27FC236}">
                        <a16:creationId xmlns:a16="http://schemas.microsoft.com/office/drawing/2014/main" id="{5A89EB69-49CB-45D2-8B21-71D71577BD7C}"/>
                      </a:ext>
                    </a:extLst>
                  </p:cNvPr>
                  <p:cNvSpPr/>
                  <p:nvPr/>
                </p:nvSpPr>
                <p:spPr bwMode="auto">
                  <a:xfrm rot="8100000">
                    <a:off x="2173063" y="3683452"/>
                    <a:ext cx="160831" cy="165614"/>
                  </a:xfrm>
                  <a:prstGeom prst="teardrop">
                    <a:avLst>
                      <a:gd name="adj" fmla="val 157390"/>
                    </a:avLst>
                  </a:prstGeom>
                  <a:solidFill>
                    <a:srgbClr val="03308B"/>
                  </a:solidFill>
                  <a:ln w="6350" algn="ctr">
                    <a:noFill/>
                    <a:miter lim="800000"/>
                    <a:headEnd/>
                    <a:tailEnd type="none" w="sm" len="sm"/>
                  </a:ln>
                  <a:effectLst>
                    <a:outerShdw dist="25400" dir="16200000" algn="ctr" rotWithShape="0">
                      <a:srgbClr val="EAEAEA"/>
                    </a:outerShdw>
                  </a:effectLst>
                </p:spPr>
                <p:txBody>
                  <a:bodyPr lIns="0" tIns="0" rIns="0" bIns="0" anchor="ctr"/>
                  <a:lstStyle/>
                  <a:p>
                    <a:pPr marL="0" marR="0" lvl="0" indent="0" algn="l" defTabSz="41993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39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endParaRPr>
                  </a:p>
                </p:txBody>
              </p:sp>
              <p:sp>
                <p:nvSpPr>
                  <p:cNvPr id="133" name="타원 132">
                    <a:extLst>
                      <a:ext uri="{FF2B5EF4-FFF2-40B4-BE49-F238E27FC236}">
                        <a16:creationId xmlns:a16="http://schemas.microsoft.com/office/drawing/2014/main" id="{C034FE21-8035-4113-B9AF-D3F34E380E6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2216745" y="3722300"/>
                    <a:ext cx="77437" cy="7973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l" defTabSz="41993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39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endParaRPr>
                  </a:p>
                </p:txBody>
              </p:sp>
            </p:grpSp>
            <p:sp>
              <p:nvSpPr>
                <p:cNvPr id="126" name="이등변 삼각형 125">
                  <a:extLst>
                    <a:ext uri="{FF2B5EF4-FFF2-40B4-BE49-F238E27FC236}">
                      <a16:creationId xmlns:a16="http://schemas.microsoft.com/office/drawing/2014/main" id="{DF64D509-654F-45BC-B4BA-5960D6B284B9}"/>
                    </a:ext>
                  </a:extLst>
                </p:cNvPr>
                <p:cNvSpPr/>
                <p:nvPr/>
              </p:nvSpPr>
              <p:spPr>
                <a:xfrm rot="5400000">
                  <a:off x="1864212" y="5878946"/>
                  <a:ext cx="49761" cy="32228"/>
                </a:xfrm>
                <a:prstGeom prst="triangle">
                  <a:avLst/>
                </a:prstGeom>
                <a:solidFill>
                  <a:srgbClr val="2865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27" name="이등변 삼각형 126">
                  <a:extLst>
                    <a:ext uri="{FF2B5EF4-FFF2-40B4-BE49-F238E27FC236}">
                      <a16:creationId xmlns:a16="http://schemas.microsoft.com/office/drawing/2014/main" id="{31E97962-D771-4AFA-A32D-4AE561AFEE05}"/>
                    </a:ext>
                  </a:extLst>
                </p:cNvPr>
                <p:cNvSpPr/>
                <p:nvPr/>
              </p:nvSpPr>
              <p:spPr>
                <a:xfrm rot="5400000">
                  <a:off x="1794939" y="5878947"/>
                  <a:ext cx="49761" cy="32228"/>
                </a:xfrm>
                <a:prstGeom prst="triangle">
                  <a:avLst/>
                </a:prstGeom>
                <a:solidFill>
                  <a:srgbClr val="5993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28" name="이등변 삼각형 127">
                  <a:extLst>
                    <a:ext uri="{FF2B5EF4-FFF2-40B4-BE49-F238E27FC236}">
                      <a16:creationId xmlns:a16="http://schemas.microsoft.com/office/drawing/2014/main" id="{8764F757-A63A-40F6-B60D-B75DD18B2ACF}"/>
                    </a:ext>
                  </a:extLst>
                </p:cNvPr>
                <p:cNvSpPr/>
                <p:nvPr/>
              </p:nvSpPr>
              <p:spPr>
                <a:xfrm rot="5400000">
                  <a:off x="2963905" y="5878946"/>
                  <a:ext cx="49761" cy="32228"/>
                </a:xfrm>
                <a:prstGeom prst="triangle">
                  <a:avLst/>
                </a:prstGeom>
                <a:solidFill>
                  <a:srgbClr val="2865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29" name="이등변 삼각형 128">
                  <a:extLst>
                    <a:ext uri="{FF2B5EF4-FFF2-40B4-BE49-F238E27FC236}">
                      <a16:creationId xmlns:a16="http://schemas.microsoft.com/office/drawing/2014/main" id="{CAA13D6E-D4E5-4DD3-8935-A978D8204C29}"/>
                    </a:ext>
                  </a:extLst>
                </p:cNvPr>
                <p:cNvSpPr/>
                <p:nvPr/>
              </p:nvSpPr>
              <p:spPr>
                <a:xfrm rot="5400000">
                  <a:off x="2894632" y="5878947"/>
                  <a:ext cx="49761" cy="32228"/>
                </a:xfrm>
                <a:prstGeom prst="triangle">
                  <a:avLst/>
                </a:prstGeom>
                <a:solidFill>
                  <a:srgbClr val="5993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30" name="이등변 삼각형 129">
                  <a:extLst>
                    <a:ext uri="{FF2B5EF4-FFF2-40B4-BE49-F238E27FC236}">
                      <a16:creationId xmlns:a16="http://schemas.microsoft.com/office/drawing/2014/main" id="{F4F6A1D9-8605-40FB-9F6A-28978A6CE41C}"/>
                    </a:ext>
                  </a:extLst>
                </p:cNvPr>
                <p:cNvSpPr/>
                <p:nvPr/>
              </p:nvSpPr>
              <p:spPr>
                <a:xfrm rot="5400000">
                  <a:off x="4063385" y="5878946"/>
                  <a:ext cx="49761" cy="32228"/>
                </a:xfrm>
                <a:prstGeom prst="triangle">
                  <a:avLst/>
                </a:prstGeom>
                <a:solidFill>
                  <a:srgbClr val="2865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31" name="이등변 삼각형 130">
                  <a:extLst>
                    <a:ext uri="{FF2B5EF4-FFF2-40B4-BE49-F238E27FC236}">
                      <a16:creationId xmlns:a16="http://schemas.microsoft.com/office/drawing/2014/main" id="{7F9BD157-9133-4E41-982F-3E5AD68FA20A}"/>
                    </a:ext>
                  </a:extLst>
                </p:cNvPr>
                <p:cNvSpPr/>
                <p:nvPr/>
              </p:nvSpPr>
              <p:spPr>
                <a:xfrm rot="5400000">
                  <a:off x="3994112" y="5878947"/>
                  <a:ext cx="49761" cy="32228"/>
                </a:xfrm>
                <a:prstGeom prst="triangle">
                  <a:avLst/>
                </a:prstGeom>
                <a:solidFill>
                  <a:srgbClr val="5993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9CE9415-A07D-479D-9BE0-D4F7C49CB519}"/>
                </a:ext>
              </a:extLst>
            </p:cNvPr>
            <p:cNvGrpSpPr/>
            <p:nvPr/>
          </p:nvGrpSpPr>
          <p:grpSpPr>
            <a:xfrm>
              <a:off x="1612254" y="5863737"/>
              <a:ext cx="2296932" cy="266441"/>
              <a:chOff x="1745968" y="6511531"/>
              <a:chExt cx="2296932" cy="266441"/>
            </a:xfrm>
            <a:solidFill>
              <a:srgbClr val="4184D3"/>
            </a:solidFill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66C7AD93-26CE-4B0F-8C2E-17D8085FCE32}"/>
                  </a:ext>
                </a:extLst>
              </p:cNvPr>
              <p:cNvSpPr/>
              <p:nvPr/>
            </p:nvSpPr>
            <p:spPr bwMode="auto">
              <a:xfrm>
                <a:off x="1961131" y="6543955"/>
                <a:ext cx="1982949" cy="1703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4021" rIns="0" bIns="34021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500" b="1" i="0" u="none" strike="noStrike" kern="0" cap="none" spc="-48" normalizeH="0" baseline="0" noProof="0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solidFill>
                      <a:srgbClr val="DC4D3A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전 기간 위험 예방 활동</a:t>
                </a:r>
              </a:p>
            </p:txBody>
          </p:sp>
          <p:sp>
            <p:nvSpPr>
              <p:cNvPr id="109" name="모서리가 둥근 직사각형 508">
                <a:extLst>
                  <a:ext uri="{FF2B5EF4-FFF2-40B4-BE49-F238E27FC236}">
                    <a16:creationId xmlns:a16="http://schemas.microsoft.com/office/drawing/2014/main" id="{024A48E0-FD32-40F1-A933-082DD6C65CE3}"/>
                  </a:ext>
                </a:extLst>
              </p:cNvPr>
              <p:cNvSpPr/>
              <p:nvPr/>
            </p:nvSpPr>
            <p:spPr>
              <a:xfrm>
                <a:off x="1745968" y="6511531"/>
                <a:ext cx="2296932" cy="266441"/>
              </a:xfrm>
              <a:prstGeom prst="roundRect">
                <a:avLst>
                  <a:gd name="adj" fmla="val 49959"/>
                </a:avLst>
              </a:prstGeom>
              <a:solidFill>
                <a:srgbClr val="CBDA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ct val="140000"/>
                  <a:buFontTx/>
                  <a:buNone/>
                  <a:tabLst>
                    <a:tab pos="5648325" algn="l"/>
                  </a:tabLst>
                  <a:defRPr/>
                </a:pPr>
                <a:r>
                  <a:rPr kumimoji="0" lang="ko-KR" altLang="en-US" sz="1300" b="1" i="0" u="none" strike="noStrike" kern="1200" cap="none" spc="-6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  <a:sym typeface="KoPub돋움체 Light" pitchFamily="2" charset="2"/>
                  </a:rPr>
                  <a:t>전 기간 위험 예방 활동</a:t>
                </a:r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A5C8957-6670-40BD-B86F-EE7DEF4C3C3E}"/>
                  </a:ext>
                </a:extLst>
              </p:cNvPr>
              <p:cNvSpPr/>
              <p:nvPr/>
            </p:nvSpPr>
            <p:spPr>
              <a:xfrm>
                <a:off x="1837194" y="662914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FE1C3AC8-79BA-43DB-BA50-E5DBAAD84059}"/>
                  </a:ext>
                </a:extLst>
              </p:cNvPr>
              <p:cNvSpPr/>
              <p:nvPr/>
            </p:nvSpPr>
            <p:spPr>
              <a:xfrm>
                <a:off x="3911799" y="662914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</p:grpSp>
      <p:pic>
        <p:nvPicPr>
          <p:cNvPr id="74" name="Picture 72" descr="악세사리">
            <a:extLst>
              <a:ext uri="{FF2B5EF4-FFF2-40B4-BE49-F238E27FC236}">
                <a16:creationId xmlns:a16="http://schemas.microsoft.com/office/drawing/2014/main" id="{880B7BDF-E834-4ED2-AB89-6829FCA32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5400000">
            <a:off x="4117209" y="3490441"/>
            <a:ext cx="4954790" cy="249978"/>
          </a:xfrm>
          <a:prstGeom prst="rect">
            <a:avLst/>
          </a:prstGeom>
          <a:gradFill rotWithShape="1">
            <a:gsLst>
              <a:gs pos="0">
                <a:srgbClr val="5B8ED1"/>
              </a:gs>
              <a:gs pos="100000">
                <a:srgbClr val="3168B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모서리가 둥근 직사각형 120">
            <a:extLst>
              <a:ext uri="{FF2B5EF4-FFF2-40B4-BE49-F238E27FC236}">
                <a16:creationId xmlns:a16="http://schemas.microsoft.com/office/drawing/2014/main" id="{1D2BAD39-F29D-4C46-9E91-C2B8C47FBE83}"/>
              </a:ext>
            </a:extLst>
          </p:cNvPr>
          <p:cNvSpPr/>
          <p:nvPr/>
        </p:nvSpPr>
        <p:spPr>
          <a:xfrm>
            <a:off x="4966875" y="1101445"/>
            <a:ext cx="2161687" cy="5014676"/>
          </a:xfrm>
          <a:prstGeom prst="roundRect">
            <a:avLst>
              <a:gd name="adj" fmla="val 4565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319AE69-9FB5-4BD8-9AA7-2CE4C54E4C4C}"/>
              </a:ext>
            </a:extLst>
          </p:cNvPr>
          <p:cNvGrpSpPr/>
          <p:nvPr/>
        </p:nvGrpSpPr>
        <p:grpSpPr>
          <a:xfrm>
            <a:off x="4959324" y="1021777"/>
            <a:ext cx="2022287" cy="373714"/>
            <a:chOff x="4959324" y="1021777"/>
            <a:chExt cx="2022287" cy="373714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10A5E19-2681-4822-9064-101A161312CB}"/>
                </a:ext>
              </a:extLst>
            </p:cNvPr>
            <p:cNvGrpSpPr/>
            <p:nvPr/>
          </p:nvGrpSpPr>
          <p:grpSpPr>
            <a:xfrm>
              <a:off x="4959324" y="1021777"/>
              <a:ext cx="2022287" cy="373714"/>
              <a:chOff x="682810" y="1670749"/>
              <a:chExt cx="2216975" cy="373714"/>
            </a:xfrm>
          </p:grpSpPr>
          <p:sp>
            <p:nvSpPr>
              <p:cNvPr id="107" name="직각 삼각형 11">
                <a:extLst>
                  <a:ext uri="{FF2B5EF4-FFF2-40B4-BE49-F238E27FC236}">
                    <a16:creationId xmlns:a16="http://schemas.microsoft.com/office/drawing/2014/main" id="{C2EC3A9E-CDE9-4DA8-ACDE-8EF8D93F0ED3}"/>
                  </a:ext>
                </a:extLst>
              </p:cNvPr>
              <p:cNvSpPr/>
              <p:nvPr/>
            </p:nvSpPr>
            <p:spPr>
              <a:xfrm rot="16200000">
                <a:off x="2818288" y="1676249"/>
                <a:ext cx="86997" cy="75997"/>
              </a:xfrm>
              <a:custGeom>
                <a:avLst/>
                <a:gdLst>
                  <a:gd name="connsiteX0" fmla="*/ 0 w 89837"/>
                  <a:gd name="connsiteY0" fmla="*/ 45719 h 45719"/>
                  <a:gd name="connsiteX1" fmla="*/ 0 w 89837"/>
                  <a:gd name="connsiteY1" fmla="*/ 0 h 45719"/>
                  <a:gd name="connsiteX2" fmla="*/ 89837 w 89837"/>
                  <a:gd name="connsiteY2" fmla="*/ 45719 h 45719"/>
                  <a:gd name="connsiteX3" fmla="*/ 0 w 89837"/>
                  <a:gd name="connsiteY3" fmla="*/ 45719 h 45719"/>
                  <a:gd name="connsiteX0" fmla="*/ 0 w 89837"/>
                  <a:gd name="connsiteY0" fmla="*/ 74294 h 74294"/>
                  <a:gd name="connsiteX1" fmla="*/ 0 w 89837"/>
                  <a:gd name="connsiteY1" fmla="*/ 0 h 74294"/>
                  <a:gd name="connsiteX2" fmla="*/ 89837 w 89837"/>
                  <a:gd name="connsiteY2" fmla="*/ 45719 h 74294"/>
                  <a:gd name="connsiteX3" fmla="*/ 0 w 89837"/>
                  <a:gd name="connsiteY3" fmla="*/ 74294 h 74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837" h="74294">
                    <a:moveTo>
                      <a:pt x="0" y="74294"/>
                    </a:moveTo>
                    <a:lnTo>
                      <a:pt x="0" y="0"/>
                    </a:lnTo>
                    <a:lnTo>
                      <a:pt x="89837" y="45719"/>
                    </a:lnTo>
                    <a:lnTo>
                      <a:pt x="0" y="74294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4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06" name="한쪽 모서리가 둥근 사각형 132">
                <a:extLst>
                  <a:ext uri="{FF2B5EF4-FFF2-40B4-BE49-F238E27FC236}">
                    <a16:creationId xmlns:a16="http://schemas.microsoft.com/office/drawing/2014/main" id="{F5E82A23-E959-485B-AF08-847F4BC7A55B}"/>
                  </a:ext>
                </a:extLst>
              </p:cNvPr>
              <p:cNvSpPr/>
              <p:nvPr/>
            </p:nvSpPr>
            <p:spPr>
              <a:xfrm flipH="1">
                <a:off x="682810" y="1670756"/>
                <a:ext cx="1686144" cy="373707"/>
              </a:xfrm>
              <a:prstGeom prst="round1Rect">
                <a:avLst>
                  <a:gd name="adj" fmla="val 50000"/>
                </a:avLst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104" name="자유형 130">
              <a:extLst>
                <a:ext uri="{FF2B5EF4-FFF2-40B4-BE49-F238E27FC236}">
                  <a16:creationId xmlns:a16="http://schemas.microsoft.com/office/drawing/2014/main" id="{AF67337E-4F7B-47E5-99BD-C3F634386983}"/>
                </a:ext>
              </a:extLst>
            </p:cNvPr>
            <p:cNvSpPr/>
            <p:nvPr/>
          </p:nvSpPr>
          <p:spPr>
            <a:xfrm>
              <a:off x="6233195" y="1021784"/>
              <a:ext cx="723778" cy="373707"/>
            </a:xfrm>
            <a:custGeom>
              <a:avLst/>
              <a:gdLst>
                <a:gd name="connsiteX0" fmla="*/ 0 w 793457"/>
                <a:gd name="connsiteY0" fmla="*/ 0 h 373707"/>
                <a:gd name="connsiteX1" fmla="*/ 793457 w 793457"/>
                <a:gd name="connsiteY1" fmla="*/ 0 h 373707"/>
                <a:gd name="connsiteX2" fmla="*/ 624689 w 793457"/>
                <a:gd name="connsiteY2" fmla="*/ 373707 h 373707"/>
                <a:gd name="connsiteX3" fmla="*/ 0 w 793457"/>
                <a:gd name="connsiteY3" fmla="*/ 373707 h 37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3457" h="373707">
                  <a:moveTo>
                    <a:pt x="0" y="0"/>
                  </a:moveTo>
                  <a:lnTo>
                    <a:pt x="793457" y="0"/>
                  </a:lnTo>
                  <a:lnTo>
                    <a:pt x="624689" y="373707"/>
                  </a:lnTo>
                  <a:lnTo>
                    <a:pt x="0" y="373707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0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105" name="Rectangle 246">
              <a:extLst>
                <a:ext uri="{FF2B5EF4-FFF2-40B4-BE49-F238E27FC236}">
                  <a16:creationId xmlns:a16="http://schemas.microsoft.com/office/drawing/2014/main" id="{75299307-1F5A-4406-B1F0-0AAB2BDCB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5777" y="1078149"/>
              <a:ext cx="1827969" cy="26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EAEAE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3822" tIns="26912" rIns="53822" bIns="26912" anchor="ctr" anchorCtr="0"/>
            <a:lstStyle/>
            <a:p>
              <a:pPr marL="0" marR="0" lvl="0" indent="0" algn="ctr" defTabSz="8698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-72" normalizeH="0" baseline="0" noProof="0" dirty="0">
                  <a:ln>
                    <a:solidFill>
                      <a:srgbClr val="2E3192">
                        <a:alpha val="0"/>
                      </a:srgbClr>
                    </a:solidFill>
                  </a:ln>
                  <a:gradFill>
                    <a:gsLst>
                      <a:gs pos="43000">
                        <a:prstClr val="white"/>
                      </a:gs>
                      <a:gs pos="44000">
                        <a:prstClr val="white">
                          <a:lumMod val="8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관련 담당자와 협업 </a:t>
              </a:r>
            </a:p>
          </p:txBody>
        </p:sp>
      </p:grpSp>
      <p:sp>
        <p:nvSpPr>
          <p:cNvPr id="77" name="자유형 537">
            <a:extLst>
              <a:ext uri="{FF2B5EF4-FFF2-40B4-BE49-F238E27FC236}">
                <a16:creationId xmlns:a16="http://schemas.microsoft.com/office/drawing/2014/main" id="{F8B3BF77-6934-4E0D-98FD-ECFF0370B7B4}"/>
              </a:ext>
            </a:extLst>
          </p:cNvPr>
          <p:cNvSpPr/>
          <p:nvPr/>
        </p:nvSpPr>
        <p:spPr>
          <a:xfrm rot="5400000" flipV="1">
            <a:off x="5582593" y="3321418"/>
            <a:ext cx="936399" cy="1979545"/>
          </a:xfrm>
          <a:custGeom>
            <a:avLst/>
            <a:gdLst>
              <a:gd name="connsiteX0" fmla="*/ 3339209 w 3985993"/>
              <a:gd name="connsiteY0" fmla="*/ 4659980 h 4659980"/>
              <a:gd name="connsiteX1" fmla="*/ 3985993 w 3985993"/>
              <a:gd name="connsiteY1" fmla="*/ 4659980 h 4659980"/>
              <a:gd name="connsiteX2" fmla="*/ 3985993 w 3985993"/>
              <a:gd name="connsiteY2" fmla="*/ 0 h 4659980"/>
              <a:gd name="connsiteX3" fmla="*/ 3339209 w 3985993"/>
              <a:gd name="connsiteY3" fmla="*/ 0 h 4659980"/>
              <a:gd name="connsiteX4" fmla="*/ 2743252 w 3985993"/>
              <a:gd name="connsiteY4" fmla="*/ 395027 h 4659980"/>
              <a:gd name="connsiteX5" fmla="*/ 2742614 w 3985993"/>
              <a:gd name="connsiteY5" fmla="*/ 397082 h 4659980"/>
              <a:gd name="connsiteX6" fmla="*/ 2697355 w 3985993"/>
              <a:gd name="connsiteY6" fmla="*/ 456122 h 4659980"/>
              <a:gd name="connsiteX7" fmla="*/ 2350442 w 3985993"/>
              <a:gd name="connsiteY7" fmla="*/ 663963 h 4659980"/>
              <a:gd name="connsiteX8" fmla="*/ 2271352 w 3985993"/>
              <a:gd name="connsiteY8" fmla="*/ 672682 h 4659980"/>
              <a:gd name="connsiteX9" fmla="*/ 0 w 3985993"/>
              <a:gd name="connsiteY9" fmla="*/ 672682 h 4659980"/>
              <a:gd name="connsiteX10" fmla="*/ 0 w 3985993"/>
              <a:gd name="connsiteY10" fmla="*/ 3987298 h 4659980"/>
              <a:gd name="connsiteX11" fmla="*/ 2171142 w 3985993"/>
              <a:gd name="connsiteY11" fmla="*/ 3987298 h 4659980"/>
              <a:gd name="connsiteX12" fmla="*/ 2171142 w 3985993"/>
              <a:gd name="connsiteY12" fmla="*/ 3989999 h 4659980"/>
              <a:gd name="connsiteX13" fmla="*/ 2208291 w 3985993"/>
              <a:gd name="connsiteY13" fmla="*/ 3989999 h 4659980"/>
              <a:gd name="connsiteX14" fmla="*/ 2744614 w 3985993"/>
              <a:gd name="connsiteY14" fmla="*/ 4275160 h 4659980"/>
              <a:gd name="connsiteX15" fmla="*/ 2758857 w 3985993"/>
              <a:gd name="connsiteY15" fmla="*/ 4301400 h 4659980"/>
              <a:gd name="connsiteX16" fmla="*/ 2763035 w 3985993"/>
              <a:gd name="connsiteY16" fmla="*/ 4301400 h 4659980"/>
              <a:gd name="connsiteX17" fmla="*/ 2802885 w 3985993"/>
              <a:gd name="connsiteY17" fmla="*/ 4374819 h 4659980"/>
              <a:gd name="connsiteX18" fmla="*/ 3339209 w 3985993"/>
              <a:gd name="connsiteY18" fmla="*/ 4659980 h 465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85993" h="4659980">
                <a:moveTo>
                  <a:pt x="3339209" y="4659980"/>
                </a:moveTo>
                <a:lnTo>
                  <a:pt x="3985993" y="4659980"/>
                </a:lnTo>
                <a:lnTo>
                  <a:pt x="3985993" y="0"/>
                </a:lnTo>
                <a:lnTo>
                  <a:pt x="3339209" y="0"/>
                </a:lnTo>
                <a:cubicBezTo>
                  <a:pt x="3071302" y="0"/>
                  <a:pt x="2841439" y="162886"/>
                  <a:pt x="2743252" y="395027"/>
                </a:cubicBezTo>
                <a:lnTo>
                  <a:pt x="2742614" y="397082"/>
                </a:lnTo>
                <a:lnTo>
                  <a:pt x="2697355" y="456122"/>
                </a:lnTo>
                <a:cubicBezTo>
                  <a:pt x="2608409" y="558803"/>
                  <a:pt x="2487667" y="633188"/>
                  <a:pt x="2350442" y="663963"/>
                </a:cubicBezTo>
                <a:lnTo>
                  <a:pt x="2271352" y="672682"/>
                </a:lnTo>
                <a:lnTo>
                  <a:pt x="0" y="672682"/>
                </a:lnTo>
                <a:lnTo>
                  <a:pt x="0" y="3987298"/>
                </a:lnTo>
                <a:lnTo>
                  <a:pt x="2171142" y="3987298"/>
                </a:lnTo>
                <a:lnTo>
                  <a:pt x="2171142" y="3989999"/>
                </a:lnTo>
                <a:lnTo>
                  <a:pt x="2208291" y="3989999"/>
                </a:lnTo>
                <a:cubicBezTo>
                  <a:pt x="2431546" y="3989999"/>
                  <a:pt x="2628382" y="4103115"/>
                  <a:pt x="2744614" y="4275160"/>
                </a:cubicBezTo>
                <a:lnTo>
                  <a:pt x="2758857" y="4301400"/>
                </a:lnTo>
                <a:lnTo>
                  <a:pt x="2763035" y="4301400"/>
                </a:lnTo>
                <a:lnTo>
                  <a:pt x="2802885" y="4374819"/>
                </a:lnTo>
                <a:cubicBezTo>
                  <a:pt x="2919117" y="4546864"/>
                  <a:pt x="3115953" y="4659980"/>
                  <a:pt x="3339209" y="4659980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76000">
                <a:schemeClr val="bg1">
                  <a:lumMod val="95000"/>
                </a:schemeClr>
              </a:gs>
              <a:gs pos="65000">
                <a:schemeClr val="bg1">
                  <a:lumMod val="75000"/>
                  <a:alpha val="79000"/>
                </a:schemeClr>
              </a:gs>
              <a:gs pos="23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068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6" b="0" i="0" u="none" strike="noStrike" kern="1200" cap="none" spc="0" normalizeH="0" baseline="0" noProof="0" dirty="0">
              <a:ln>
                <a:solidFill>
                  <a:srgbClr val="5F5F5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4F067B6-D71E-4EEE-9453-84592BDF76AF}"/>
              </a:ext>
            </a:extLst>
          </p:cNvPr>
          <p:cNvGrpSpPr/>
          <p:nvPr/>
        </p:nvGrpSpPr>
        <p:grpSpPr>
          <a:xfrm>
            <a:off x="5125491" y="1761942"/>
            <a:ext cx="1893919" cy="2421368"/>
            <a:chOff x="5574489" y="2433775"/>
            <a:chExt cx="2033308" cy="2421368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BB848194-08F2-4A0B-8449-9F4152923A72}"/>
                </a:ext>
              </a:extLst>
            </p:cNvPr>
            <p:cNvGrpSpPr/>
            <p:nvPr/>
          </p:nvGrpSpPr>
          <p:grpSpPr>
            <a:xfrm>
              <a:off x="5582912" y="3233867"/>
              <a:ext cx="1947496" cy="1621276"/>
              <a:chOff x="5529078" y="3119567"/>
              <a:chExt cx="1947496" cy="1621276"/>
            </a:xfrm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FC2400C-8097-4377-9785-3F3814C31A08}"/>
                  </a:ext>
                </a:extLst>
              </p:cNvPr>
              <p:cNvGrpSpPr/>
              <p:nvPr/>
            </p:nvGrpSpPr>
            <p:grpSpPr>
              <a:xfrm>
                <a:off x="6062478" y="3119567"/>
                <a:ext cx="880696" cy="871976"/>
                <a:chOff x="2527270" y="2203410"/>
                <a:chExt cx="1484484" cy="1469783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2369857-46DE-480D-953D-59F9713A8817}"/>
                    </a:ext>
                  </a:extLst>
                </p:cNvPr>
                <p:cNvGrpSpPr/>
                <p:nvPr/>
              </p:nvGrpSpPr>
              <p:grpSpPr>
                <a:xfrm>
                  <a:off x="2527270" y="2203410"/>
                  <a:ext cx="1484484" cy="1469783"/>
                  <a:chOff x="3237607" y="2349492"/>
                  <a:chExt cx="1455234" cy="1455231"/>
                </a:xfrm>
              </p:grpSpPr>
              <p:sp>
                <p:nvSpPr>
                  <p:cNvPr id="101" name="사다리꼴 61">
                    <a:extLst>
                      <a:ext uri="{FF2B5EF4-FFF2-40B4-BE49-F238E27FC236}">
                        <a16:creationId xmlns:a16="http://schemas.microsoft.com/office/drawing/2014/main" id="{8FBA4711-7B41-4C5D-AA43-C29C064781D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237608" y="2349491"/>
                    <a:ext cx="1455231" cy="1455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2819" h="1852819">
                        <a:moveTo>
                          <a:pt x="1852819" y="817786"/>
                        </a:moveTo>
                        <a:lnTo>
                          <a:pt x="1852819" y="1035033"/>
                        </a:lnTo>
                        <a:lnTo>
                          <a:pt x="1737329" y="1063905"/>
                        </a:lnTo>
                        <a:cubicBezTo>
                          <a:pt x="1717300" y="1185358"/>
                          <a:pt x="1669556" y="1297426"/>
                          <a:pt x="1600697" y="1393596"/>
                        </a:cubicBezTo>
                        <a:lnTo>
                          <a:pt x="1667342" y="1504672"/>
                        </a:lnTo>
                        <a:lnTo>
                          <a:pt x="1513725" y="1658289"/>
                        </a:lnTo>
                        <a:lnTo>
                          <a:pt x="1402650" y="1591643"/>
                        </a:lnTo>
                        <a:cubicBezTo>
                          <a:pt x="1304834" y="1662099"/>
                          <a:pt x="1190162" y="1710138"/>
                          <a:pt x="1065948" y="1729160"/>
                        </a:cubicBezTo>
                        <a:lnTo>
                          <a:pt x="1035033" y="1852819"/>
                        </a:lnTo>
                        <a:lnTo>
                          <a:pt x="817786" y="1852819"/>
                        </a:lnTo>
                        <a:lnTo>
                          <a:pt x="786153" y="1726287"/>
                        </a:lnTo>
                        <a:cubicBezTo>
                          <a:pt x="669189" y="1705216"/>
                          <a:pt x="561099" y="1658586"/>
                          <a:pt x="468278" y="1591643"/>
                        </a:cubicBezTo>
                        <a:lnTo>
                          <a:pt x="357201" y="1658288"/>
                        </a:lnTo>
                        <a:lnTo>
                          <a:pt x="203584" y="1504671"/>
                        </a:lnTo>
                        <a:lnTo>
                          <a:pt x="270230" y="1393595"/>
                        </a:lnTo>
                        <a:cubicBezTo>
                          <a:pt x="202295" y="1298715"/>
                          <a:pt x="154912" y="1188358"/>
                          <a:pt x="134752" y="1068721"/>
                        </a:cubicBezTo>
                        <a:lnTo>
                          <a:pt x="0" y="1035032"/>
                        </a:lnTo>
                        <a:lnTo>
                          <a:pt x="0" y="817785"/>
                        </a:lnTo>
                        <a:lnTo>
                          <a:pt x="134752" y="784098"/>
                        </a:lnTo>
                        <a:cubicBezTo>
                          <a:pt x="154912" y="664460"/>
                          <a:pt x="202295" y="554104"/>
                          <a:pt x="270230" y="459224"/>
                        </a:cubicBezTo>
                        <a:lnTo>
                          <a:pt x="203585" y="348148"/>
                        </a:lnTo>
                        <a:lnTo>
                          <a:pt x="357202" y="194531"/>
                        </a:lnTo>
                        <a:lnTo>
                          <a:pt x="468276" y="261177"/>
                        </a:lnTo>
                        <a:cubicBezTo>
                          <a:pt x="561098" y="194233"/>
                          <a:pt x="669189" y="147602"/>
                          <a:pt x="786154" y="126532"/>
                        </a:cubicBezTo>
                        <a:lnTo>
                          <a:pt x="817787" y="0"/>
                        </a:lnTo>
                        <a:lnTo>
                          <a:pt x="1035034" y="0"/>
                        </a:lnTo>
                        <a:lnTo>
                          <a:pt x="1065948" y="123658"/>
                        </a:lnTo>
                        <a:cubicBezTo>
                          <a:pt x="1190163" y="142680"/>
                          <a:pt x="1304835" y="190719"/>
                          <a:pt x="1402651" y="261176"/>
                        </a:cubicBezTo>
                        <a:lnTo>
                          <a:pt x="1513726" y="194532"/>
                        </a:lnTo>
                        <a:lnTo>
                          <a:pt x="1667343" y="348149"/>
                        </a:lnTo>
                        <a:lnTo>
                          <a:pt x="1600698" y="459223"/>
                        </a:lnTo>
                        <a:cubicBezTo>
                          <a:pt x="1669556" y="555393"/>
                          <a:pt x="1717300" y="667461"/>
                          <a:pt x="1737329" y="788913"/>
                        </a:cubicBez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1993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1200" cap="none" spc="-27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  <a:prstDash val="solid"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102" name="타원 101">
                    <a:extLst>
                      <a:ext uri="{FF2B5EF4-FFF2-40B4-BE49-F238E27FC236}">
                        <a16:creationId xmlns:a16="http://schemas.microsoft.com/office/drawing/2014/main" id="{F5958175-A93F-41A0-A780-F19712E2A352}"/>
                      </a:ext>
                    </a:extLst>
                  </p:cNvPr>
                  <p:cNvSpPr/>
                  <p:nvPr/>
                </p:nvSpPr>
                <p:spPr>
                  <a:xfrm>
                    <a:off x="3394402" y="2500576"/>
                    <a:ext cx="1141647" cy="115306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/>
                  <a:lstStyle/>
                  <a:p>
                    <a:pPr marL="0" marR="0" lvl="0" indent="0" algn="ctr" defTabSz="41993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150" b="1" i="0" u="none" strike="noStrike" kern="1200" cap="none" spc="-87" normalizeH="0" baseline="0" noProof="0" dirty="0">
                        <a:ln>
                          <a:solidFill>
                            <a:srgbClr val="2E3192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rPr>
                      <a:t>고객사</a:t>
                    </a:r>
                  </a:p>
                </p:txBody>
              </p:sp>
            </p:grp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E1F8ED1-61D5-4923-8237-026DCD0588C9}"/>
                    </a:ext>
                  </a:extLst>
                </p:cNvPr>
                <p:cNvSpPr/>
                <p:nvPr/>
              </p:nvSpPr>
              <p:spPr>
                <a:xfrm>
                  <a:off x="2726895" y="2395684"/>
                  <a:ext cx="1085236" cy="1085236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8F1F001-043A-4A52-BBA6-CE6B70EFF97E}"/>
                  </a:ext>
                </a:extLst>
              </p:cNvPr>
              <p:cNvGrpSpPr/>
              <p:nvPr/>
            </p:nvGrpSpPr>
            <p:grpSpPr>
              <a:xfrm>
                <a:off x="5529078" y="3868867"/>
                <a:ext cx="880696" cy="871976"/>
                <a:chOff x="2527270" y="2203410"/>
                <a:chExt cx="1484484" cy="1469783"/>
              </a:xfrm>
            </p:grpSpPr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B6F5E758-164E-40B7-9B61-5AC41C2C146F}"/>
                    </a:ext>
                  </a:extLst>
                </p:cNvPr>
                <p:cNvGrpSpPr/>
                <p:nvPr/>
              </p:nvGrpSpPr>
              <p:grpSpPr>
                <a:xfrm>
                  <a:off x="2527270" y="2203410"/>
                  <a:ext cx="1484484" cy="1469783"/>
                  <a:chOff x="3237607" y="2349492"/>
                  <a:chExt cx="1455234" cy="1455231"/>
                </a:xfrm>
              </p:grpSpPr>
              <p:sp>
                <p:nvSpPr>
                  <p:cNvPr id="97" name="사다리꼴 61">
                    <a:extLst>
                      <a:ext uri="{FF2B5EF4-FFF2-40B4-BE49-F238E27FC236}">
                        <a16:creationId xmlns:a16="http://schemas.microsoft.com/office/drawing/2014/main" id="{45E77C2B-A407-4984-9E87-2D43A9AF9AF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237608" y="2349491"/>
                    <a:ext cx="1455231" cy="1455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2819" h="1852819">
                        <a:moveTo>
                          <a:pt x="1852819" y="817786"/>
                        </a:moveTo>
                        <a:lnTo>
                          <a:pt x="1852819" y="1035033"/>
                        </a:lnTo>
                        <a:lnTo>
                          <a:pt x="1737329" y="1063905"/>
                        </a:lnTo>
                        <a:cubicBezTo>
                          <a:pt x="1717300" y="1185358"/>
                          <a:pt x="1669556" y="1297426"/>
                          <a:pt x="1600697" y="1393596"/>
                        </a:cubicBezTo>
                        <a:lnTo>
                          <a:pt x="1667342" y="1504672"/>
                        </a:lnTo>
                        <a:lnTo>
                          <a:pt x="1513725" y="1658289"/>
                        </a:lnTo>
                        <a:lnTo>
                          <a:pt x="1402650" y="1591643"/>
                        </a:lnTo>
                        <a:cubicBezTo>
                          <a:pt x="1304834" y="1662099"/>
                          <a:pt x="1190162" y="1710138"/>
                          <a:pt x="1065948" y="1729160"/>
                        </a:cubicBezTo>
                        <a:lnTo>
                          <a:pt x="1035033" y="1852819"/>
                        </a:lnTo>
                        <a:lnTo>
                          <a:pt x="817786" y="1852819"/>
                        </a:lnTo>
                        <a:lnTo>
                          <a:pt x="786153" y="1726287"/>
                        </a:lnTo>
                        <a:cubicBezTo>
                          <a:pt x="669189" y="1705216"/>
                          <a:pt x="561099" y="1658586"/>
                          <a:pt x="468278" y="1591643"/>
                        </a:cubicBezTo>
                        <a:lnTo>
                          <a:pt x="357201" y="1658288"/>
                        </a:lnTo>
                        <a:lnTo>
                          <a:pt x="203584" y="1504671"/>
                        </a:lnTo>
                        <a:lnTo>
                          <a:pt x="270230" y="1393595"/>
                        </a:lnTo>
                        <a:cubicBezTo>
                          <a:pt x="202295" y="1298715"/>
                          <a:pt x="154912" y="1188358"/>
                          <a:pt x="134752" y="1068721"/>
                        </a:cubicBezTo>
                        <a:lnTo>
                          <a:pt x="0" y="1035032"/>
                        </a:lnTo>
                        <a:lnTo>
                          <a:pt x="0" y="817785"/>
                        </a:lnTo>
                        <a:lnTo>
                          <a:pt x="134752" y="784098"/>
                        </a:lnTo>
                        <a:cubicBezTo>
                          <a:pt x="154912" y="664460"/>
                          <a:pt x="202295" y="554104"/>
                          <a:pt x="270230" y="459224"/>
                        </a:cubicBezTo>
                        <a:lnTo>
                          <a:pt x="203585" y="348148"/>
                        </a:lnTo>
                        <a:lnTo>
                          <a:pt x="357202" y="194531"/>
                        </a:lnTo>
                        <a:lnTo>
                          <a:pt x="468276" y="261177"/>
                        </a:lnTo>
                        <a:cubicBezTo>
                          <a:pt x="561098" y="194233"/>
                          <a:pt x="669189" y="147602"/>
                          <a:pt x="786154" y="126532"/>
                        </a:cubicBezTo>
                        <a:lnTo>
                          <a:pt x="817787" y="0"/>
                        </a:lnTo>
                        <a:lnTo>
                          <a:pt x="1035034" y="0"/>
                        </a:lnTo>
                        <a:lnTo>
                          <a:pt x="1065948" y="123658"/>
                        </a:lnTo>
                        <a:cubicBezTo>
                          <a:pt x="1190163" y="142680"/>
                          <a:pt x="1304835" y="190719"/>
                          <a:pt x="1402651" y="261176"/>
                        </a:cubicBezTo>
                        <a:lnTo>
                          <a:pt x="1513726" y="194532"/>
                        </a:lnTo>
                        <a:lnTo>
                          <a:pt x="1667343" y="348149"/>
                        </a:lnTo>
                        <a:lnTo>
                          <a:pt x="1600698" y="459223"/>
                        </a:lnTo>
                        <a:cubicBezTo>
                          <a:pt x="1669556" y="555393"/>
                          <a:pt x="1717300" y="667461"/>
                          <a:pt x="1737329" y="788913"/>
                        </a:cubicBez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1993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1200" cap="none" spc="-27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  <a:prstDash val="solid"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98" name="타원 97">
                    <a:extLst>
                      <a:ext uri="{FF2B5EF4-FFF2-40B4-BE49-F238E27FC236}">
                        <a16:creationId xmlns:a16="http://schemas.microsoft.com/office/drawing/2014/main" id="{29DA06D5-3945-420D-8D2B-03FDB14A3AEB}"/>
                      </a:ext>
                    </a:extLst>
                  </p:cNvPr>
                  <p:cNvSpPr/>
                  <p:nvPr/>
                </p:nvSpPr>
                <p:spPr>
                  <a:xfrm>
                    <a:off x="3394402" y="2500576"/>
                    <a:ext cx="1141647" cy="115306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/>
                  <a:lstStyle/>
                  <a:p>
                    <a:pPr marL="0" marR="0" lvl="0" indent="0" algn="ctr" defTabSz="41993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150" b="1" i="0" u="none" strike="noStrike" kern="1200" cap="none" spc="-87" normalizeH="0" baseline="0" noProof="0" dirty="0">
                        <a:ln>
                          <a:solidFill>
                            <a:srgbClr val="2E3192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rPr>
                      <a:t>수행사</a:t>
                    </a:r>
                  </a:p>
                </p:txBody>
              </p:sp>
            </p:grp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B4B81C7-DF19-4F8E-9162-417272D2FE6C}"/>
                    </a:ext>
                  </a:extLst>
                </p:cNvPr>
                <p:cNvSpPr/>
                <p:nvPr/>
              </p:nvSpPr>
              <p:spPr>
                <a:xfrm>
                  <a:off x="2726895" y="2395684"/>
                  <a:ext cx="1085236" cy="1085236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A174515E-41ED-4666-8C07-AC13B00A9B3B}"/>
                  </a:ext>
                </a:extLst>
              </p:cNvPr>
              <p:cNvGrpSpPr/>
              <p:nvPr/>
            </p:nvGrpSpPr>
            <p:grpSpPr>
              <a:xfrm>
                <a:off x="6595878" y="3868867"/>
                <a:ext cx="880696" cy="871976"/>
                <a:chOff x="2527270" y="2203410"/>
                <a:chExt cx="1484484" cy="1469783"/>
              </a:xfrm>
            </p:grpSpPr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9F6A8712-C942-4B2A-B696-A19C14199D0B}"/>
                    </a:ext>
                  </a:extLst>
                </p:cNvPr>
                <p:cNvGrpSpPr/>
                <p:nvPr/>
              </p:nvGrpSpPr>
              <p:grpSpPr>
                <a:xfrm>
                  <a:off x="2527270" y="2203410"/>
                  <a:ext cx="1484484" cy="1469783"/>
                  <a:chOff x="3237607" y="2349492"/>
                  <a:chExt cx="1455234" cy="1455231"/>
                </a:xfrm>
              </p:grpSpPr>
              <p:sp>
                <p:nvSpPr>
                  <p:cNvPr id="93" name="사다리꼴 61">
                    <a:extLst>
                      <a:ext uri="{FF2B5EF4-FFF2-40B4-BE49-F238E27FC236}">
                        <a16:creationId xmlns:a16="http://schemas.microsoft.com/office/drawing/2014/main" id="{4AD51056-30E3-4627-BE66-E6D9C2418BF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237608" y="2349491"/>
                    <a:ext cx="1455231" cy="1455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2819" h="1852819">
                        <a:moveTo>
                          <a:pt x="1852819" y="817786"/>
                        </a:moveTo>
                        <a:lnTo>
                          <a:pt x="1852819" y="1035033"/>
                        </a:lnTo>
                        <a:lnTo>
                          <a:pt x="1737329" y="1063905"/>
                        </a:lnTo>
                        <a:cubicBezTo>
                          <a:pt x="1717300" y="1185358"/>
                          <a:pt x="1669556" y="1297426"/>
                          <a:pt x="1600697" y="1393596"/>
                        </a:cubicBezTo>
                        <a:lnTo>
                          <a:pt x="1667342" y="1504672"/>
                        </a:lnTo>
                        <a:lnTo>
                          <a:pt x="1513725" y="1658289"/>
                        </a:lnTo>
                        <a:lnTo>
                          <a:pt x="1402650" y="1591643"/>
                        </a:lnTo>
                        <a:cubicBezTo>
                          <a:pt x="1304834" y="1662099"/>
                          <a:pt x="1190162" y="1710138"/>
                          <a:pt x="1065948" y="1729160"/>
                        </a:cubicBezTo>
                        <a:lnTo>
                          <a:pt x="1035033" y="1852819"/>
                        </a:lnTo>
                        <a:lnTo>
                          <a:pt x="817786" y="1852819"/>
                        </a:lnTo>
                        <a:lnTo>
                          <a:pt x="786153" y="1726287"/>
                        </a:lnTo>
                        <a:cubicBezTo>
                          <a:pt x="669189" y="1705216"/>
                          <a:pt x="561099" y="1658586"/>
                          <a:pt x="468278" y="1591643"/>
                        </a:cubicBezTo>
                        <a:lnTo>
                          <a:pt x="357201" y="1658288"/>
                        </a:lnTo>
                        <a:lnTo>
                          <a:pt x="203584" y="1504671"/>
                        </a:lnTo>
                        <a:lnTo>
                          <a:pt x="270230" y="1393595"/>
                        </a:lnTo>
                        <a:cubicBezTo>
                          <a:pt x="202295" y="1298715"/>
                          <a:pt x="154912" y="1188358"/>
                          <a:pt x="134752" y="1068721"/>
                        </a:cubicBezTo>
                        <a:lnTo>
                          <a:pt x="0" y="1035032"/>
                        </a:lnTo>
                        <a:lnTo>
                          <a:pt x="0" y="817785"/>
                        </a:lnTo>
                        <a:lnTo>
                          <a:pt x="134752" y="784098"/>
                        </a:lnTo>
                        <a:cubicBezTo>
                          <a:pt x="154912" y="664460"/>
                          <a:pt x="202295" y="554104"/>
                          <a:pt x="270230" y="459224"/>
                        </a:cubicBezTo>
                        <a:lnTo>
                          <a:pt x="203585" y="348148"/>
                        </a:lnTo>
                        <a:lnTo>
                          <a:pt x="357202" y="194531"/>
                        </a:lnTo>
                        <a:lnTo>
                          <a:pt x="468276" y="261177"/>
                        </a:lnTo>
                        <a:cubicBezTo>
                          <a:pt x="561098" y="194233"/>
                          <a:pt x="669189" y="147602"/>
                          <a:pt x="786154" y="126532"/>
                        </a:cubicBezTo>
                        <a:lnTo>
                          <a:pt x="817787" y="0"/>
                        </a:lnTo>
                        <a:lnTo>
                          <a:pt x="1035034" y="0"/>
                        </a:lnTo>
                        <a:lnTo>
                          <a:pt x="1065948" y="123658"/>
                        </a:lnTo>
                        <a:cubicBezTo>
                          <a:pt x="1190163" y="142680"/>
                          <a:pt x="1304835" y="190719"/>
                          <a:pt x="1402651" y="261176"/>
                        </a:cubicBezTo>
                        <a:lnTo>
                          <a:pt x="1513726" y="194532"/>
                        </a:lnTo>
                        <a:lnTo>
                          <a:pt x="1667343" y="348149"/>
                        </a:lnTo>
                        <a:lnTo>
                          <a:pt x="1600698" y="459223"/>
                        </a:lnTo>
                        <a:cubicBezTo>
                          <a:pt x="1669556" y="555393"/>
                          <a:pt x="1717300" y="667461"/>
                          <a:pt x="1737329" y="788913"/>
                        </a:cubicBez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1993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1200" cap="none" spc="-27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  <a:prstDash val="solid"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94" name="타원 93">
                    <a:extLst>
                      <a:ext uri="{FF2B5EF4-FFF2-40B4-BE49-F238E27FC236}">
                        <a16:creationId xmlns:a16="http://schemas.microsoft.com/office/drawing/2014/main" id="{E965494A-9F4F-4223-A651-D3147EB5400E}"/>
                      </a:ext>
                    </a:extLst>
                  </p:cNvPr>
                  <p:cNvSpPr/>
                  <p:nvPr/>
                </p:nvSpPr>
                <p:spPr>
                  <a:xfrm>
                    <a:off x="3394402" y="2500576"/>
                    <a:ext cx="1141647" cy="115306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/>
                  <a:lstStyle/>
                  <a:p>
                    <a:pPr marL="0" marR="0" lvl="0" indent="0" algn="ctr" defTabSz="41993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150" b="1" i="0" u="none" strike="noStrike" kern="1200" cap="none" spc="-87" normalizeH="0" baseline="0" noProof="0" dirty="0">
                        <a:ln>
                          <a:solidFill>
                            <a:srgbClr val="2E3192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rPr>
                      <a:t>파트너사</a:t>
                    </a:r>
                  </a:p>
                </p:txBody>
              </p:sp>
            </p:grp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F7EC0C4-049B-4857-963F-E05368B45956}"/>
                    </a:ext>
                  </a:extLst>
                </p:cNvPr>
                <p:cNvSpPr/>
                <p:nvPr/>
              </p:nvSpPr>
              <p:spPr>
                <a:xfrm>
                  <a:off x="2726895" y="2395684"/>
                  <a:ext cx="1085236" cy="1085236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</p:grpSp>
        <p:sp>
          <p:nvSpPr>
            <p:cNvPr id="83" name="모서리가 둥근 직사각형 516">
              <a:extLst>
                <a:ext uri="{FF2B5EF4-FFF2-40B4-BE49-F238E27FC236}">
                  <a16:creationId xmlns:a16="http://schemas.microsoft.com/office/drawing/2014/main" id="{D03ECD21-7539-4C81-9891-D70322D4A448}"/>
                </a:ext>
              </a:extLst>
            </p:cNvPr>
            <p:cNvSpPr/>
            <p:nvPr/>
          </p:nvSpPr>
          <p:spPr>
            <a:xfrm>
              <a:off x="5574489" y="2433775"/>
              <a:ext cx="2033308" cy="2852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5B8ED1"/>
                </a:gs>
                <a:gs pos="100000">
                  <a:srgbClr val="3168B1"/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lIns="18000" tIns="0" rIns="18000" bIns="0" anchor="ctr"/>
            <a:lstStyle/>
            <a:p>
              <a:pPr marL="0" marR="0" lvl="0" indent="0" algn="ctr" defTabSz="83951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2F6E86E-4E72-4951-8AF6-C2E7580FD015}"/>
                </a:ext>
              </a:extLst>
            </p:cNvPr>
            <p:cNvSpPr/>
            <p:nvPr/>
          </p:nvSpPr>
          <p:spPr>
            <a:xfrm>
              <a:off x="6342310" y="2437895"/>
              <a:ext cx="572081" cy="276999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-68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관계자</a:t>
              </a: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C523614A-8C05-49E6-B8A9-2F5DD3887F87}"/>
                </a:ext>
              </a:extLst>
            </p:cNvPr>
            <p:cNvCxnSpPr/>
            <p:nvPr/>
          </p:nvCxnSpPr>
          <p:spPr>
            <a:xfrm>
              <a:off x="7307203" y="2717800"/>
              <a:ext cx="0" cy="1422679"/>
            </a:xfrm>
            <a:prstGeom prst="line">
              <a:avLst/>
            </a:prstGeom>
            <a:ln w="9525" cap="rnd">
              <a:solidFill>
                <a:srgbClr val="7F7F7F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C4CB8B77-8519-4099-AA69-8C4A41C25A62}"/>
                </a:ext>
              </a:extLst>
            </p:cNvPr>
            <p:cNvCxnSpPr/>
            <p:nvPr/>
          </p:nvCxnSpPr>
          <p:spPr>
            <a:xfrm>
              <a:off x="5792728" y="2717800"/>
              <a:ext cx="0" cy="1422679"/>
            </a:xfrm>
            <a:prstGeom prst="line">
              <a:avLst/>
            </a:prstGeom>
            <a:ln w="9525" cap="rnd">
              <a:solidFill>
                <a:srgbClr val="7F7F7F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FE95C500-68C8-496C-8F81-940AEC59E31B}"/>
                </a:ext>
              </a:extLst>
            </p:cNvPr>
            <p:cNvCxnSpPr/>
            <p:nvPr/>
          </p:nvCxnSpPr>
          <p:spPr>
            <a:xfrm>
              <a:off x="6552346" y="2717800"/>
              <a:ext cx="0" cy="533400"/>
            </a:xfrm>
            <a:prstGeom prst="line">
              <a:avLst/>
            </a:prstGeom>
            <a:ln w="9525" cap="rnd">
              <a:solidFill>
                <a:srgbClr val="7F7F7F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모서리가 둥근 직사각형 552">
            <a:extLst>
              <a:ext uri="{FF2B5EF4-FFF2-40B4-BE49-F238E27FC236}">
                <a16:creationId xmlns:a16="http://schemas.microsoft.com/office/drawing/2014/main" id="{B800E8E7-77AE-4985-B4C4-216B56F7D4B9}"/>
              </a:ext>
            </a:extLst>
          </p:cNvPr>
          <p:cNvSpPr/>
          <p:nvPr/>
        </p:nvSpPr>
        <p:spPr>
          <a:xfrm>
            <a:off x="5067840" y="4565571"/>
            <a:ext cx="1972724" cy="1406971"/>
          </a:xfrm>
          <a:prstGeom prst="roundRect">
            <a:avLst>
              <a:gd name="adj" fmla="val 522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schemeClr val="tx1">
                <a:lumMod val="50000"/>
                <a:lumOff val="50000"/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0" name="모서리가 둥근 직사각형 555">
            <a:extLst>
              <a:ext uri="{FF2B5EF4-FFF2-40B4-BE49-F238E27FC236}">
                <a16:creationId xmlns:a16="http://schemas.microsoft.com/office/drawing/2014/main" id="{59241376-F4DB-430C-A613-E4AAA455A285}"/>
              </a:ext>
            </a:extLst>
          </p:cNvPr>
          <p:cNvSpPr/>
          <p:nvPr/>
        </p:nvSpPr>
        <p:spPr>
          <a:xfrm>
            <a:off x="5129738" y="4628037"/>
            <a:ext cx="1851873" cy="608814"/>
          </a:xfrm>
          <a:prstGeom prst="roundRect">
            <a:avLst>
              <a:gd name="adj" fmla="val 12291"/>
            </a:avLst>
          </a:prstGeom>
          <a:gradFill rotWithShape="1">
            <a:gsLst>
              <a:gs pos="0">
                <a:srgbClr val="5B8ED1"/>
              </a:gs>
              <a:gs pos="100000">
                <a:srgbClr val="3168B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</p:spPr>
        <p:txBody>
          <a:bodyPr lIns="18000" tIns="0" rIns="18000" bIns="0" anchor="ctr"/>
          <a:lstStyle/>
          <a:p>
            <a:pPr marL="0" marR="0" lvl="0" indent="0" algn="ctr" defTabSz="8395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책임성 있는</a:t>
            </a:r>
            <a:b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</a:b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통합 프로젝트 관리 수행</a:t>
            </a:r>
          </a:p>
        </p:txBody>
      </p:sp>
      <p:sp>
        <p:nvSpPr>
          <p:cNvPr id="81" name="모서리가 둥근 직사각형 556">
            <a:extLst>
              <a:ext uri="{FF2B5EF4-FFF2-40B4-BE49-F238E27FC236}">
                <a16:creationId xmlns:a16="http://schemas.microsoft.com/office/drawing/2014/main" id="{8D3AA477-12D1-42B0-868B-3E887F5E4766}"/>
              </a:ext>
            </a:extLst>
          </p:cNvPr>
          <p:cNvSpPr/>
          <p:nvPr/>
        </p:nvSpPr>
        <p:spPr>
          <a:xfrm>
            <a:off x="5129738" y="5305563"/>
            <a:ext cx="1851873" cy="608814"/>
          </a:xfrm>
          <a:prstGeom prst="roundRect">
            <a:avLst>
              <a:gd name="adj" fmla="val 12291"/>
            </a:avLst>
          </a:prstGeom>
          <a:gradFill rotWithShape="1">
            <a:gsLst>
              <a:gs pos="0">
                <a:srgbClr val="5B8ED1"/>
              </a:gs>
              <a:gs pos="100000">
                <a:srgbClr val="3168B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</p:spPr>
        <p:txBody>
          <a:bodyPr lIns="18000" tIns="0" rIns="18000" bIns="0" anchor="ctr"/>
          <a:lstStyle/>
          <a:p>
            <a:pPr marL="0" marR="0" lvl="0" indent="0" algn="ctr" defTabSz="8395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이해관계자간</a:t>
            </a:r>
            <a:b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</a:b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Win-Win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유기적 협력</a:t>
            </a:r>
          </a:p>
        </p:txBody>
      </p:sp>
      <p:sp>
        <p:nvSpPr>
          <p:cNvPr id="38" name="모서리가 둥근 직사각형 17">
            <a:extLst>
              <a:ext uri="{FF2B5EF4-FFF2-40B4-BE49-F238E27FC236}">
                <a16:creationId xmlns:a16="http://schemas.microsoft.com/office/drawing/2014/main" id="{EC9396D4-449A-4D73-B703-D891EA3CCAF8}"/>
              </a:ext>
            </a:extLst>
          </p:cNvPr>
          <p:cNvSpPr/>
          <p:nvPr/>
        </p:nvSpPr>
        <p:spPr>
          <a:xfrm>
            <a:off x="7290202" y="1108774"/>
            <a:ext cx="2131391" cy="4984051"/>
          </a:xfrm>
          <a:prstGeom prst="roundRect">
            <a:avLst>
              <a:gd name="adj" fmla="val 4910"/>
            </a:avLst>
          </a:prstGeom>
          <a:solidFill>
            <a:srgbClr val="EAEAE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3936BD9-37F9-4361-9C5C-764E91112288}"/>
              </a:ext>
            </a:extLst>
          </p:cNvPr>
          <p:cNvGrpSpPr/>
          <p:nvPr/>
        </p:nvGrpSpPr>
        <p:grpSpPr>
          <a:xfrm>
            <a:off x="7228446" y="1021777"/>
            <a:ext cx="1997937" cy="373714"/>
            <a:chOff x="5454483" y="1670749"/>
            <a:chExt cx="2273792" cy="373714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594FD15-5546-45D7-9F62-191582FA61A6}"/>
                </a:ext>
              </a:extLst>
            </p:cNvPr>
            <p:cNvGrpSpPr/>
            <p:nvPr/>
          </p:nvGrpSpPr>
          <p:grpSpPr>
            <a:xfrm>
              <a:off x="5511300" y="1670749"/>
              <a:ext cx="2216975" cy="373714"/>
              <a:chOff x="682810" y="1670749"/>
              <a:chExt cx="2216975" cy="373714"/>
            </a:xfrm>
          </p:grpSpPr>
          <p:sp>
            <p:nvSpPr>
              <p:cNvPr id="72" name="한쪽 모서리가 둥근 사각형 127">
                <a:extLst>
                  <a:ext uri="{FF2B5EF4-FFF2-40B4-BE49-F238E27FC236}">
                    <a16:creationId xmlns:a16="http://schemas.microsoft.com/office/drawing/2014/main" id="{DC4D203D-E8D9-4ECE-817B-D89B30FB6465}"/>
                  </a:ext>
                </a:extLst>
              </p:cNvPr>
              <p:cNvSpPr/>
              <p:nvPr/>
            </p:nvSpPr>
            <p:spPr>
              <a:xfrm flipH="1">
                <a:off x="682810" y="1670756"/>
                <a:ext cx="1686144" cy="373707"/>
              </a:xfrm>
              <a:prstGeom prst="round1Rect">
                <a:avLst>
                  <a:gd name="adj" fmla="val 50000"/>
                </a:avLst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73" name="직각 삼각형 11">
                <a:extLst>
                  <a:ext uri="{FF2B5EF4-FFF2-40B4-BE49-F238E27FC236}">
                    <a16:creationId xmlns:a16="http://schemas.microsoft.com/office/drawing/2014/main" id="{EA6D5797-35E4-4E7E-AAFF-FB5644C26414}"/>
                  </a:ext>
                </a:extLst>
              </p:cNvPr>
              <p:cNvSpPr/>
              <p:nvPr/>
            </p:nvSpPr>
            <p:spPr>
              <a:xfrm rot="16200000">
                <a:off x="2818288" y="1676249"/>
                <a:ext cx="86997" cy="75997"/>
              </a:xfrm>
              <a:custGeom>
                <a:avLst/>
                <a:gdLst>
                  <a:gd name="connsiteX0" fmla="*/ 0 w 89837"/>
                  <a:gd name="connsiteY0" fmla="*/ 45719 h 45719"/>
                  <a:gd name="connsiteX1" fmla="*/ 0 w 89837"/>
                  <a:gd name="connsiteY1" fmla="*/ 0 h 45719"/>
                  <a:gd name="connsiteX2" fmla="*/ 89837 w 89837"/>
                  <a:gd name="connsiteY2" fmla="*/ 45719 h 45719"/>
                  <a:gd name="connsiteX3" fmla="*/ 0 w 89837"/>
                  <a:gd name="connsiteY3" fmla="*/ 45719 h 45719"/>
                  <a:gd name="connsiteX0" fmla="*/ 0 w 89837"/>
                  <a:gd name="connsiteY0" fmla="*/ 74294 h 74294"/>
                  <a:gd name="connsiteX1" fmla="*/ 0 w 89837"/>
                  <a:gd name="connsiteY1" fmla="*/ 0 h 74294"/>
                  <a:gd name="connsiteX2" fmla="*/ 89837 w 89837"/>
                  <a:gd name="connsiteY2" fmla="*/ 45719 h 74294"/>
                  <a:gd name="connsiteX3" fmla="*/ 0 w 89837"/>
                  <a:gd name="connsiteY3" fmla="*/ 74294 h 74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837" h="74294">
                    <a:moveTo>
                      <a:pt x="0" y="74294"/>
                    </a:moveTo>
                    <a:lnTo>
                      <a:pt x="0" y="0"/>
                    </a:lnTo>
                    <a:lnTo>
                      <a:pt x="89837" y="45719"/>
                    </a:lnTo>
                    <a:lnTo>
                      <a:pt x="0" y="74294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4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70" name="자유형 125">
              <a:extLst>
                <a:ext uri="{FF2B5EF4-FFF2-40B4-BE49-F238E27FC236}">
                  <a16:creationId xmlns:a16="http://schemas.microsoft.com/office/drawing/2014/main" id="{6097ACCF-0680-41D7-9B59-DDAE9CDB9BD9}"/>
                </a:ext>
              </a:extLst>
            </p:cNvPr>
            <p:cNvSpPr/>
            <p:nvPr/>
          </p:nvSpPr>
          <p:spPr>
            <a:xfrm>
              <a:off x="6907808" y="1670756"/>
              <a:ext cx="793457" cy="373707"/>
            </a:xfrm>
            <a:custGeom>
              <a:avLst/>
              <a:gdLst>
                <a:gd name="connsiteX0" fmla="*/ 0 w 793457"/>
                <a:gd name="connsiteY0" fmla="*/ 0 h 373707"/>
                <a:gd name="connsiteX1" fmla="*/ 793457 w 793457"/>
                <a:gd name="connsiteY1" fmla="*/ 0 h 373707"/>
                <a:gd name="connsiteX2" fmla="*/ 624689 w 793457"/>
                <a:gd name="connsiteY2" fmla="*/ 373707 h 373707"/>
                <a:gd name="connsiteX3" fmla="*/ 0 w 793457"/>
                <a:gd name="connsiteY3" fmla="*/ 373707 h 37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3457" h="373707">
                  <a:moveTo>
                    <a:pt x="0" y="0"/>
                  </a:moveTo>
                  <a:lnTo>
                    <a:pt x="793457" y="0"/>
                  </a:lnTo>
                  <a:lnTo>
                    <a:pt x="624689" y="373707"/>
                  </a:lnTo>
                  <a:lnTo>
                    <a:pt x="0" y="373707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0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71" name="Rectangle 246">
              <a:extLst>
                <a:ext uri="{FF2B5EF4-FFF2-40B4-BE49-F238E27FC236}">
                  <a16:creationId xmlns:a16="http://schemas.microsoft.com/office/drawing/2014/main" id="{DF004058-0FA3-42D3-9852-3610E3B1D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483" y="1727121"/>
              <a:ext cx="2204346" cy="26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EAEAE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3822" tIns="26912" rIns="53822" bIns="26912" anchor="ctr" anchorCtr="0"/>
            <a:lstStyle/>
            <a:p>
              <a:pPr marL="0" marR="0" lvl="0" indent="0" algn="ctr" defTabSz="8698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spc="-72" dirty="0">
                  <a:ln>
                    <a:solidFill>
                      <a:srgbClr val="2E3192">
                        <a:alpha val="0"/>
                      </a:srgbClr>
                    </a:solidFill>
                  </a:ln>
                  <a:gradFill>
                    <a:gsLst>
                      <a:gs pos="43000">
                        <a:prstClr val="white"/>
                      </a:gs>
                      <a:gs pos="44000">
                        <a:prstClr val="white">
                          <a:lumMod val="85000"/>
                        </a:prstClr>
                      </a:gs>
                    </a:gsLst>
                    <a:lin ang="5400000" scaled="0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안전 및 보안관리</a:t>
              </a:r>
              <a:endParaRPr kumimoji="1" lang="ko-KR" altLang="en-US" sz="1600" b="0" i="0" u="none" strike="noStrike" kern="1200" cap="none" spc="-72" normalizeH="0" baseline="0" noProof="0" dirty="0">
                <a:ln>
                  <a:solidFill>
                    <a:srgbClr val="2E3192">
                      <a:alpha val="0"/>
                    </a:srgbClr>
                  </a:solidFill>
                </a:ln>
                <a:gradFill>
                  <a:gsLst>
                    <a:gs pos="43000">
                      <a:prstClr val="white"/>
                    </a:gs>
                    <a:gs pos="44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1" name="모서리가 둥근 직사각형 581">
            <a:extLst>
              <a:ext uri="{FF2B5EF4-FFF2-40B4-BE49-F238E27FC236}">
                <a16:creationId xmlns:a16="http://schemas.microsoft.com/office/drawing/2014/main" id="{DEEFD87F-1626-44F6-8910-B0EDDE28FF54}"/>
              </a:ext>
            </a:extLst>
          </p:cNvPr>
          <p:cNvSpPr/>
          <p:nvPr/>
        </p:nvSpPr>
        <p:spPr>
          <a:xfrm>
            <a:off x="7382786" y="2046294"/>
            <a:ext cx="1937604" cy="1633249"/>
          </a:xfrm>
          <a:prstGeom prst="roundRect">
            <a:avLst>
              <a:gd name="adj" fmla="val 6131"/>
            </a:avLst>
          </a:prstGeom>
          <a:solidFill>
            <a:schemeClr val="bg1"/>
          </a:solidFill>
          <a:ln w="15875">
            <a:gradFill flip="none" rotWithShape="1">
              <a:gsLst>
                <a:gs pos="40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595959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48" name="모서리가 둥근 직사각형 605">
            <a:extLst>
              <a:ext uri="{FF2B5EF4-FFF2-40B4-BE49-F238E27FC236}">
                <a16:creationId xmlns:a16="http://schemas.microsoft.com/office/drawing/2014/main" id="{489956D7-EA5B-44FA-968D-F159C38E3111}"/>
              </a:ext>
            </a:extLst>
          </p:cNvPr>
          <p:cNvSpPr/>
          <p:nvPr/>
        </p:nvSpPr>
        <p:spPr>
          <a:xfrm>
            <a:off x="7384605" y="4343615"/>
            <a:ext cx="1935785" cy="1633249"/>
          </a:xfrm>
          <a:prstGeom prst="roundRect">
            <a:avLst>
              <a:gd name="adj" fmla="val 6131"/>
            </a:avLst>
          </a:prstGeom>
          <a:solidFill>
            <a:schemeClr val="bg1"/>
          </a:solidFill>
          <a:ln w="15875">
            <a:gradFill flip="none" rotWithShape="1">
              <a:gsLst>
                <a:gs pos="40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595959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4649B24-4451-4EA7-8FEF-11BE2D077EA2}"/>
              </a:ext>
            </a:extLst>
          </p:cNvPr>
          <p:cNvSpPr/>
          <p:nvPr/>
        </p:nvSpPr>
        <p:spPr>
          <a:xfrm>
            <a:off x="1191893" y="1815170"/>
            <a:ext cx="482254" cy="163563"/>
          </a:xfrm>
          <a:prstGeom prst="ellipse">
            <a:avLst/>
          </a:prstGeom>
          <a:solidFill>
            <a:srgbClr val="595959">
              <a:alpha val="66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9919" rtlCol="0" anchor="ctr"/>
          <a:lstStyle/>
          <a:p>
            <a:pPr marL="0" marR="0" lvl="0" indent="0" algn="l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55" b="1" i="0" u="none" strike="noStrike" kern="1200" cap="none" spc="-146" normalizeH="0" baseline="0" noProof="0" dirty="0">
              <a:ln>
                <a:solidFill>
                  <a:srgbClr val="2E3192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8949C1-CDFF-4172-A3F7-D4B2FE70B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026" y="1635232"/>
            <a:ext cx="323690" cy="55987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8BADB8E-12FC-4496-BF8B-2F954201D6BC}"/>
              </a:ext>
            </a:extLst>
          </p:cNvPr>
          <p:cNvGrpSpPr/>
          <p:nvPr/>
        </p:nvGrpSpPr>
        <p:grpSpPr>
          <a:xfrm>
            <a:off x="7794689" y="1504669"/>
            <a:ext cx="1100835" cy="1060010"/>
            <a:chOff x="7848849" y="1423938"/>
            <a:chExt cx="1164122" cy="1157519"/>
          </a:xfrm>
        </p:grpSpPr>
        <p:sp>
          <p:nvSpPr>
            <p:cNvPr id="40" name="Oval 133" descr="연한파랑">
              <a:extLst>
                <a:ext uri="{FF2B5EF4-FFF2-40B4-BE49-F238E27FC236}">
                  <a16:creationId xmlns:a16="http://schemas.microsoft.com/office/drawing/2014/main" id="{95BD18BD-E02E-4407-9836-E4B7DE2BE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8849" y="1423938"/>
              <a:ext cx="1164122" cy="1157519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0" scaled="1"/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97E5F63-DB16-4AA5-A673-B292E1D04FD6}"/>
                </a:ext>
              </a:extLst>
            </p:cNvPr>
            <p:cNvGrpSpPr/>
            <p:nvPr/>
          </p:nvGrpSpPr>
          <p:grpSpPr>
            <a:xfrm>
              <a:off x="7951379" y="1521225"/>
              <a:ext cx="973216" cy="974917"/>
              <a:chOff x="8240557" y="2131996"/>
              <a:chExt cx="973216" cy="974917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742449E3-F5D3-429C-BD83-C234EA762D2E}"/>
                  </a:ext>
                </a:extLst>
              </p:cNvPr>
              <p:cNvGrpSpPr/>
              <p:nvPr/>
            </p:nvGrpSpPr>
            <p:grpSpPr>
              <a:xfrm>
                <a:off x="8240557" y="2131996"/>
                <a:ext cx="973216" cy="974917"/>
                <a:chOff x="8219317" y="2214372"/>
                <a:chExt cx="1004521" cy="1006276"/>
              </a:xfrm>
            </p:grpSpPr>
            <p:sp>
              <p:nvSpPr>
                <p:cNvPr id="67" name="Oval 132">
                  <a:extLst>
                    <a:ext uri="{FF2B5EF4-FFF2-40B4-BE49-F238E27FC236}">
                      <a16:creationId xmlns:a16="http://schemas.microsoft.com/office/drawing/2014/main" id="{B4EE46A6-0F31-4544-8DED-DFE7C3E632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9317" y="2214372"/>
                  <a:ext cx="1004521" cy="1006276"/>
                </a:xfrm>
                <a:prstGeom prst="ellipse">
                  <a:avLst/>
                </a:prstGeom>
                <a:solidFill>
                  <a:schemeClr val="bg1"/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25400" dir="5400000" algn="t" rotWithShape="0">
                    <a:prstClr val="black">
                      <a:alpha val="21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88879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549E"/>
                    </a:buClr>
                    <a:buSzTx/>
                    <a:buFontTx/>
                    <a:buNone/>
                    <a:tabLst/>
                    <a:defRPr/>
                  </a:pPr>
                  <a:endParaRPr kumimoji="1" lang="ko-KR" altLang="en-US" sz="972" b="0" i="0" u="none" strike="noStrike" kern="0" cap="none" spc="0" normalizeH="0" baseline="0" noProof="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68" name="Oval 133" descr="연한파랑">
                  <a:extLst>
                    <a:ext uri="{FF2B5EF4-FFF2-40B4-BE49-F238E27FC236}">
                      <a16:creationId xmlns:a16="http://schemas.microsoft.com/office/drawing/2014/main" id="{1679EE11-110E-4244-AAAC-1297F038A0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1951" y="2276003"/>
                  <a:ext cx="879254" cy="883010"/>
                </a:xfrm>
                <a:prstGeom prst="ellipse">
                  <a:avLst/>
                </a:prstGeom>
                <a:solidFill>
                  <a:srgbClr val="EAEAEA"/>
                </a:solidFill>
                <a:ln w="19050">
                  <a:noFill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910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549E"/>
                    </a:buClr>
                    <a:buSzTx/>
                    <a:buFontTx/>
                    <a:buNone/>
                    <a:tabLst/>
                    <a:defRPr/>
                  </a:pPr>
                  <a:endParaRPr kumimoji="0" lang="ko-KR" altLang="en-US" sz="1250" b="1" i="0" u="none" strike="noStrike" kern="1200" cap="none" spc="-20" normalizeH="0" baseline="0" noProof="0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65" name="현 64">
                <a:extLst>
                  <a:ext uri="{FF2B5EF4-FFF2-40B4-BE49-F238E27FC236}">
                    <a16:creationId xmlns:a16="http://schemas.microsoft.com/office/drawing/2014/main" id="{A508DF56-59BA-4CA7-B2E8-A6B96201E1DE}"/>
                  </a:ext>
                </a:extLst>
              </p:cNvPr>
              <p:cNvSpPr/>
              <p:nvPr/>
            </p:nvSpPr>
            <p:spPr>
              <a:xfrm rot="19800000">
                <a:off x="8303651" y="2198048"/>
                <a:ext cx="845146" cy="845144"/>
              </a:xfrm>
              <a:prstGeom prst="chord">
                <a:avLst>
                  <a:gd name="adj1" fmla="val 2096078"/>
                  <a:gd name="adj2" fmla="val 12321930"/>
                </a:avLst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A0ED30A8-F96C-455A-8DB9-919223AC1521}"/>
                  </a:ext>
                </a:extLst>
              </p:cNvPr>
              <p:cNvSpPr/>
              <p:nvPr/>
            </p:nvSpPr>
            <p:spPr>
              <a:xfrm>
                <a:off x="8374923" y="2672374"/>
                <a:ext cx="688394" cy="276999"/>
              </a:xfrm>
              <a:prstGeom prst="rect">
                <a:avLst/>
              </a:prstGeom>
            </p:spPr>
            <p:txBody>
              <a:bodyPr wrap="none" anchor="ctr" anchorCtr="0">
                <a:spAutoFit/>
              </a:bodyPr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1200" cap="none" spc="-68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안전관리</a:t>
                </a: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3A91BE9-8640-40D5-9D2B-70FFEBE7F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670" y="1672928"/>
              <a:ext cx="318323" cy="329745"/>
            </a:xfrm>
            <a:prstGeom prst="rect">
              <a:avLst/>
            </a:prstGeom>
          </p:spPr>
        </p:pic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36A3EE8C-8CF3-4235-AF47-C95AC1EB4C1C}"/>
              </a:ext>
            </a:extLst>
          </p:cNvPr>
          <p:cNvGrpSpPr/>
          <p:nvPr/>
        </p:nvGrpSpPr>
        <p:grpSpPr>
          <a:xfrm>
            <a:off x="7794689" y="3805034"/>
            <a:ext cx="1100835" cy="1060010"/>
            <a:chOff x="7848849" y="3799804"/>
            <a:chExt cx="1164122" cy="1157519"/>
          </a:xfrm>
        </p:grpSpPr>
        <p:sp>
          <p:nvSpPr>
            <p:cNvPr id="47" name="Oval 133" descr="연한파랑">
              <a:extLst>
                <a:ext uri="{FF2B5EF4-FFF2-40B4-BE49-F238E27FC236}">
                  <a16:creationId xmlns:a16="http://schemas.microsoft.com/office/drawing/2014/main" id="{FB970CCD-DEA8-4C8B-90F4-4695C9EF9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8849" y="3799804"/>
              <a:ext cx="1164122" cy="1157519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0" scaled="1"/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2DF0BCBB-6B68-49A7-88FF-59C4CB44174D}"/>
                </a:ext>
              </a:extLst>
            </p:cNvPr>
            <p:cNvGrpSpPr/>
            <p:nvPr/>
          </p:nvGrpSpPr>
          <p:grpSpPr>
            <a:xfrm>
              <a:off x="7951379" y="3894047"/>
              <a:ext cx="973216" cy="974917"/>
              <a:chOff x="8240557" y="4504818"/>
              <a:chExt cx="973216" cy="974917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AFAA5EAB-74D7-4D3A-9653-1FF68AEC3110}"/>
                  </a:ext>
                </a:extLst>
              </p:cNvPr>
              <p:cNvGrpSpPr/>
              <p:nvPr/>
            </p:nvGrpSpPr>
            <p:grpSpPr>
              <a:xfrm>
                <a:off x="8240557" y="4504818"/>
                <a:ext cx="973216" cy="974917"/>
                <a:chOff x="8219317" y="2214372"/>
                <a:chExt cx="1004521" cy="1006276"/>
              </a:xfrm>
            </p:grpSpPr>
            <p:sp>
              <p:nvSpPr>
                <p:cNvPr id="59" name="Oval 132">
                  <a:extLst>
                    <a:ext uri="{FF2B5EF4-FFF2-40B4-BE49-F238E27FC236}">
                      <a16:creationId xmlns:a16="http://schemas.microsoft.com/office/drawing/2014/main" id="{B2AA37DC-AE92-4519-977E-717F9EA99A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9317" y="2214372"/>
                  <a:ext cx="1004521" cy="1006276"/>
                </a:xfrm>
                <a:prstGeom prst="ellipse">
                  <a:avLst/>
                </a:prstGeom>
                <a:solidFill>
                  <a:schemeClr val="bg1"/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25400" dir="5400000" algn="t" rotWithShape="0">
                    <a:prstClr val="black">
                      <a:alpha val="21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88879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549E"/>
                    </a:buClr>
                    <a:buSzTx/>
                    <a:buFontTx/>
                    <a:buNone/>
                    <a:tabLst/>
                    <a:defRPr/>
                  </a:pPr>
                  <a:endParaRPr kumimoji="1" lang="ko-KR" altLang="en-US" sz="972" b="0" i="0" u="none" strike="noStrike" kern="0" cap="none" spc="0" normalizeH="0" baseline="0" noProof="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60" name="Oval 133" descr="연한파랑">
                  <a:extLst>
                    <a:ext uri="{FF2B5EF4-FFF2-40B4-BE49-F238E27FC236}">
                      <a16:creationId xmlns:a16="http://schemas.microsoft.com/office/drawing/2014/main" id="{7CD14E15-DACD-4B6B-8ACA-CAF25A0D93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1951" y="2276003"/>
                  <a:ext cx="879254" cy="883010"/>
                </a:xfrm>
                <a:prstGeom prst="ellipse">
                  <a:avLst/>
                </a:prstGeom>
                <a:solidFill>
                  <a:srgbClr val="EAEAEA"/>
                </a:solidFill>
                <a:ln w="19050">
                  <a:noFill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910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549E"/>
                    </a:buClr>
                    <a:buSzTx/>
                    <a:buFontTx/>
                    <a:buNone/>
                    <a:tabLst/>
                    <a:defRPr/>
                  </a:pPr>
                  <a:endParaRPr kumimoji="0" lang="ko-KR" altLang="en-US" sz="1250" b="1" i="0" u="none" strike="noStrike" kern="1200" cap="none" spc="-20" normalizeH="0" baseline="0" noProof="0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57" name="현 56">
                <a:extLst>
                  <a:ext uri="{FF2B5EF4-FFF2-40B4-BE49-F238E27FC236}">
                    <a16:creationId xmlns:a16="http://schemas.microsoft.com/office/drawing/2014/main" id="{AF69167B-B0B9-46FB-94A1-A7B21AF0BBA9}"/>
                  </a:ext>
                </a:extLst>
              </p:cNvPr>
              <p:cNvSpPr/>
              <p:nvPr/>
            </p:nvSpPr>
            <p:spPr>
              <a:xfrm rot="19800000">
                <a:off x="8303651" y="4570870"/>
                <a:ext cx="845146" cy="845144"/>
              </a:xfrm>
              <a:prstGeom prst="chord">
                <a:avLst>
                  <a:gd name="adj1" fmla="val 2096078"/>
                  <a:gd name="adj2" fmla="val 12321930"/>
                </a:avLst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7D9477A2-9DC9-4125-A020-42B2040BBC8E}"/>
                  </a:ext>
                </a:extLst>
              </p:cNvPr>
              <p:cNvSpPr/>
              <p:nvPr/>
            </p:nvSpPr>
            <p:spPr>
              <a:xfrm>
                <a:off x="8365712" y="5026875"/>
                <a:ext cx="724558" cy="276999"/>
              </a:xfrm>
              <a:prstGeom prst="rect">
                <a:avLst/>
              </a:prstGeom>
            </p:spPr>
            <p:txBody>
              <a:bodyPr wrap="none" anchor="ctr" anchorCtr="0">
                <a:spAutoFit/>
              </a:bodyPr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1200" cap="none" spc="-68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보안 관리</a:t>
                </a: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C4D95C5-A7CD-43CA-848F-F322805CD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63526" y="4017446"/>
              <a:ext cx="363123" cy="354084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53A5AD3-367D-479F-A0C6-13298F9EAE54}"/>
              </a:ext>
            </a:extLst>
          </p:cNvPr>
          <p:cNvGrpSpPr/>
          <p:nvPr/>
        </p:nvGrpSpPr>
        <p:grpSpPr>
          <a:xfrm>
            <a:off x="891153" y="1509310"/>
            <a:ext cx="3485637" cy="501255"/>
            <a:chOff x="1084100" y="1509310"/>
            <a:chExt cx="3485637" cy="50125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0555723-FD73-44F0-A8C1-C11B2F916F70}"/>
                </a:ext>
              </a:extLst>
            </p:cNvPr>
            <p:cNvGrpSpPr/>
            <p:nvPr/>
          </p:nvGrpSpPr>
          <p:grpSpPr>
            <a:xfrm>
              <a:off x="1084100" y="1614639"/>
              <a:ext cx="3485637" cy="395926"/>
              <a:chOff x="1217814" y="2262433"/>
              <a:chExt cx="3485637" cy="395926"/>
            </a:xfrm>
          </p:grpSpPr>
          <p:sp>
            <p:nvSpPr>
              <p:cNvPr id="186" name="양쪽 모서리가 둥근 사각형 298">
                <a:extLst>
                  <a:ext uri="{FF2B5EF4-FFF2-40B4-BE49-F238E27FC236}">
                    <a16:creationId xmlns:a16="http://schemas.microsoft.com/office/drawing/2014/main" id="{90B7ABF7-AD67-4A87-9055-3FF3914427E0}"/>
                  </a:ext>
                </a:extLst>
              </p:cNvPr>
              <p:cNvSpPr/>
              <p:nvPr/>
            </p:nvSpPr>
            <p:spPr>
              <a:xfrm>
                <a:off x="1217814" y="2262433"/>
                <a:ext cx="1509960" cy="395926"/>
              </a:xfrm>
              <a:prstGeom prst="round2SameRect">
                <a:avLst/>
              </a:prstGeom>
              <a:solidFill>
                <a:srgbClr val="EAEAEA"/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87" name="양쪽 모서리가 둥근 사각형 299">
                <a:extLst>
                  <a:ext uri="{FF2B5EF4-FFF2-40B4-BE49-F238E27FC236}">
                    <a16:creationId xmlns:a16="http://schemas.microsoft.com/office/drawing/2014/main" id="{44FFB762-0F46-4FDF-A372-30CB6F2EA9D2}"/>
                  </a:ext>
                </a:extLst>
              </p:cNvPr>
              <p:cNvSpPr/>
              <p:nvPr/>
            </p:nvSpPr>
            <p:spPr>
              <a:xfrm>
                <a:off x="3193491" y="2262433"/>
                <a:ext cx="1509960" cy="395926"/>
              </a:xfrm>
              <a:prstGeom prst="round2SameRect">
                <a:avLst/>
              </a:prstGeom>
              <a:solidFill>
                <a:srgbClr val="EAEAEA"/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B97BF17-E0E7-43FC-8905-CFF3B961712F}"/>
                </a:ext>
              </a:extLst>
            </p:cNvPr>
            <p:cNvSpPr/>
            <p:nvPr/>
          </p:nvSpPr>
          <p:spPr>
            <a:xfrm>
              <a:off x="1565654" y="1668459"/>
              <a:ext cx="1021306" cy="307777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-68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(</a:t>
              </a:r>
              <a:r>
                <a:rPr kumimoji="0" lang="ko-KR" altLang="en-US" sz="1400" b="1" i="0" u="none" strike="noStrike" kern="1200" cap="none" spc="-68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주</a:t>
              </a:r>
              <a:r>
                <a:rPr kumimoji="0" lang="en-US" altLang="ko-KR" sz="1400" b="1" i="0" u="none" strike="noStrike" kern="1200" cap="none" spc="-68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)</a:t>
              </a:r>
              <a:r>
                <a:rPr kumimoji="0" lang="ko-KR" altLang="en-US" sz="1400" b="1" i="0" u="none" strike="noStrike" kern="1200" cap="none" spc="-68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영진공사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96D77C5-4BEA-4BD6-8FA4-6E79EAFEBBA0}"/>
                </a:ext>
              </a:extLst>
            </p:cNvPr>
            <p:cNvSpPr/>
            <p:nvPr/>
          </p:nvSpPr>
          <p:spPr>
            <a:xfrm>
              <a:off x="3042715" y="1668459"/>
              <a:ext cx="926536" cy="307777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-68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현대무벡스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18DD1F4-734C-4FF2-A118-E9F1AD5DF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3970" y="1516659"/>
              <a:ext cx="349730" cy="44233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211F54F-4620-4E71-B48B-BE2C6D1CE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3974" y="1509310"/>
              <a:ext cx="398794" cy="445485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E5FB06F-0CBE-405E-9DB5-F2626071C5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768" y="3342949"/>
            <a:ext cx="300102" cy="2961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87A101B-85C0-46BE-9360-1342B1EDEC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0137" y="3341164"/>
            <a:ext cx="300102" cy="2997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492A545-37FF-444F-82D2-7C72767E25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063" y="3823989"/>
            <a:ext cx="272820" cy="2530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9AEE58-B22D-40EF-9A51-75849244D8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6246" y="3782438"/>
            <a:ext cx="363123" cy="284994"/>
          </a:xfrm>
          <a:prstGeom prst="rect">
            <a:avLst/>
          </a:prstGeom>
        </p:spPr>
      </p:pic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BD7B53FE-C075-46BD-A602-826B6FEA390F}"/>
              </a:ext>
            </a:extLst>
          </p:cNvPr>
          <p:cNvGrpSpPr/>
          <p:nvPr/>
        </p:nvGrpSpPr>
        <p:grpSpPr>
          <a:xfrm>
            <a:off x="7576389" y="2571713"/>
            <a:ext cx="1569388" cy="1042452"/>
            <a:chOff x="7660279" y="2588491"/>
            <a:chExt cx="1569388" cy="1042452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AC48365-A7C6-4027-B019-6EF73C8A237B}"/>
                </a:ext>
              </a:extLst>
            </p:cNvPr>
            <p:cNvGrpSpPr/>
            <p:nvPr/>
          </p:nvGrpSpPr>
          <p:grpSpPr>
            <a:xfrm>
              <a:off x="7660279" y="2588491"/>
              <a:ext cx="1569388" cy="1042452"/>
              <a:chOff x="8436644" y="3243913"/>
              <a:chExt cx="1142555" cy="953156"/>
            </a:xfrm>
          </p:grpSpPr>
          <p:sp>
            <p:nvSpPr>
              <p:cNvPr id="61" name="모서리가 둥근 직사각형 614">
                <a:extLst>
                  <a:ext uri="{FF2B5EF4-FFF2-40B4-BE49-F238E27FC236}">
                    <a16:creationId xmlns:a16="http://schemas.microsoft.com/office/drawing/2014/main" id="{BF54CA28-BEC2-42EF-A01F-B34033C2708C}"/>
                  </a:ext>
                </a:extLst>
              </p:cNvPr>
              <p:cNvSpPr/>
              <p:nvPr/>
            </p:nvSpPr>
            <p:spPr>
              <a:xfrm>
                <a:off x="8436644" y="3243913"/>
                <a:ext cx="1142555" cy="251778"/>
              </a:xfrm>
              <a:prstGeom prst="roundRect">
                <a:avLst>
                  <a:gd name="adj" fmla="val 50000"/>
                </a:avLst>
              </a:prstGeom>
              <a:solidFill>
                <a:srgbClr val="CBDAED"/>
              </a:solidFill>
              <a:ln>
                <a:noFill/>
              </a:ln>
              <a:effectLst>
                <a:outerShdw dist="25400" dir="5400000" algn="t" rotWithShape="0">
                  <a:schemeClr val="bg1">
                    <a:lumMod val="6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1200" cap="none" spc="-68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일상적 안전 점검 활동</a:t>
                </a:r>
                <a:endParaRPr kumimoji="0" lang="ko-KR" altLang="en-US" sz="1000" b="0" i="0" u="none" strike="noStrike" kern="1200" cap="none" spc="-68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62" name="모서리가 둥근 직사각형 615">
                <a:extLst>
                  <a:ext uri="{FF2B5EF4-FFF2-40B4-BE49-F238E27FC236}">
                    <a16:creationId xmlns:a16="http://schemas.microsoft.com/office/drawing/2014/main" id="{93C92D10-3159-4E5F-AEB4-50457BAEA227}"/>
                  </a:ext>
                </a:extLst>
              </p:cNvPr>
              <p:cNvSpPr/>
              <p:nvPr/>
            </p:nvSpPr>
            <p:spPr>
              <a:xfrm>
                <a:off x="8436644" y="3594602"/>
                <a:ext cx="1142555" cy="251778"/>
              </a:xfrm>
              <a:prstGeom prst="roundRect">
                <a:avLst>
                  <a:gd name="adj" fmla="val 50000"/>
                </a:avLst>
              </a:prstGeom>
              <a:solidFill>
                <a:srgbClr val="CBDAED"/>
              </a:solidFill>
              <a:ln>
                <a:noFill/>
              </a:ln>
              <a:effectLst>
                <a:outerShdw dist="25400" dir="5400000" algn="t" rotWithShape="0">
                  <a:schemeClr val="bg1">
                    <a:lumMod val="6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1200" cap="none" spc="-68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정기적 안전 교육</a:t>
                </a:r>
                <a:endParaRPr kumimoji="0" lang="ko-KR" altLang="en-US" sz="1000" b="0" i="0" u="none" strike="noStrike" kern="1200" cap="none" spc="-68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63" name="모서리가 둥근 직사각형 616">
                <a:extLst>
                  <a:ext uri="{FF2B5EF4-FFF2-40B4-BE49-F238E27FC236}">
                    <a16:creationId xmlns:a16="http://schemas.microsoft.com/office/drawing/2014/main" id="{F363FA54-EE73-4B1C-9D08-AC96BC4C5297}"/>
                  </a:ext>
                </a:extLst>
              </p:cNvPr>
              <p:cNvSpPr/>
              <p:nvPr/>
            </p:nvSpPr>
            <p:spPr>
              <a:xfrm>
                <a:off x="8436644" y="3945291"/>
                <a:ext cx="1142555" cy="251778"/>
              </a:xfrm>
              <a:prstGeom prst="roundRect">
                <a:avLst>
                  <a:gd name="adj" fmla="val 50000"/>
                </a:avLst>
              </a:prstGeom>
              <a:solidFill>
                <a:srgbClr val="CBDAED"/>
              </a:solidFill>
              <a:ln>
                <a:noFill/>
              </a:ln>
              <a:effectLst>
                <a:outerShdw dist="25400" dir="5400000" algn="t" rotWithShape="0">
                  <a:schemeClr val="bg1">
                    <a:lumMod val="6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1200" cap="none" spc="-68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작업장 위험요소 제거</a:t>
                </a:r>
                <a:endParaRPr kumimoji="0" lang="ko-KR" altLang="en-US" sz="1000" b="0" i="0" u="none" strike="noStrike" kern="1200" cap="none" spc="-68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613DA29-C6C7-4EC2-91F5-D5D7D287AE93}"/>
                </a:ext>
              </a:extLst>
            </p:cNvPr>
            <p:cNvSpPr/>
            <p:nvPr/>
          </p:nvSpPr>
          <p:spPr>
            <a:xfrm>
              <a:off x="8362122" y="2827410"/>
              <a:ext cx="165702" cy="1707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24AEE40-6C9F-4A17-8D77-A0A904803D92}"/>
                </a:ext>
              </a:extLst>
            </p:cNvPr>
            <p:cNvSpPr/>
            <p:nvPr/>
          </p:nvSpPr>
          <p:spPr>
            <a:xfrm>
              <a:off x="8362122" y="3221831"/>
              <a:ext cx="165702" cy="1707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9C09D06-EF90-404B-A177-1592BF369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99" t="10972" r="60929" b="73056"/>
            <a:stretch/>
          </p:blipFill>
          <p:spPr>
            <a:xfrm>
              <a:off x="8383321" y="2846531"/>
              <a:ext cx="121599" cy="12528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528A010-5BB8-4F87-8A60-3D8A68BA9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99" t="10972" r="60929" b="73056"/>
            <a:stretch/>
          </p:blipFill>
          <p:spPr>
            <a:xfrm>
              <a:off x="8383321" y="3240952"/>
              <a:ext cx="121599" cy="125284"/>
            </a:xfrm>
            <a:prstGeom prst="rect">
              <a:avLst/>
            </a:prstGeom>
          </p:spPr>
        </p:pic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9FDD7B2E-CAF6-4104-BA90-E0729B33F967}"/>
              </a:ext>
            </a:extLst>
          </p:cNvPr>
          <p:cNvGrpSpPr/>
          <p:nvPr/>
        </p:nvGrpSpPr>
        <p:grpSpPr>
          <a:xfrm>
            <a:off x="7576389" y="4882481"/>
            <a:ext cx="1569388" cy="1042453"/>
            <a:chOff x="7660279" y="4974760"/>
            <a:chExt cx="1569388" cy="104245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AE92604-8A7F-4672-96A7-FBAA520506C1}"/>
                </a:ext>
              </a:extLst>
            </p:cNvPr>
            <p:cNvGrpSpPr/>
            <p:nvPr/>
          </p:nvGrpSpPr>
          <p:grpSpPr>
            <a:xfrm>
              <a:off x="7660279" y="4974760"/>
              <a:ext cx="1569388" cy="1042453"/>
              <a:chOff x="8436644" y="3243913"/>
              <a:chExt cx="1142555" cy="953156"/>
            </a:xfrm>
          </p:grpSpPr>
          <p:sp>
            <p:nvSpPr>
              <p:cNvPr id="53" name="모서리가 둥근 직사각형 633">
                <a:extLst>
                  <a:ext uri="{FF2B5EF4-FFF2-40B4-BE49-F238E27FC236}">
                    <a16:creationId xmlns:a16="http://schemas.microsoft.com/office/drawing/2014/main" id="{DB8122B4-0C23-4405-874E-E8CE13C17B09}"/>
                  </a:ext>
                </a:extLst>
              </p:cNvPr>
              <p:cNvSpPr/>
              <p:nvPr/>
            </p:nvSpPr>
            <p:spPr>
              <a:xfrm>
                <a:off x="8436644" y="3243913"/>
                <a:ext cx="1142555" cy="251778"/>
              </a:xfrm>
              <a:prstGeom prst="roundRect">
                <a:avLst>
                  <a:gd name="adj" fmla="val 50000"/>
                </a:avLst>
              </a:prstGeom>
              <a:solidFill>
                <a:srgbClr val="CBDAED"/>
              </a:solidFill>
              <a:ln>
                <a:noFill/>
              </a:ln>
              <a:effectLst>
                <a:outerShdw dist="25400" dir="5400000" algn="t" rotWithShape="0">
                  <a:schemeClr val="bg1">
                    <a:lumMod val="6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1200" cap="none" spc="-68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관리적</a:t>
                </a:r>
                <a:r>
                  <a:rPr kumimoji="0" lang="ko-KR" altLang="en-US" sz="1100" b="0" i="0" u="none" strike="noStrike" kern="1200" cap="none" spc="-68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000" b="0" i="0" u="none" strike="noStrike" kern="1200" cap="none" spc="-68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보안</a:t>
                </a:r>
              </a:p>
            </p:txBody>
          </p:sp>
          <p:sp>
            <p:nvSpPr>
              <p:cNvPr id="54" name="모서리가 둥근 직사각형 634">
                <a:extLst>
                  <a:ext uri="{FF2B5EF4-FFF2-40B4-BE49-F238E27FC236}">
                    <a16:creationId xmlns:a16="http://schemas.microsoft.com/office/drawing/2014/main" id="{4C2BAF6C-93EF-49C5-82F2-9EB9E59E4D72}"/>
                  </a:ext>
                </a:extLst>
              </p:cNvPr>
              <p:cNvSpPr/>
              <p:nvPr/>
            </p:nvSpPr>
            <p:spPr>
              <a:xfrm>
                <a:off x="8436644" y="3594602"/>
                <a:ext cx="1142555" cy="251778"/>
              </a:xfrm>
              <a:prstGeom prst="roundRect">
                <a:avLst>
                  <a:gd name="adj" fmla="val 50000"/>
                </a:avLst>
              </a:prstGeom>
              <a:solidFill>
                <a:srgbClr val="CBDAED"/>
              </a:solidFill>
              <a:ln>
                <a:noFill/>
              </a:ln>
              <a:effectLst>
                <a:outerShdw dist="25400" dir="5400000" algn="t" rotWithShape="0">
                  <a:schemeClr val="bg1">
                    <a:lumMod val="6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1200" cap="none" spc="-68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기술적</a:t>
                </a:r>
                <a:r>
                  <a:rPr kumimoji="0" lang="ko-KR" altLang="en-US" sz="1100" b="0" i="0" u="none" strike="noStrike" kern="1200" cap="none" spc="-68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000" b="0" i="0" u="none" strike="noStrike" kern="1200" cap="none" spc="-68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보안</a:t>
                </a:r>
              </a:p>
            </p:txBody>
          </p:sp>
          <p:sp>
            <p:nvSpPr>
              <p:cNvPr id="55" name="모서리가 둥근 직사각형 635">
                <a:extLst>
                  <a:ext uri="{FF2B5EF4-FFF2-40B4-BE49-F238E27FC236}">
                    <a16:creationId xmlns:a16="http://schemas.microsoft.com/office/drawing/2014/main" id="{6D0DB6E6-6FD7-466A-839C-F64C933BCA23}"/>
                  </a:ext>
                </a:extLst>
              </p:cNvPr>
              <p:cNvSpPr/>
              <p:nvPr/>
            </p:nvSpPr>
            <p:spPr>
              <a:xfrm>
                <a:off x="8436644" y="3945291"/>
                <a:ext cx="1142555" cy="251778"/>
              </a:xfrm>
              <a:prstGeom prst="roundRect">
                <a:avLst>
                  <a:gd name="adj" fmla="val 50000"/>
                </a:avLst>
              </a:prstGeom>
              <a:solidFill>
                <a:srgbClr val="CBDAED"/>
              </a:solidFill>
              <a:ln>
                <a:noFill/>
              </a:ln>
              <a:effectLst>
                <a:outerShdw dist="25400" dir="5400000" algn="t" rotWithShape="0">
                  <a:schemeClr val="bg1">
                    <a:lumMod val="6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1200" cap="none" spc="-68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물리적</a:t>
                </a:r>
                <a:r>
                  <a:rPr kumimoji="0" lang="ko-KR" altLang="en-US" sz="1100" b="0" i="0" u="none" strike="noStrike" kern="1200" cap="none" spc="-68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000" b="0" i="0" u="none" strike="noStrike" kern="1200" cap="none" spc="-68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보안</a:t>
                </a: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6D15FCE-CAAA-48EA-AC9B-F0A790832D0A}"/>
                </a:ext>
              </a:extLst>
            </p:cNvPr>
            <p:cNvSpPr/>
            <p:nvPr/>
          </p:nvSpPr>
          <p:spPr>
            <a:xfrm>
              <a:off x="8362122" y="5213676"/>
              <a:ext cx="165702" cy="1707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C698FDF3-83BF-4F7B-9655-DFD0439562B5}"/>
                </a:ext>
              </a:extLst>
            </p:cNvPr>
            <p:cNvSpPr/>
            <p:nvPr/>
          </p:nvSpPr>
          <p:spPr>
            <a:xfrm>
              <a:off x="8362122" y="5608097"/>
              <a:ext cx="165702" cy="1707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9C09D06-EF90-404B-A177-1592BF369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99" t="10972" r="60929" b="73056"/>
            <a:stretch/>
          </p:blipFill>
          <p:spPr>
            <a:xfrm>
              <a:off x="8382210" y="5233504"/>
              <a:ext cx="121599" cy="12528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528A010-5BB8-4F87-8A60-3D8A68BA9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99" t="10972" r="60929" b="73056"/>
            <a:stretch/>
          </p:blipFill>
          <p:spPr>
            <a:xfrm>
              <a:off x="8382210" y="5627925"/>
              <a:ext cx="121599" cy="125284"/>
            </a:xfrm>
            <a:prstGeom prst="rect">
              <a:avLst/>
            </a:prstGeom>
          </p:spPr>
        </p:pic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059E3B7-67CD-410C-80F9-AB4155C056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98" y="215532"/>
            <a:ext cx="1609800" cy="369332"/>
          </a:xfrm>
        </p:spPr>
        <p:txBody>
          <a:bodyPr/>
          <a:lstStyle/>
          <a:p>
            <a:r>
              <a:rPr lang="ko-KR" altLang="en-US" dirty="0"/>
              <a:t>프로젝트 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5B8E23-1E06-46C8-A6CF-2F26018646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277" y="128592"/>
            <a:ext cx="428707" cy="507831"/>
          </a:xfrm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210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9AF8C8E-1FD3-4635-BF01-D95987821ADA}"/>
              </a:ext>
            </a:extLst>
          </p:cNvPr>
          <p:cNvSpPr/>
          <p:nvPr/>
        </p:nvSpPr>
        <p:spPr>
          <a:xfrm>
            <a:off x="493147" y="1105201"/>
            <a:ext cx="2885131" cy="506831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615" tIns="41807" rIns="83615" bIns="418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03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06" name="사각형: 둥근 모서리 1">
            <a:extLst>
              <a:ext uri="{FF2B5EF4-FFF2-40B4-BE49-F238E27FC236}">
                <a16:creationId xmlns:a16="http://schemas.microsoft.com/office/drawing/2014/main" id="{CE461D02-B1DD-4DF9-AD3C-CCC99D5CBAE7}"/>
              </a:ext>
            </a:extLst>
          </p:cNvPr>
          <p:cNvSpPr/>
          <p:nvPr/>
        </p:nvSpPr>
        <p:spPr>
          <a:xfrm>
            <a:off x="615330" y="1630708"/>
            <a:ext cx="2640766" cy="298935"/>
          </a:xfrm>
          <a:prstGeom prst="roundRect">
            <a:avLst/>
          </a:prstGeom>
          <a:gradFill rotWithShape="1">
            <a:gsLst>
              <a:gs pos="0">
                <a:srgbClr val="5B8ED1"/>
              </a:gs>
              <a:gs pos="100000">
                <a:srgbClr val="3168B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</p:spPr>
        <p:txBody>
          <a:bodyPr lIns="18000" tIns="0" rIns="18000" bIns="0" anchor="ctr"/>
          <a:lstStyle/>
          <a:p>
            <a:pPr marL="0" marR="0" lvl="0" indent="0" algn="ctr" defTabSz="8395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7" name="Text Box 9">
            <a:extLst>
              <a:ext uri="{FF2B5EF4-FFF2-40B4-BE49-F238E27FC236}">
                <a16:creationId xmlns:a16="http://schemas.microsoft.com/office/drawing/2014/main" id="{EB8926A9-B14C-41C3-94BA-78460A88F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398" y="1664761"/>
            <a:ext cx="2182649" cy="230832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defTabSz="1067547">
              <a:defRPr sz="1200" kern="0">
                <a:gradFill>
                  <a:gsLst>
                    <a:gs pos="8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0" lvl="1" algn="ctr" defTabSz="1067547" fontAlgn="base">
              <a:spcBef>
                <a:spcPts val="100"/>
              </a:spcBef>
              <a:spcAft>
                <a:spcPts val="100"/>
              </a:spcAft>
              <a:buSzPct val="80000"/>
              <a:tabLst>
                <a:tab pos="6216321" algn="l"/>
              </a:tabLst>
              <a:defRPr sz="1100" kern="0" spc="-3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1" indent="0" algn="ctr" defTabSz="106754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>
                <a:tab pos="6216321" algn="l"/>
              </a:tabLst>
              <a:defRPr/>
            </a:pPr>
            <a:r>
              <a:rPr kumimoji="0" lang="ko-KR" altLang="en-US" sz="1500" b="0" i="0" u="none" strike="noStrike" kern="0" cap="none" spc="-3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체계적인 장애 대응 절차 수립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23B45C6-B5A5-4F04-9676-187C392B929F}"/>
              </a:ext>
            </a:extLst>
          </p:cNvPr>
          <p:cNvSpPr txBox="1"/>
          <p:nvPr/>
        </p:nvSpPr>
        <p:spPr bwMode="auto">
          <a:xfrm>
            <a:off x="554212" y="4884212"/>
            <a:ext cx="583493" cy="180499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2pPr marL="0" lvl="1" indent="-101472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50000"/>
                </a:prstClr>
              </a:buClr>
              <a:buSzPct val="120000"/>
              <a:tabLst>
                <a:tab pos="88886" algn="l"/>
                <a:tab pos="269831" algn="l"/>
                <a:tab pos="5647419" algn="l"/>
              </a:tabLst>
              <a:defRPr sz="1200" spc="-30">
                <a:ln>
                  <a:solidFill>
                    <a:srgbClr val="44546A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2pPr>
          </a:lstStyle>
          <a:p>
            <a:pPr marL="0" marR="0" lvl="1" indent="-101472" algn="l" defTabSz="91394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50000"/>
                </a:prstClr>
              </a:buClr>
              <a:buSzPct val="120000"/>
              <a:buFontTx/>
              <a:buNone/>
              <a:tabLst>
                <a:tab pos="88886" algn="l"/>
                <a:tab pos="269831" algn="l"/>
                <a:tab pos="5647419" algn="l"/>
              </a:tabLst>
              <a:defRPr/>
            </a:pPr>
            <a:r>
              <a:rPr kumimoji="0" lang="ko-KR" altLang="en-US" sz="1300" b="0" i="0" u="none" strike="noStrike" kern="0" cap="none" spc="0" normalizeH="0" baseline="0" noProof="0" dirty="0">
                <a:ln>
                  <a:solidFill>
                    <a:srgbClr val="44546A">
                      <a:alpha val="0"/>
                    </a:srgbClr>
                  </a:solidFill>
                </a:ln>
                <a:solidFill>
                  <a:srgbClr val="427ACF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하자보수</a:t>
            </a: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4872CF01-C083-4F99-8B99-D10D55000DC9}"/>
              </a:ext>
            </a:extLst>
          </p:cNvPr>
          <p:cNvCxnSpPr>
            <a:cxnSpLocks/>
          </p:cNvCxnSpPr>
          <p:nvPr/>
        </p:nvCxnSpPr>
        <p:spPr>
          <a:xfrm>
            <a:off x="1245738" y="4970140"/>
            <a:ext cx="2072947" cy="0"/>
          </a:xfrm>
          <a:prstGeom prst="straightConnector1">
            <a:avLst/>
          </a:prstGeom>
          <a:noFill/>
          <a:ln w="12700" cap="flat" cmpd="sng" algn="ctr">
            <a:solidFill>
              <a:srgbClr val="427ACF"/>
            </a:solidFill>
            <a:prstDash val="solid"/>
            <a:miter lim="800000"/>
            <a:tailEnd type="diamond"/>
          </a:ln>
          <a:effectLst/>
        </p:spPr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84963B1D-F49B-4BC4-A112-1154D132322C}"/>
              </a:ext>
            </a:extLst>
          </p:cNvPr>
          <p:cNvSpPr txBox="1"/>
          <p:nvPr/>
        </p:nvSpPr>
        <p:spPr bwMode="auto">
          <a:xfrm>
            <a:off x="802204" y="5095473"/>
            <a:ext cx="2505494" cy="990656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pPr marL="0" marR="0" lvl="1" indent="-93202" algn="l" defTabSz="913943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50000"/>
                </a:prstClr>
              </a:buClr>
              <a:buSzPct val="120000"/>
              <a:buFontTx/>
              <a:buNone/>
              <a:tabLst>
                <a:tab pos="81642" algn="l"/>
                <a:tab pos="247840" algn="l"/>
                <a:tab pos="5187154" algn="l"/>
              </a:tabLst>
              <a:defRPr/>
            </a:pPr>
            <a:r>
              <a:rPr kumimoji="1" lang="ko-KR" altLang="en-US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준공 후 </a:t>
            </a:r>
            <a:r>
              <a:rPr kumimoji="1" lang="en-US" altLang="ko-KR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1</a:t>
            </a:r>
            <a:r>
              <a:rPr kumimoji="1" lang="ko-KR" altLang="en-US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년간 하자 보증</a:t>
            </a:r>
            <a:endParaRPr kumimoji="1" lang="en-US" altLang="ko-KR" sz="1100" b="0" i="0" u="none" strike="noStrike" kern="0" cap="none" spc="-28" normalizeH="0" baseline="0" noProof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  <a:p>
            <a:pPr marL="0" marR="0" lvl="1" indent="-93202" algn="l" defTabSz="913943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50000"/>
                </a:prstClr>
              </a:buClr>
              <a:buSzPct val="120000"/>
              <a:buFontTx/>
              <a:buNone/>
              <a:tabLst>
                <a:tab pos="81642" algn="l"/>
                <a:tab pos="247840" algn="l"/>
                <a:tab pos="5187154" algn="l"/>
              </a:tabLst>
              <a:defRPr/>
            </a:pPr>
            <a:r>
              <a:rPr kumimoji="1" lang="ko-KR" altLang="en-US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시스템 변경 시 변경 사항 교육 진행</a:t>
            </a:r>
            <a:endParaRPr kumimoji="1" lang="en-US" altLang="ko-KR" sz="1100" b="0" i="0" u="none" strike="noStrike" kern="0" cap="none" spc="-28" normalizeH="0" baseline="0" noProof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  <a:p>
            <a:pPr marL="0" marR="0" lvl="1" indent="-93202" algn="l" defTabSz="913943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50000"/>
                </a:prstClr>
              </a:buClr>
              <a:buSzPct val="120000"/>
              <a:buFontTx/>
              <a:buNone/>
              <a:tabLst>
                <a:tab pos="81642" algn="l"/>
                <a:tab pos="247840" algn="l"/>
                <a:tab pos="5187154" algn="l"/>
              </a:tabLst>
              <a:defRPr/>
            </a:pPr>
            <a:r>
              <a:rPr kumimoji="1" lang="ko-KR" altLang="en-US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장애 발생 시 최단 시간 내 장애 진단 및 복구</a:t>
            </a:r>
            <a:endParaRPr kumimoji="1" lang="en-US" altLang="ko-KR" sz="1100" b="0" i="0" u="none" strike="noStrike" kern="0" cap="none" spc="-28" normalizeH="0" baseline="0" noProof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  <a:p>
            <a:pPr marL="0" marR="0" lvl="1" indent="-93202" algn="l" defTabSz="913943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50000"/>
                </a:prstClr>
              </a:buClr>
              <a:buSzPct val="120000"/>
              <a:buFontTx/>
              <a:buNone/>
              <a:tabLst>
                <a:tab pos="81642" algn="l"/>
                <a:tab pos="247840" algn="l"/>
                <a:tab pos="5187154" algn="l"/>
              </a:tabLst>
              <a:defRPr/>
            </a:pPr>
            <a:r>
              <a:rPr kumimoji="1" lang="ko-KR" altLang="en-US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무상유지보수 대상 이외의 건은 상호 협의 처리</a:t>
            </a:r>
          </a:p>
        </p:txBody>
      </p:sp>
      <p:sp>
        <p:nvSpPr>
          <p:cNvPr id="216" name="Freeform 6">
            <a:extLst>
              <a:ext uri="{FF2B5EF4-FFF2-40B4-BE49-F238E27FC236}">
                <a16:creationId xmlns:a16="http://schemas.microsoft.com/office/drawing/2014/main" id="{7ADFECBC-72B4-413E-92AA-269808CDD381}"/>
              </a:ext>
            </a:extLst>
          </p:cNvPr>
          <p:cNvSpPr>
            <a:spLocks noEditPoints="1"/>
          </p:cNvSpPr>
          <p:nvPr/>
        </p:nvSpPr>
        <p:spPr bwMode="auto">
          <a:xfrm>
            <a:off x="639133" y="5184846"/>
            <a:ext cx="106944" cy="115437"/>
          </a:xfrm>
          <a:custGeom>
            <a:avLst/>
            <a:gdLst>
              <a:gd name="T0" fmla="*/ 103 w 190"/>
              <a:gd name="T1" fmla="*/ 24 h 190"/>
              <a:gd name="T2" fmla="*/ 129 w 190"/>
              <a:gd name="T3" fmla="*/ 0 h 190"/>
              <a:gd name="T4" fmla="*/ 79 w 190"/>
              <a:gd name="T5" fmla="*/ 0 h 190"/>
              <a:gd name="T6" fmla="*/ 94 w 190"/>
              <a:gd name="T7" fmla="*/ 24 h 190"/>
              <a:gd name="T8" fmla="*/ 103 w 190"/>
              <a:gd name="T9" fmla="*/ 24 h 190"/>
              <a:gd name="T10" fmla="*/ 166 w 190"/>
              <a:gd name="T11" fmla="*/ 64 h 190"/>
              <a:gd name="T12" fmla="*/ 166 w 190"/>
              <a:gd name="T13" fmla="*/ 166 h 190"/>
              <a:gd name="T14" fmla="*/ 24 w 190"/>
              <a:gd name="T15" fmla="*/ 166 h 190"/>
              <a:gd name="T16" fmla="*/ 24 w 190"/>
              <a:gd name="T17" fmla="*/ 67 h 190"/>
              <a:gd name="T18" fmla="*/ 20 w 190"/>
              <a:gd name="T19" fmla="*/ 61 h 190"/>
              <a:gd name="T20" fmla="*/ 17 w 190"/>
              <a:gd name="T21" fmla="*/ 63 h 190"/>
              <a:gd name="T22" fmla="*/ 0 w 190"/>
              <a:gd name="T23" fmla="*/ 76 h 190"/>
              <a:gd name="T24" fmla="*/ 0 w 190"/>
              <a:gd name="T25" fmla="*/ 190 h 190"/>
              <a:gd name="T26" fmla="*/ 190 w 190"/>
              <a:gd name="T27" fmla="*/ 190 h 190"/>
              <a:gd name="T28" fmla="*/ 190 w 190"/>
              <a:gd name="T29" fmla="*/ 31 h 190"/>
              <a:gd name="T30" fmla="*/ 166 w 190"/>
              <a:gd name="T31" fmla="*/ 6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0" h="190">
                <a:moveTo>
                  <a:pt x="103" y="24"/>
                </a:moveTo>
                <a:cubicBezTo>
                  <a:pt x="110" y="17"/>
                  <a:pt x="118" y="9"/>
                  <a:pt x="12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84" y="6"/>
                  <a:pt x="89" y="14"/>
                  <a:pt x="94" y="24"/>
                </a:cubicBezTo>
                <a:lnTo>
                  <a:pt x="103" y="24"/>
                </a:lnTo>
                <a:close/>
                <a:moveTo>
                  <a:pt x="166" y="64"/>
                </a:moveTo>
                <a:cubicBezTo>
                  <a:pt x="166" y="166"/>
                  <a:pt x="166" y="166"/>
                  <a:pt x="166" y="166"/>
                </a:cubicBezTo>
                <a:cubicBezTo>
                  <a:pt x="24" y="166"/>
                  <a:pt x="24" y="166"/>
                  <a:pt x="24" y="166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5"/>
                  <a:pt x="21" y="63"/>
                  <a:pt x="20" y="61"/>
                </a:cubicBezTo>
                <a:cubicBezTo>
                  <a:pt x="19" y="62"/>
                  <a:pt x="18" y="62"/>
                  <a:pt x="17" y="63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190"/>
                  <a:pt x="0" y="190"/>
                  <a:pt x="0" y="190"/>
                </a:cubicBezTo>
                <a:cubicBezTo>
                  <a:pt x="190" y="190"/>
                  <a:pt x="190" y="190"/>
                  <a:pt x="190" y="190"/>
                </a:cubicBezTo>
                <a:cubicBezTo>
                  <a:pt x="190" y="31"/>
                  <a:pt x="190" y="31"/>
                  <a:pt x="190" y="31"/>
                </a:cubicBezTo>
                <a:cubicBezTo>
                  <a:pt x="182" y="41"/>
                  <a:pt x="174" y="52"/>
                  <a:pt x="166" y="64"/>
                </a:cubicBezTo>
                <a:close/>
              </a:path>
            </a:pathLst>
          </a:custGeom>
          <a:solidFill>
            <a:sysClr val="window" lastClr="FFFFFF">
              <a:lumMod val="65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54" tIns="45727" rIns="91454" bIns="4572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358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17" name="Freeform 7">
            <a:extLst>
              <a:ext uri="{FF2B5EF4-FFF2-40B4-BE49-F238E27FC236}">
                <a16:creationId xmlns:a16="http://schemas.microsoft.com/office/drawing/2014/main" id="{3131D2A9-5858-4131-88C7-509F2ECC41EC}"/>
              </a:ext>
            </a:extLst>
          </p:cNvPr>
          <p:cNvSpPr>
            <a:spLocks/>
          </p:cNvSpPr>
          <p:nvPr/>
        </p:nvSpPr>
        <p:spPr bwMode="auto">
          <a:xfrm>
            <a:off x="633022" y="5166113"/>
            <a:ext cx="127157" cy="105564"/>
          </a:xfrm>
          <a:custGeom>
            <a:avLst/>
            <a:gdLst>
              <a:gd name="T0" fmla="*/ 0 w 226"/>
              <a:gd name="T1" fmla="*/ 43 h 174"/>
              <a:gd name="T2" fmla="*/ 65 w 226"/>
              <a:gd name="T3" fmla="*/ 29 h 174"/>
              <a:gd name="T4" fmla="*/ 104 w 226"/>
              <a:gd name="T5" fmla="*/ 96 h 174"/>
              <a:gd name="T6" fmla="*/ 220 w 226"/>
              <a:gd name="T7" fmla="*/ 0 h 174"/>
              <a:gd name="T8" fmla="*/ 226 w 226"/>
              <a:gd name="T9" fmla="*/ 5 h 174"/>
              <a:gd name="T10" fmla="*/ 120 w 226"/>
              <a:gd name="T11" fmla="*/ 170 h 174"/>
              <a:gd name="T12" fmla="*/ 87 w 226"/>
              <a:gd name="T13" fmla="*/ 174 h 174"/>
              <a:gd name="T14" fmla="*/ 37 w 226"/>
              <a:gd name="T15" fmla="*/ 69 h 174"/>
              <a:gd name="T16" fmla="*/ 16 w 226"/>
              <a:gd name="T17" fmla="*/ 80 h 174"/>
              <a:gd name="T18" fmla="*/ 0 w 226"/>
              <a:gd name="T19" fmla="*/ 4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6" h="174">
                <a:moveTo>
                  <a:pt x="0" y="43"/>
                </a:moveTo>
                <a:cubicBezTo>
                  <a:pt x="0" y="43"/>
                  <a:pt x="31" y="34"/>
                  <a:pt x="65" y="29"/>
                </a:cubicBezTo>
                <a:cubicBezTo>
                  <a:pt x="65" y="29"/>
                  <a:pt x="90" y="54"/>
                  <a:pt x="104" y="96"/>
                </a:cubicBezTo>
                <a:cubicBezTo>
                  <a:pt x="104" y="96"/>
                  <a:pt x="129" y="50"/>
                  <a:pt x="220" y="0"/>
                </a:cubicBezTo>
                <a:cubicBezTo>
                  <a:pt x="226" y="5"/>
                  <a:pt x="226" y="5"/>
                  <a:pt x="226" y="5"/>
                </a:cubicBezTo>
                <a:cubicBezTo>
                  <a:pt x="226" y="5"/>
                  <a:pt x="146" y="84"/>
                  <a:pt x="120" y="170"/>
                </a:cubicBezTo>
                <a:cubicBezTo>
                  <a:pt x="87" y="174"/>
                  <a:pt x="87" y="174"/>
                  <a:pt x="87" y="174"/>
                </a:cubicBezTo>
                <a:cubicBezTo>
                  <a:pt x="87" y="174"/>
                  <a:pt x="62" y="97"/>
                  <a:pt x="37" y="69"/>
                </a:cubicBezTo>
                <a:cubicBezTo>
                  <a:pt x="37" y="69"/>
                  <a:pt x="23" y="74"/>
                  <a:pt x="16" y="80"/>
                </a:cubicBezTo>
                <a:lnTo>
                  <a:pt x="0" y="43"/>
                </a:lnTo>
                <a:close/>
              </a:path>
            </a:pathLst>
          </a:custGeom>
          <a:solidFill>
            <a:srgbClr val="427ACF"/>
          </a:solidFill>
          <a:ln>
            <a:noFill/>
          </a:ln>
          <a:extLst/>
        </p:spPr>
        <p:txBody>
          <a:bodyPr vert="horz" wrap="square" lIns="91454" tIns="45727" rIns="91454" bIns="4572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00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19" name="Freeform 6">
            <a:extLst>
              <a:ext uri="{FF2B5EF4-FFF2-40B4-BE49-F238E27FC236}">
                <a16:creationId xmlns:a16="http://schemas.microsoft.com/office/drawing/2014/main" id="{7ADFECBC-72B4-413E-92AA-269808CDD381}"/>
              </a:ext>
            </a:extLst>
          </p:cNvPr>
          <p:cNvSpPr>
            <a:spLocks noEditPoints="1"/>
          </p:cNvSpPr>
          <p:nvPr/>
        </p:nvSpPr>
        <p:spPr bwMode="auto">
          <a:xfrm>
            <a:off x="639133" y="5435659"/>
            <a:ext cx="106944" cy="115437"/>
          </a:xfrm>
          <a:custGeom>
            <a:avLst/>
            <a:gdLst>
              <a:gd name="T0" fmla="*/ 103 w 190"/>
              <a:gd name="T1" fmla="*/ 24 h 190"/>
              <a:gd name="T2" fmla="*/ 129 w 190"/>
              <a:gd name="T3" fmla="*/ 0 h 190"/>
              <a:gd name="T4" fmla="*/ 79 w 190"/>
              <a:gd name="T5" fmla="*/ 0 h 190"/>
              <a:gd name="T6" fmla="*/ 94 w 190"/>
              <a:gd name="T7" fmla="*/ 24 h 190"/>
              <a:gd name="T8" fmla="*/ 103 w 190"/>
              <a:gd name="T9" fmla="*/ 24 h 190"/>
              <a:gd name="T10" fmla="*/ 166 w 190"/>
              <a:gd name="T11" fmla="*/ 64 h 190"/>
              <a:gd name="T12" fmla="*/ 166 w 190"/>
              <a:gd name="T13" fmla="*/ 166 h 190"/>
              <a:gd name="T14" fmla="*/ 24 w 190"/>
              <a:gd name="T15" fmla="*/ 166 h 190"/>
              <a:gd name="T16" fmla="*/ 24 w 190"/>
              <a:gd name="T17" fmla="*/ 67 h 190"/>
              <a:gd name="T18" fmla="*/ 20 w 190"/>
              <a:gd name="T19" fmla="*/ 61 h 190"/>
              <a:gd name="T20" fmla="*/ 17 w 190"/>
              <a:gd name="T21" fmla="*/ 63 h 190"/>
              <a:gd name="T22" fmla="*/ 0 w 190"/>
              <a:gd name="T23" fmla="*/ 76 h 190"/>
              <a:gd name="T24" fmla="*/ 0 w 190"/>
              <a:gd name="T25" fmla="*/ 190 h 190"/>
              <a:gd name="T26" fmla="*/ 190 w 190"/>
              <a:gd name="T27" fmla="*/ 190 h 190"/>
              <a:gd name="T28" fmla="*/ 190 w 190"/>
              <a:gd name="T29" fmla="*/ 31 h 190"/>
              <a:gd name="T30" fmla="*/ 166 w 190"/>
              <a:gd name="T31" fmla="*/ 6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0" h="190">
                <a:moveTo>
                  <a:pt x="103" y="24"/>
                </a:moveTo>
                <a:cubicBezTo>
                  <a:pt x="110" y="17"/>
                  <a:pt x="118" y="9"/>
                  <a:pt x="12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84" y="6"/>
                  <a:pt x="89" y="14"/>
                  <a:pt x="94" y="24"/>
                </a:cubicBezTo>
                <a:lnTo>
                  <a:pt x="103" y="24"/>
                </a:lnTo>
                <a:close/>
                <a:moveTo>
                  <a:pt x="166" y="64"/>
                </a:moveTo>
                <a:cubicBezTo>
                  <a:pt x="166" y="166"/>
                  <a:pt x="166" y="166"/>
                  <a:pt x="166" y="166"/>
                </a:cubicBezTo>
                <a:cubicBezTo>
                  <a:pt x="24" y="166"/>
                  <a:pt x="24" y="166"/>
                  <a:pt x="24" y="166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5"/>
                  <a:pt x="21" y="63"/>
                  <a:pt x="20" y="61"/>
                </a:cubicBezTo>
                <a:cubicBezTo>
                  <a:pt x="19" y="62"/>
                  <a:pt x="18" y="62"/>
                  <a:pt x="17" y="63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190"/>
                  <a:pt x="0" y="190"/>
                  <a:pt x="0" y="190"/>
                </a:cubicBezTo>
                <a:cubicBezTo>
                  <a:pt x="190" y="190"/>
                  <a:pt x="190" y="190"/>
                  <a:pt x="190" y="190"/>
                </a:cubicBezTo>
                <a:cubicBezTo>
                  <a:pt x="190" y="31"/>
                  <a:pt x="190" y="31"/>
                  <a:pt x="190" y="31"/>
                </a:cubicBezTo>
                <a:cubicBezTo>
                  <a:pt x="182" y="41"/>
                  <a:pt x="174" y="52"/>
                  <a:pt x="166" y="64"/>
                </a:cubicBezTo>
                <a:close/>
              </a:path>
            </a:pathLst>
          </a:custGeom>
          <a:solidFill>
            <a:sysClr val="window" lastClr="FFFFFF">
              <a:lumMod val="65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54" tIns="45727" rIns="91454" bIns="4572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358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20" name="Freeform 7">
            <a:extLst>
              <a:ext uri="{FF2B5EF4-FFF2-40B4-BE49-F238E27FC236}">
                <a16:creationId xmlns:a16="http://schemas.microsoft.com/office/drawing/2014/main" id="{3131D2A9-5858-4131-88C7-509F2ECC41EC}"/>
              </a:ext>
            </a:extLst>
          </p:cNvPr>
          <p:cNvSpPr>
            <a:spLocks/>
          </p:cNvSpPr>
          <p:nvPr/>
        </p:nvSpPr>
        <p:spPr bwMode="auto">
          <a:xfrm>
            <a:off x="633022" y="5416926"/>
            <a:ext cx="127157" cy="105564"/>
          </a:xfrm>
          <a:custGeom>
            <a:avLst/>
            <a:gdLst>
              <a:gd name="T0" fmla="*/ 0 w 226"/>
              <a:gd name="T1" fmla="*/ 43 h 174"/>
              <a:gd name="T2" fmla="*/ 65 w 226"/>
              <a:gd name="T3" fmla="*/ 29 h 174"/>
              <a:gd name="T4" fmla="*/ 104 w 226"/>
              <a:gd name="T5" fmla="*/ 96 h 174"/>
              <a:gd name="T6" fmla="*/ 220 w 226"/>
              <a:gd name="T7" fmla="*/ 0 h 174"/>
              <a:gd name="T8" fmla="*/ 226 w 226"/>
              <a:gd name="T9" fmla="*/ 5 h 174"/>
              <a:gd name="T10" fmla="*/ 120 w 226"/>
              <a:gd name="T11" fmla="*/ 170 h 174"/>
              <a:gd name="T12" fmla="*/ 87 w 226"/>
              <a:gd name="T13" fmla="*/ 174 h 174"/>
              <a:gd name="T14" fmla="*/ 37 w 226"/>
              <a:gd name="T15" fmla="*/ 69 h 174"/>
              <a:gd name="T16" fmla="*/ 16 w 226"/>
              <a:gd name="T17" fmla="*/ 80 h 174"/>
              <a:gd name="T18" fmla="*/ 0 w 226"/>
              <a:gd name="T19" fmla="*/ 4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6" h="174">
                <a:moveTo>
                  <a:pt x="0" y="43"/>
                </a:moveTo>
                <a:cubicBezTo>
                  <a:pt x="0" y="43"/>
                  <a:pt x="31" y="34"/>
                  <a:pt x="65" y="29"/>
                </a:cubicBezTo>
                <a:cubicBezTo>
                  <a:pt x="65" y="29"/>
                  <a:pt x="90" y="54"/>
                  <a:pt x="104" y="96"/>
                </a:cubicBezTo>
                <a:cubicBezTo>
                  <a:pt x="104" y="96"/>
                  <a:pt x="129" y="50"/>
                  <a:pt x="220" y="0"/>
                </a:cubicBezTo>
                <a:cubicBezTo>
                  <a:pt x="226" y="5"/>
                  <a:pt x="226" y="5"/>
                  <a:pt x="226" y="5"/>
                </a:cubicBezTo>
                <a:cubicBezTo>
                  <a:pt x="226" y="5"/>
                  <a:pt x="146" y="84"/>
                  <a:pt x="120" y="170"/>
                </a:cubicBezTo>
                <a:cubicBezTo>
                  <a:pt x="87" y="174"/>
                  <a:pt x="87" y="174"/>
                  <a:pt x="87" y="174"/>
                </a:cubicBezTo>
                <a:cubicBezTo>
                  <a:pt x="87" y="174"/>
                  <a:pt x="62" y="97"/>
                  <a:pt x="37" y="69"/>
                </a:cubicBezTo>
                <a:cubicBezTo>
                  <a:pt x="37" y="69"/>
                  <a:pt x="23" y="74"/>
                  <a:pt x="16" y="80"/>
                </a:cubicBezTo>
                <a:lnTo>
                  <a:pt x="0" y="43"/>
                </a:lnTo>
                <a:close/>
              </a:path>
            </a:pathLst>
          </a:custGeom>
          <a:solidFill>
            <a:srgbClr val="427ACF"/>
          </a:solidFill>
          <a:ln>
            <a:noFill/>
          </a:ln>
          <a:extLst/>
        </p:spPr>
        <p:txBody>
          <a:bodyPr vert="horz" wrap="square" lIns="91454" tIns="45727" rIns="91454" bIns="4572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00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22" name="Freeform 6">
            <a:extLst>
              <a:ext uri="{FF2B5EF4-FFF2-40B4-BE49-F238E27FC236}">
                <a16:creationId xmlns:a16="http://schemas.microsoft.com/office/drawing/2014/main" id="{7ADFECBC-72B4-413E-92AA-269808CDD381}"/>
              </a:ext>
            </a:extLst>
          </p:cNvPr>
          <p:cNvSpPr>
            <a:spLocks noEditPoints="1"/>
          </p:cNvSpPr>
          <p:nvPr/>
        </p:nvSpPr>
        <p:spPr bwMode="auto">
          <a:xfrm>
            <a:off x="639133" y="5686472"/>
            <a:ext cx="106944" cy="115437"/>
          </a:xfrm>
          <a:custGeom>
            <a:avLst/>
            <a:gdLst>
              <a:gd name="T0" fmla="*/ 103 w 190"/>
              <a:gd name="T1" fmla="*/ 24 h 190"/>
              <a:gd name="T2" fmla="*/ 129 w 190"/>
              <a:gd name="T3" fmla="*/ 0 h 190"/>
              <a:gd name="T4" fmla="*/ 79 w 190"/>
              <a:gd name="T5" fmla="*/ 0 h 190"/>
              <a:gd name="T6" fmla="*/ 94 w 190"/>
              <a:gd name="T7" fmla="*/ 24 h 190"/>
              <a:gd name="T8" fmla="*/ 103 w 190"/>
              <a:gd name="T9" fmla="*/ 24 h 190"/>
              <a:gd name="T10" fmla="*/ 166 w 190"/>
              <a:gd name="T11" fmla="*/ 64 h 190"/>
              <a:gd name="T12" fmla="*/ 166 w 190"/>
              <a:gd name="T13" fmla="*/ 166 h 190"/>
              <a:gd name="T14" fmla="*/ 24 w 190"/>
              <a:gd name="T15" fmla="*/ 166 h 190"/>
              <a:gd name="T16" fmla="*/ 24 w 190"/>
              <a:gd name="T17" fmla="*/ 67 h 190"/>
              <a:gd name="T18" fmla="*/ 20 w 190"/>
              <a:gd name="T19" fmla="*/ 61 h 190"/>
              <a:gd name="T20" fmla="*/ 17 w 190"/>
              <a:gd name="T21" fmla="*/ 63 h 190"/>
              <a:gd name="T22" fmla="*/ 0 w 190"/>
              <a:gd name="T23" fmla="*/ 76 h 190"/>
              <a:gd name="T24" fmla="*/ 0 w 190"/>
              <a:gd name="T25" fmla="*/ 190 h 190"/>
              <a:gd name="T26" fmla="*/ 190 w 190"/>
              <a:gd name="T27" fmla="*/ 190 h 190"/>
              <a:gd name="T28" fmla="*/ 190 w 190"/>
              <a:gd name="T29" fmla="*/ 31 h 190"/>
              <a:gd name="T30" fmla="*/ 166 w 190"/>
              <a:gd name="T31" fmla="*/ 6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0" h="190">
                <a:moveTo>
                  <a:pt x="103" y="24"/>
                </a:moveTo>
                <a:cubicBezTo>
                  <a:pt x="110" y="17"/>
                  <a:pt x="118" y="9"/>
                  <a:pt x="12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84" y="6"/>
                  <a:pt x="89" y="14"/>
                  <a:pt x="94" y="24"/>
                </a:cubicBezTo>
                <a:lnTo>
                  <a:pt x="103" y="24"/>
                </a:lnTo>
                <a:close/>
                <a:moveTo>
                  <a:pt x="166" y="64"/>
                </a:moveTo>
                <a:cubicBezTo>
                  <a:pt x="166" y="166"/>
                  <a:pt x="166" y="166"/>
                  <a:pt x="166" y="166"/>
                </a:cubicBezTo>
                <a:cubicBezTo>
                  <a:pt x="24" y="166"/>
                  <a:pt x="24" y="166"/>
                  <a:pt x="24" y="166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5"/>
                  <a:pt x="21" y="63"/>
                  <a:pt x="20" y="61"/>
                </a:cubicBezTo>
                <a:cubicBezTo>
                  <a:pt x="19" y="62"/>
                  <a:pt x="18" y="62"/>
                  <a:pt x="17" y="63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190"/>
                  <a:pt x="0" y="190"/>
                  <a:pt x="0" y="190"/>
                </a:cubicBezTo>
                <a:cubicBezTo>
                  <a:pt x="190" y="190"/>
                  <a:pt x="190" y="190"/>
                  <a:pt x="190" y="190"/>
                </a:cubicBezTo>
                <a:cubicBezTo>
                  <a:pt x="190" y="31"/>
                  <a:pt x="190" y="31"/>
                  <a:pt x="190" y="31"/>
                </a:cubicBezTo>
                <a:cubicBezTo>
                  <a:pt x="182" y="41"/>
                  <a:pt x="174" y="52"/>
                  <a:pt x="166" y="64"/>
                </a:cubicBezTo>
                <a:close/>
              </a:path>
            </a:pathLst>
          </a:custGeom>
          <a:solidFill>
            <a:sysClr val="window" lastClr="FFFFFF">
              <a:lumMod val="65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54" tIns="45727" rIns="91454" bIns="4572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358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23" name="Freeform 7">
            <a:extLst>
              <a:ext uri="{FF2B5EF4-FFF2-40B4-BE49-F238E27FC236}">
                <a16:creationId xmlns:a16="http://schemas.microsoft.com/office/drawing/2014/main" id="{3131D2A9-5858-4131-88C7-509F2ECC41EC}"/>
              </a:ext>
            </a:extLst>
          </p:cNvPr>
          <p:cNvSpPr>
            <a:spLocks/>
          </p:cNvSpPr>
          <p:nvPr/>
        </p:nvSpPr>
        <p:spPr bwMode="auto">
          <a:xfrm>
            <a:off x="633022" y="5667739"/>
            <a:ext cx="127157" cy="105564"/>
          </a:xfrm>
          <a:custGeom>
            <a:avLst/>
            <a:gdLst>
              <a:gd name="T0" fmla="*/ 0 w 226"/>
              <a:gd name="T1" fmla="*/ 43 h 174"/>
              <a:gd name="T2" fmla="*/ 65 w 226"/>
              <a:gd name="T3" fmla="*/ 29 h 174"/>
              <a:gd name="T4" fmla="*/ 104 w 226"/>
              <a:gd name="T5" fmla="*/ 96 h 174"/>
              <a:gd name="T6" fmla="*/ 220 w 226"/>
              <a:gd name="T7" fmla="*/ 0 h 174"/>
              <a:gd name="T8" fmla="*/ 226 w 226"/>
              <a:gd name="T9" fmla="*/ 5 h 174"/>
              <a:gd name="T10" fmla="*/ 120 w 226"/>
              <a:gd name="T11" fmla="*/ 170 h 174"/>
              <a:gd name="T12" fmla="*/ 87 w 226"/>
              <a:gd name="T13" fmla="*/ 174 h 174"/>
              <a:gd name="T14" fmla="*/ 37 w 226"/>
              <a:gd name="T15" fmla="*/ 69 h 174"/>
              <a:gd name="T16" fmla="*/ 16 w 226"/>
              <a:gd name="T17" fmla="*/ 80 h 174"/>
              <a:gd name="T18" fmla="*/ 0 w 226"/>
              <a:gd name="T19" fmla="*/ 4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6" h="174">
                <a:moveTo>
                  <a:pt x="0" y="43"/>
                </a:moveTo>
                <a:cubicBezTo>
                  <a:pt x="0" y="43"/>
                  <a:pt x="31" y="34"/>
                  <a:pt x="65" y="29"/>
                </a:cubicBezTo>
                <a:cubicBezTo>
                  <a:pt x="65" y="29"/>
                  <a:pt x="90" y="54"/>
                  <a:pt x="104" y="96"/>
                </a:cubicBezTo>
                <a:cubicBezTo>
                  <a:pt x="104" y="96"/>
                  <a:pt x="129" y="50"/>
                  <a:pt x="220" y="0"/>
                </a:cubicBezTo>
                <a:cubicBezTo>
                  <a:pt x="226" y="5"/>
                  <a:pt x="226" y="5"/>
                  <a:pt x="226" y="5"/>
                </a:cubicBezTo>
                <a:cubicBezTo>
                  <a:pt x="226" y="5"/>
                  <a:pt x="146" y="84"/>
                  <a:pt x="120" y="170"/>
                </a:cubicBezTo>
                <a:cubicBezTo>
                  <a:pt x="87" y="174"/>
                  <a:pt x="87" y="174"/>
                  <a:pt x="87" y="174"/>
                </a:cubicBezTo>
                <a:cubicBezTo>
                  <a:pt x="87" y="174"/>
                  <a:pt x="62" y="97"/>
                  <a:pt x="37" y="69"/>
                </a:cubicBezTo>
                <a:cubicBezTo>
                  <a:pt x="37" y="69"/>
                  <a:pt x="23" y="74"/>
                  <a:pt x="16" y="80"/>
                </a:cubicBezTo>
                <a:lnTo>
                  <a:pt x="0" y="43"/>
                </a:lnTo>
                <a:close/>
              </a:path>
            </a:pathLst>
          </a:custGeom>
          <a:solidFill>
            <a:srgbClr val="427ACF"/>
          </a:solidFill>
          <a:ln>
            <a:noFill/>
          </a:ln>
          <a:extLst/>
        </p:spPr>
        <p:txBody>
          <a:bodyPr vert="horz" wrap="square" lIns="91454" tIns="45727" rIns="91454" bIns="4572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00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25" name="Freeform 6">
            <a:extLst>
              <a:ext uri="{FF2B5EF4-FFF2-40B4-BE49-F238E27FC236}">
                <a16:creationId xmlns:a16="http://schemas.microsoft.com/office/drawing/2014/main" id="{7ADFECBC-72B4-413E-92AA-269808CDD381}"/>
              </a:ext>
            </a:extLst>
          </p:cNvPr>
          <p:cNvSpPr>
            <a:spLocks noEditPoints="1"/>
          </p:cNvSpPr>
          <p:nvPr/>
        </p:nvSpPr>
        <p:spPr bwMode="auto">
          <a:xfrm>
            <a:off x="639133" y="5937285"/>
            <a:ext cx="106944" cy="115437"/>
          </a:xfrm>
          <a:custGeom>
            <a:avLst/>
            <a:gdLst>
              <a:gd name="T0" fmla="*/ 103 w 190"/>
              <a:gd name="T1" fmla="*/ 24 h 190"/>
              <a:gd name="T2" fmla="*/ 129 w 190"/>
              <a:gd name="T3" fmla="*/ 0 h 190"/>
              <a:gd name="T4" fmla="*/ 79 w 190"/>
              <a:gd name="T5" fmla="*/ 0 h 190"/>
              <a:gd name="T6" fmla="*/ 94 w 190"/>
              <a:gd name="T7" fmla="*/ 24 h 190"/>
              <a:gd name="T8" fmla="*/ 103 w 190"/>
              <a:gd name="T9" fmla="*/ 24 h 190"/>
              <a:gd name="T10" fmla="*/ 166 w 190"/>
              <a:gd name="T11" fmla="*/ 64 h 190"/>
              <a:gd name="T12" fmla="*/ 166 w 190"/>
              <a:gd name="T13" fmla="*/ 166 h 190"/>
              <a:gd name="T14" fmla="*/ 24 w 190"/>
              <a:gd name="T15" fmla="*/ 166 h 190"/>
              <a:gd name="T16" fmla="*/ 24 w 190"/>
              <a:gd name="T17" fmla="*/ 67 h 190"/>
              <a:gd name="T18" fmla="*/ 20 w 190"/>
              <a:gd name="T19" fmla="*/ 61 h 190"/>
              <a:gd name="T20" fmla="*/ 17 w 190"/>
              <a:gd name="T21" fmla="*/ 63 h 190"/>
              <a:gd name="T22" fmla="*/ 0 w 190"/>
              <a:gd name="T23" fmla="*/ 76 h 190"/>
              <a:gd name="T24" fmla="*/ 0 w 190"/>
              <a:gd name="T25" fmla="*/ 190 h 190"/>
              <a:gd name="T26" fmla="*/ 190 w 190"/>
              <a:gd name="T27" fmla="*/ 190 h 190"/>
              <a:gd name="T28" fmla="*/ 190 w 190"/>
              <a:gd name="T29" fmla="*/ 31 h 190"/>
              <a:gd name="T30" fmla="*/ 166 w 190"/>
              <a:gd name="T31" fmla="*/ 6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0" h="190">
                <a:moveTo>
                  <a:pt x="103" y="24"/>
                </a:moveTo>
                <a:cubicBezTo>
                  <a:pt x="110" y="17"/>
                  <a:pt x="118" y="9"/>
                  <a:pt x="12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84" y="6"/>
                  <a:pt x="89" y="14"/>
                  <a:pt x="94" y="24"/>
                </a:cubicBezTo>
                <a:lnTo>
                  <a:pt x="103" y="24"/>
                </a:lnTo>
                <a:close/>
                <a:moveTo>
                  <a:pt x="166" y="64"/>
                </a:moveTo>
                <a:cubicBezTo>
                  <a:pt x="166" y="166"/>
                  <a:pt x="166" y="166"/>
                  <a:pt x="166" y="166"/>
                </a:cubicBezTo>
                <a:cubicBezTo>
                  <a:pt x="24" y="166"/>
                  <a:pt x="24" y="166"/>
                  <a:pt x="24" y="166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5"/>
                  <a:pt x="21" y="63"/>
                  <a:pt x="20" y="61"/>
                </a:cubicBezTo>
                <a:cubicBezTo>
                  <a:pt x="19" y="62"/>
                  <a:pt x="18" y="62"/>
                  <a:pt x="17" y="63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190"/>
                  <a:pt x="0" y="190"/>
                  <a:pt x="0" y="190"/>
                </a:cubicBezTo>
                <a:cubicBezTo>
                  <a:pt x="190" y="190"/>
                  <a:pt x="190" y="190"/>
                  <a:pt x="190" y="190"/>
                </a:cubicBezTo>
                <a:cubicBezTo>
                  <a:pt x="190" y="31"/>
                  <a:pt x="190" y="31"/>
                  <a:pt x="190" y="31"/>
                </a:cubicBezTo>
                <a:cubicBezTo>
                  <a:pt x="182" y="41"/>
                  <a:pt x="174" y="52"/>
                  <a:pt x="166" y="64"/>
                </a:cubicBezTo>
                <a:close/>
              </a:path>
            </a:pathLst>
          </a:custGeom>
          <a:solidFill>
            <a:sysClr val="window" lastClr="FFFFFF">
              <a:lumMod val="65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54" tIns="45727" rIns="91454" bIns="4572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358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26" name="Freeform 7">
            <a:extLst>
              <a:ext uri="{FF2B5EF4-FFF2-40B4-BE49-F238E27FC236}">
                <a16:creationId xmlns:a16="http://schemas.microsoft.com/office/drawing/2014/main" id="{3131D2A9-5858-4131-88C7-509F2ECC41EC}"/>
              </a:ext>
            </a:extLst>
          </p:cNvPr>
          <p:cNvSpPr>
            <a:spLocks/>
          </p:cNvSpPr>
          <p:nvPr/>
        </p:nvSpPr>
        <p:spPr bwMode="auto">
          <a:xfrm>
            <a:off x="633022" y="5918552"/>
            <a:ext cx="127157" cy="105564"/>
          </a:xfrm>
          <a:custGeom>
            <a:avLst/>
            <a:gdLst>
              <a:gd name="T0" fmla="*/ 0 w 226"/>
              <a:gd name="T1" fmla="*/ 43 h 174"/>
              <a:gd name="T2" fmla="*/ 65 w 226"/>
              <a:gd name="T3" fmla="*/ 29 h 174"/>
              <a:gd name="T4" fmla="*/ 104 w 226"/>
              <a:gd name="T5" fmla="*/ 96 h 174"/>
              <a:gd name="T6" fmla="*/ 220 w 226"/>
              <a:gd name="T7" fmla="*/ 0 h 174"/>
              <a:gd name="T8" fmla="*/ 226 w 226"/>
              <a:gd name="T9" fmla="*/ 5 h 174"/>
              <a:gd name="T10" fmla="*/ 120 w 226"/>
              <a:gd name="T11" fmla="*/ 170 h 174"/>
              <a:gd name="T12" fmla="*/ 87 w 226"/>
              <a:gd name="T13" fmla="*/ 174 h 174"/>
              <a:gd name="T14" fmla="*/ 37 w 226"/>
              <a:gd name="T15" fmla="*/ 69 h 174"/>
              <a:gd name="T16" fmla="*/ 16 w 226"/>
              <a:gd name="T17" fmla="*/ 80 h 174"/>
              <a:gd name="T18" fmla="*/ 0 w 226"/>
              <a:gd name="T19" fmla="*/ 4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6" h="174">
                <a:moveTo>
                  <a:pt x="0" y="43"/>
                </a:moveTo>
                <a:cubicBezTo>
                  <a:pt x="0" y="43"/>
                  <a:pt x="31" y="34"/>
                  <a:pt x="65" y="29"/>
                </a:cubicBezTo>
                <a:cubicBezTo>
                  <a:pt x="65" y="29"/>
                  <a:pt x="90" y="54"/>
                  <a:pt x="104" y="96"/>
                </a:cubicBezTo>
                <a:cubicBezTo>
                  <a:pt x="104" y="96"/>
                  <a:pt x="129" y="50"/>
                  <a:pt x="220" y="0"/>
                </a:cubicBezTo>
                <a:cubicBezTo>
                  <a:pt x="226" y="5"/>
                  <a:pt x="226" y="5"/>
                  <a:pt x="226" y="5"/>
                </a:cubicBezTo>
                <a:cubicBezTo>
                  <a:pt x="226" y="5"/>
                  <a:pt x="146" y="84"/>
                  <a:pt x="120" y="170"/>
                </a:cubicBezTo>
                <a:cubicBezTo>
                  <a:pt x="87" y="174"/>
                  <a:pt x="87" y="174"/>
                  <a:pt x="87" y="174"/>
                </a:cubicBezTo>
                <a:cubicBezTo>
                  <a:pt x="87" y="174"/>
                  <a:pt x="62" y="97"/>
                  <a:pt x="37" y="69"/>
                </a:cubicBezTo>
                <a:cubicBezTo>
                  <a:pt x="37" y="69"/>
                  <a:pt x="23" y="74"/>
                  <a:pt x="16" y="80"/>
                </a:cubicBezTo>
                <a:lnTo>
                  <a:pt x="0" y="43"/>
                </a:lnTo>
                <a:close/>
              </a:path>
            </a:pathLst>
          </a:custGeom>
          <a:solidFill>
            <a:srgbClr val="427ACF"/>
          </a:solidFill>
          <a:ln>
            <a:noFill/>
          </a:ln>
          <a:extLst/>
        </p:spPr>
        <p:txBody>
          <a:bodyPr vert="horz" wrap="square" lIns="91454" tIns="45727" rIns="91454" bIns="4572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00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31" name="직사각형 53"/>
          <p:cNvSpPr>
            <a:spLocks noChangeArrowheads="1"/>
          </p:cNvSpPr>
          <p:nvPr/>
        </p:nvSpPr>
        <p:spPr bwMode="auto">
          <a:xfrm>
            <a:off x="740597" y="2142384"/>
            <a:ext cx="778521" cy="389541"/>
          </a:xfrm>
          <a:prstGeom prst="rect">
            <a:avLst/>
          </a:prstGeom>
          <a:gradFill rotWithShape="1">
            <a:gsLst>
              <a:gs pos="0">
                <a:srgbClr val="5B8ED1"/>
              </a:gs>
              <a:gs pos="100000">
                <a:srgbClr val="3168B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</p:spPr>
        <p:txBody>
          <a:bodyPr lIns="18000" tIns="0" rIns="18000" bIns="0" anchor="ctr"/>
          <a:lstStyle/>
          <a:p>
            <a:pPr marL="0" marR="0" lvl="0" indent="0" algn="ctr" defTabSz="8395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장애 감지</a:t>
            </a:r>
          </a:p>
        </p:txBody>
      </p:sp>
      <p:sp>
        <p:nvSpPr>
          <p:cNvPr id="232" name="직사각형 54"/>
          <p:cNvSpPr>
            <a:spLocks noChangeArrowheads="1"/>
          </p:cNvSpPr>
          <p:nvPr/>
        </p:nvSpPr>
        <p:spPr bwMode="auto">
          <a:xfrm>
            <a:off x="2385736" y="2142384"/>
            <a:ext cx="778521" cy="389541"/>
          </a:xfrm>
          <a:prstGeom prst="rect">
            <a:avLst/>
          </a:prstGeom>
          <a:gradFill rotWithShape="1">
            <a:gsLst>
              <a:gs pos="0">
                <a:srgbClr val="5B8ED1"/>
              </a:gs>
              <a:gs pos="100000">
                <a:srgbClr val="3168B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</p:spPr>
        <p:txBody>
          <a:bodyPr lIns="18000" tIns="0" rIns="18000" bIns="0" anchor="ctr"/>
          <a:lstStyle/>
          <a:p>
            <a:pPr marL="0" marR="0" lvl="0" indent="0" algn="ctr" defTabSz="8395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장애 분석</a:t>
            </a:r>
          </a:p>
        </p:txBody>
      </p:sp>
      <p:sp>
        <p:nvSpPr>
          <p:cNvPr id="233" name="직사각형 55"/>
          <p:cNvSpPr>
            <a:spLocks noChangeArrowheads="1"/>
          </p:cNvSpPr>
          <p:nvPr/>
        </p:nvSpPr>
        <p:spPr bwMode="auto">
          <a:xfrm>
            <a:off x="740597" y="4237119"/>
            <a:ext cx="778521" cy="389541"/>
          </a:xfrm>
          <a:prstGeom prst="rect">
            <a:avLst/>
          </a:prstGeom>
          <a:gradFill rotWithShape="1">
            <a:gsLst>
              <a:gs pos="0">
                <a:srgbClr val="5B8ED1"/>
              </a:gs>
              <a:gs pos="100000">
                <a:srgbClr val="3168B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</p:spPr>
        <p:txBody>
          <a:bodyPr lIns="18000" tIns="0" rIns="18000" bIns="0" anchor="ctr"/>
          <a:lstStyle/>
          <a:p>
            <a:pPr marL="0" marR="0" lvl="0" indent="0" algn="ctr" defTabSz="8395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결과 관리</a:t>
            </a:r>
          </a:p>
        </p:txBody>
      </p:sp>
      <p:sp>
        <p:nvSpPr>
          <p:cNvPr id="234" name="직사각형 56"/>
          <p:cNvSpPr>
            <a:spLocks noChangeArrowheads="1"/>
          </p:cNvSpPr>
          <p:nvPr/>
        </p:nvSpPr>
        <p:spPr bwMode="auto">
          <a:xfrm>
            <a:off x="2385736" y="4237119"/>
            <a:ext cx="778521" cy="389541"/>
          </a:xfrm>
          <a:prstGeom prst="rect">
            <a:avLst/>
          </a:prstGeom>
          <a:gradFill rotWithShape="1">
            <a:gsLst>
              <a:gs pos="0">
                <a:srgbClr val="5B8ED1"/>
              </a:gs>
              <a:gs pos="100000">
                <a:srgbClr val="3168B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</p:spPr>
        <p:txBody>
          <a:bodyPr lIns="18000" tIns="0" rIns="18000" bIns="0" anchor="ctr"/>
          <a:lstStyle/>
          <a:p>
            <a:pPr marL="0" marR="0" lvl="0" indent="0" algn="ctr" defTabSz="8395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장애 복구</a:t>
            </a:r>
          </a:p>
        </p:txBody>
      </p:sp>
      <p:sp>
        <p:nvSpPr>
          <p:cNvPr id="235" name="직사각형 59"/>
          <p:cNvSpPr>
            <a:spLocks noChangeArrowheads="1"/>
          </p:cNvSpPr>
          <p:nvPr/>
        </p:nvSpPr>
        <p:spPr bwMode="auto">
          <a:xfrm>
            <a:off x="1262939" y="2592935"/>
            <a:ext cx="224420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8628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통보</a:t>
            </a:r>
          </a:p>
        </p:txBody>
      </p:sp>
      <p:sp>
        <p:nvSpPr>
          <p:cNvPr id="236" name="직사각형 66"/>
          <p:cNvSpPr>
            <a:spLocks noChangeArrowheads="1"/>
          </p:cNvSpPr>
          <p:nvPr/>
        </p:nvSpPr>
        <p:spPr bwMode="auto">
          <a:xfrm>
            <a:off x="2481095" y="2561076"/>
            <a:ext cx="224420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8628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소집</a:t>
            </a:r>
          </a:p>
        </p:txBody>
      </p:sp>
      <p:sp>
        <p:nvSpPr>
          <p:cNvPr id="237" name="직사각형 67"/>
          <p:cNvSpPr>
            <a:spLocks noChangeArrowheads="1"/>
          </p:cNvSpPr>
          <p:nvPr/>
        </p:nvSpPr>
        <p:spPr bwMode="auto">
          <a:xfrm>
            <a:off x="1286674" y="4026294"/>
            <a:ext cx="224420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8628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기록</a:t>
            </a:r>
          </a:p>
        </p:txBody>
      </p:sp>
      <p:sp>
        <p:nvSpPr>
          <p:cNvPr id="238" name="직사각형 68"/>
          <p:cNvSpPr>
            <a:spLocks noChangeArrowheads="1"/>
          </p:cNvSpPr>
          <p:nvPr/>
        </p:nvSpPr>
        <p:spPr bwMode="auto">
          <a:xfrm>
            <a:off x="2481095" y="4044580"/>
            <a:ext cx="224420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8628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참여</a:t>
            </a:r>
          </a:p>
        </p:txBody>
      </p:sp>
      <p:sp>
        <p:nvSpPr>
          <p:cNvPr id="230" name="직사각형 52"/>
          <p:cNvSpPr>
            <a:spLocks noChangeArrowheads="1"/>
          </p:cNvSpPr>
          <p:nvPr/>
        </p:nvSpPr>
        <p:spPr bwMode="auto">
          <a:xfrm>
            <a:off x="848034" y="2856498"/>
            <a:ext cx="2207045" cy="999022"/>
          </a:xfrm>
          <a:prstGeom prst="rect">
            <a:avLst/>
          </a:prstGeom>
          <a:solidFill>
            <a:srgbClr val="E2E2E2"/>
          </a:solidFill>
          <a:ln w="9525" algn="ctr">
            <a:noFill/>
            <a:miter lim="800000"/>
            <a:headEnd/>
            <a:tailEnd/>
          </a:ln>
        </p:spPr>
        <p:txBody>
          <a:bodyPr lIns="18000" tIns="0" rIns="18000" bIns="0" anchor="ctr"/>
          <a:lstStyle/>
          <a:p>
            <a:pPr marL="0" marR="0" lvl="0" indent="0" algn="ctr" defTabSz="8395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grpSp>
        <p:nvGrpSpPr>
          <p:cNvPr id="239" name="Group 533"/>
          <p:cNvGrpSpPr>
            <a:grpSpLocks/>
          </p:cNvGrpSpPr>
          <p:nvPr/>
        </p:nvGrpSpPr>
        <p:grpSpPr bwMode="auto">
          <a:xfrm>
            <a:off x="926180" y="2921834"/>
            <a:ext cx="2050752" cy="836733"/>
            <a:chOff x="2418" y="2576"/>
            <a:chExt cx="866" cy="397"/>
          </a:xfrm>
          <a:solidFill>
            <a:srgbClr val="427ACF">
              <a:lumMod val="40000"/>
              <a:lumOff val="60000"/>
            </a:srgbClr>
          </a:solidFill>
        </p:grpSpPr>
        <p:sp>
          <p:nvSpPr>
            <p:cNvPr id="240" name="직사각형 35"/>
            <p:cNvSpPr>
              <a:spLocks noChangeArrowheads="1"/>
            </p:cNvSpPr>
            <p:nvPr/>
          </p:nvSpPr>
          <p:spPr bwMode="auto">
            <a:xfrm>
              <a:off x="2418" y="2576"/>
              <a:ext cx="866" cy="397"/>
            </a:xfrm>
            <a:prstGeom prst="rect">
              <a:avLst/>
            </a:prstGeom>
            <a:solidFill>
              <a:srgbClr val="023F88"/>
            </a:solidFill>
            <a:ln w="25400" algn="ctr">
              <a:solidFill>
                <a:srgbClr val="B2B2B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89994" tIns="53996" rIns="89994" bIns="53996" anchor="ctr"/>
            <a:lstStyle/>
            <a:p>
              <a:pPr marL="0" marR="0" lvl="0" indent="0" algn="ctr" defTabSz="7418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grpSp>
          <p:nvGrpSpPr>
            <p:cNvPr id="241" name="Group 532"/>
            <p:cNvGrpSpPr>
              <a:grpSpLocks/>
            </p:cNvGrpSpPr>
            <p:nvPr/>
          </p:nvGrpSpPr>
          <p:grpSpPr bwMode="auto">
            <a:xfrm>
              <a:off x="2459" y="2618"/>
              <a:ext cx="805" cy="291"/>
              <a:chOff x="2470" y="2616"/>
              <a:chExt cx="805" cy="291"/>
            </a:xfrm>
            <a:grpFill/>
          </p:grpSpPr>
          <p:sp>
            <p:nvSpPr>
              <p:cNvPr id="242" name="Rectangle 526"/>
              <p:cNvSpPr>
                <a:spLocks noChangeArrowheads="1"/>
              </p:cNvSpPr>
              <p:nvPr/>
            </p:nvSpPr>
            <p:spPr bwMode="auto">
              <a:xfrm>
                <a:off x="2470" y="2616"/>
                <a:ext cx="332" cy="1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8788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  <a:cs typeface="+mn-cs"/>
                  </a:rPr>
                  <a:t>유지보수팀</a:t>
                </a:r>
              </a:p>
            </p:txBody>
          </p:sp>
          <p:sp>
            <p:nvSpPr>
              <p:cNvPr id="243" name="Rectangle 531"/>
              <p:cNvSpPr>
                <a:spLocks noChangeArrowheads="1"/>
              </p:cNvSpPr>
              <p:nvPr/>
            </p:nvSpPr>
            <p:spPr bwMode="auto">
              <a:xfrm>
                <a:off x="2589" y="2738"/>
                <a:ext cx="686" cy="169"/>
              </a:xfrm>
              <a:prstGeom prst="rect">
                <a:avLst/>
              </a:prstGeom>
              <a:noFill/>
              <a:ln w="6350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marL="77247" marR="0" lvl="0" indent="-77247" algn="l" defTabSz="74769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rgbClr val="969696"/>
                  </a:buClr>
                  <a:buSzPct val="85000"/>
                  <a:buFont typeface="Wingdings" pitchFamily="2" charset="2"/>
                  <a:buChar char="§"/>
                  <a:tabLst/>
                  <a:defRPr/>
                </a:pPr>
                <a:r>
                  <a:rPr kumimoji="1" lang="ko-KR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itchFamily="18" charset="-127"/>
                    <a:ea typeface="KoPub돋움체 Light" pitchFamily="18" charset="-127"/>
                    <a:cs typeface="+mn-cs"/>
                  </a:rPr>
                  <a:t>비상주 전문 협력업체</a:t>
                </a:r>
              </a:p>
              <a:p>
                <a:pPr marL="77247" marR="0" lvl="0" indent="-77247" algn="l" defTabSz="74769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20000"/>
                  </a:spcAft>
                  <a:buClr>
                    <a:srgbClr val="969696"/>
                  </a:buClr>
                  <a:buSzPct val="85000"/>
                  <a:buFont typeface="Wingdings" pitchFamily="2" charset="2"/>
                  <a:buChar char="§"/>
                  <a:tabLst/>
                  <a:defRPr/>
                </a:pPr>
                <a:r>
                  <a:rPr kumimoji="1" lang="ko-KR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itchFamily="18" charset="-127"/>
                    <a:ea typeface="KoPub돋움체 Light" pitchFamily="18" charset="-127"/>
                    <a:cs typeface="+mn-cs"/>
                  </a:rPr>
                  <a:t>비상연락망 유지</a:t>
                </a:r>
                <a:r>
                  <a:rPr kumimoji="1" lang="en-US" altLang="ko-KR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itchFamily="18" charset="-127"/>
                    <a:ea typeface="KoPub돋움체 Light" pitchFamily="18" charset="-127"/>
                    <a:cs typeface="+mn-cs"/>
                  </a:rPr>
                  <a:t>, </a:t>
                </a:r>
                <a:r>
                  <a:rPr kumimoji="1" lang="ko-KR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itchFamily="18" charset="-127"/>
                    <a:ea typeface="KoPub돋움체 Light" pitchFamily="18" charset="-127"/>
                    <a:cs typeface="+mn-cs"/>
                  </a:rPr>
                  <a:t>기록 관리</a:t>
                </a:r>
                <a:endParaRPr kumimoji="1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itchFamily="18" charset="-127"/>
                  <a:ea typeface="KoPub돋움체 Light" pitchFamily="18" charset="-127"/>
                  <a:cs typeface="+mn-cs"/>
                </a:endParaRPr>
              </a:p>
            </p:txBody>
          </p:sp>
        </p:grpSp>
      </p:grpSp>
      <p:sp>
        <p:nvSpPr>
          <p:cNvPr id="244" name="화살표: 아래쪽 359">
            <a:extLst>
              <a:ext uri="{FF2B5EF4-FFF2-40B4-BE49-F238E27FC236}">
                <a16:creationId xmlns:a16="http://schemas.microsoft.com/office/drawing/2014/main" id="{12849B5F-4926-4792-AE85-FC37D77F8BF1}"/>
              </a:ext>
            </a:extLst>
          </p:cNvPr>
          <p:cNvSpPr/>
          <p:nvPr/>
        </p:nvSpPr>
        <p:spPr>
          <a:xfrm flipV="1">
            <a:off x="1125994" y="2532664"/>
            <a:ext cx="125234" cy="327273"/>
          </a:xfrm>
          <a:prstGeom prst="downArrow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45" name="화살표: 아래쪽 359">
            <a:extLst>
              <a:ext uri="{FF2B5EF4-FFF2-40B4-BE49-F238E27FC236}">
                <a16:creationId xmlns:a16="http://schemas.microsoft.com/office/drawing/2014/main" id="{12849B5F-4926-4792-AE85-FC37D77F8BF1}"/>
              </a:ext>
            </a:extLst>
          </p:cNvPr>
          <p:cNvSpPr/>
          <p:nvPr/>
        </p:nvSpPr>
        <p:spPr>
          <a:xfrm flipV="1">
            <a:off x="2735800" y="2556822"/>
            <a:ext cx="125234" cy="327273"/>
          </a:xfrm>
          <a:prstGeom prst="downArrow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46" name="화살표: 아래쪽 359">
            <a:extLst>
              <a:ext uri="{FF2B5EF4-FFF2-40B4-BE49-F238E27FC236}">
                <a16:creationId xmlns:a16="http://schemas.microsoft.com/office/drawing/2014/main" id="{12849B5F-4926-4792-AE85-FC37D77F8BF1}"/>
              </a:ext>
            </a:extLst>
          </p:cNvPr>
          <p:cNvSpPr/>
          <p:nvPr/>
        </p:nvSpPr>
        <p:spPr>
          <a:xfrm>
            <a:off x="1137705" y="3802584"/>
            <a:ext cx="125234" cy="327273"/>
          </a:xfrm>
          <a:prstGeom prst="downArrow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47" name="화살표: 아래쪽 359">
            <a:extLst>
              <a:ext uri="{FF2B5EF4-FFF2-40B4-BE49-F238E27FC236}">
                <a16:creationId xmlns:a16="http://schemas.microsoft.com/office/drawing/2014/main" id="{12849B5F-4926-4792-AE85-FC37D77F8BF1}"/>
              </a:ext>
            </a:extLst>
          </p:cNvPr>
          <p:cNvSpPr/>
          <p:nvPr/>
        </p:nvSpPr>
        <p:spPr>
          <a:xfrm>
            <a:off x="2749326" y="3802584"/>
            <a:ext cx="125234" cy="327273"/>
          </a:xfrm>
          <a:prstGeom prst="downArrow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48" name="화살표: 아래쪽 359">
            <a:extLst>
              <a:ext uri="{FF2B5EF4-FFF2-40B4-BE49-F238E27FC236}">
                <a16:creationId xmlns:a16="http://schemas.microsoft.com/office/drawing/2014/main" id="{12849B5F-4926-4792-AE85-FC37D77F8BF1}"/>
              </a:ext>
            </a:extLst>
          </p:cNvPr>
          <p:cNvSpPr/>
          <p:nvPr/>
        </p:nvSpPr>
        <p:spPr>
          <a:xfrm rot="5400000" flipV="1">
            <a:off x="1909062" y="1969274"/>
            <a:ext cx="113849" cy="771692"/>
          </a:xfrm>
          <a:prstGeom prst="downArrow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49" name="화살표: 아래쪽 359">
            <a:extLst>
              <a:ext uri="{FF2B5EF4-FFF2-40B4-BE49-F238E27FC236}">
                <a16:creationId xmlns:a16="http://schemas.microsoft.com/office/drawing/2014/main" id="{12849B5F-4926-4792-AE85-FC37D77F8BF1}"/>
              </a:ext>
            </a:extLst>
          </p:cNvPr>
          <p:cNvSpPr/>
          <p:nvPr/>
        </p:nvSpPr>
        <p:spPr>
          <a:xfrm rot="16200000" flipH="1" flipV="1">
            <a:off x="1880792" y="4026404"/>
            <a:ext cx="125234" cy="771692"/>
          </a:xfrm>
          <a:prstGeom prst="downArrow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7FF1E9-8067-4959-8468-79CF58EA4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98" y="215532"/>
            <a:ext cx="1099019" cy="369332"/>
          </a:xfrm>
        </p:spPr>
        <p:txBody>
          <a:bodyPr/>
          <a:lstStyle/>
          <a:p>
            <a:r>
              <a:rPr lang="ko-KR" altLang="en-US" dirty="0"/>
              <a:t>지원 방안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0F9AE2-1337-4028-ACFE-78E40BAD6B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277" y="128592"/>
            <a:ext cx="428707" cy="507831"/>
          </a:xfrm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3624DEF-2B6A-447A-9F54-65A3B7FD688D}"/>
              </a:ext>
            </a:extLst>
          </p:cNvPr>
          <p:cNvSpPr/>
          <p:nvPr/>
        </p:nvSpPr>
        <p:spPr>
          <a:xfrm>
            <a:off x="3527212" y="1105201"/>
            <a:ext cx="2885131" cy="506444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615" tIns="41807" rIns="83615" bIns="418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03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35" name="사각형: 둥근 모서리 116">
            <a:extLst>
              <a:ext uri="{FF2B5EF4-FFF2-40B4-BE49-F238E27FC236}">
                <a16:creationId xmlns:a16="http://schemas.microsoft.com/office/drawing/2014/main" id="{B0745435-8B00-4949-BEB8-25AD3B3BF4C1}"/>
              </a:ext>
            </a:extLst>
          </p:cNvPr>
          <p:cNvSpPr/>
          <p:nvPr/>
        </p:nvSpPr>
        <p:spPr>
          <a:xfrm>
            <a:off x="3649395" y="1630708"/>
            <a:ext cx="2640766" cy="298935"/>
          </a:xfrm>
          <a:prstGeom prst="roundRect">
            <a:avLst/>
          </a:prstGeom>
          <a:gradFill rotWithShape="1">
            <a:gsLst>
              <a:gs pos="0">
                <a:srgbClr val="5B8ED1"/>
              </a:gs>
              <a:gs pos="100000">
                <a:srgbClr val="3168B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</p:spPr>
        <p:txBody>
          <a:bodyPr lIns="18000" tIns="0" rIns="18000" bIns="0" anchor="ctr"/>
          <a:lstStyle/>
          <a:p>
            <a:pPr marL="0" marR="0" lvl="0" indent="0" algn="ctr" defTabSz="8395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36" name="Text Box 9">
            <a:extLst>
              <a:ext uri="{FF2B5EF4-FFF2-40B4-BE49-F238E27FC236}">
                <a16:creationId xmlns:a16="http://schemas.microsoft.com/office/drawing/2014/main" id="{9C15022F-F015-41F8-BE13-3160D3D4D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4712" y="1664761"/>
            <a:ext cx="710131" cy="230832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defTabSz="1067547">
              <a:defRPr sz="1200" kern="0">
                <a:gradFill>
                  <a:gsLst>
                    <a:gs pos="8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0" lvl="1" algn="ctr" defTabSz="1067547" fontAlgn="base">
              <a:spcBef>
                <a:spcPts val="100"/>
              </a:spcBef>
              <a:spcAft>
                <a:spcPts val="100"/>
              </a:spcAft>
              <a:buSzPct val="80000"/>
              <a:tabLst>
                <a:tab pos="6216321" algn="l"/>
              </a:tabLst>
              <a:defRPr sz="1100" kern="0" spc="-3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1" indent="0" algn="ctr" defTabSz="106754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>
                <a:tab pos="6216321" algn="l"/>
              </a:tabLst>
              <a:defRPr/>
            </a:pPr>
            <a:r>
              <a:rPr kumimoji="0" lang="ko-KR" altLang="en-US" sz="1500" b="0" i="0" u="none" strike="noStrike" kern="0" cap="none" spc="-3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교육 목표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7EE9C98-EA75-4D48-8953-0DBAF9E8DED5}"/>
              </a:ext>
            </a:extLst>
          </p:cNvPr>
          <p:cNvGrpSpPr/>
          <p:nvPr/>
        </p:nvGrpSpPr>
        <p:grpSpPr>
          <a:xfrm>
            <a:off x="3649395" y="3983806"/>
            <a:ext cx="2640766" cy="298935"/>
            <a:chOff x="3649395" y="3994549"/>
            <a:chExt cx="2640766" cy="298935"/>
          </a:xfrm>
        </p:grpSpPr>
        <p:sp>
          <p:nvSpPr>
            <p:cNvPr id="137" name="사각형: 둥근 모서리 118">
              <a:extLst>
                <a:ext uri="{FF2B5EF4-FFF2-40B4-BE49-F238E27FC236}">
                  <a16:creationId xmlns:a16="http://schemas.microsoft.com/office/drawing/2014/main" id="{F0D6C3EC-F0C4-4EF0-9407-04B20C2EAD58}"/>
                </a:ext>
              </a:extLst>
            </p:cNvPr>
            <p:cNvSpPr/>
            <p:nvPr/>
          </p:nvSpPr>
          <p:spPr>
            <a:xfrm>
              <a:off x="3649395" y="3994549"/>
              <a:ext cx="2640766" cy="298935"/>
            </a:xfrm>
            <a:prstGeom prst="roundRect">
              <a:avLst/>
            </a:prstGeom>
            <a:gradFill rotWithShape="1">
              <a:gsLst>
                <a:gs pos="0">
                  <a:srgbClr val="5B8ED1"/>
                </a:gs>
                <a:gs pos="100000">
                  <a:srgbClr val="3168B1"/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lIns="18000" tIns="0" rIns="18000" bIns="0" anchor="ctr"/>
            <a:lstStyle/>
            <a:p>
              <a:pPr marL="0" marR="0" lvl="0" indent="0" algn="ctr" defTabSz="83951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138" name="Text Box 9">
              <a:extLst>
                <a:ext uri="{FF2B5EF4-FFF2-40B4-BE49-F238E27FC236}">
                  <a16:creationId xmlns:a16="http://schemas.microsoft.com/office/drawing/2014/main" id="{AA85522B-B777-4D90-A34D-26FE80A33A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4712" y="4028602"/>
              <a:ext cx="710131" cy="230832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miter lim="800000"/>
            </a:ln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defTabSz="1067547">
                <a:defRPr sz="1200" kern="0">
                  <a:gradFill>
                    <a:gsLst>
                      <a:gs pos="8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0" lvl="1" algn="ctr" defTabSz="1067547" fontAlgn="base">
                <a:spcBef>
                  <a:spcPts val="100"/>
                </a:spcBef>
                <a:spcAft>
                  <a:spcPts val="100"/>
                </a:spcAft>
                <a:buSzPct val="80000"/>
                <a:tabLst>
                  <a:tab pos="6216321" algn="l"/>
                </a:tabLst>
                <a:defRPr sz="1100" kern="0" spc="-3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1" indent="0" algn="ctr" defTabSz="1067547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Tx/>
                <a:buNone/>
                <a:tabLst>
                  <a:tab pos="6216321" algn="l"/>
                </a:tabLst>
                <a:defRPr/>
              </a:pPr>
              <a:r>
                <a:rPr kumimoji="0" lang="ko-KR" altLang="en-US" sz="1500" b="0" i="0" u="none" strike="noStrike" kern="0" cap="none" spc="-30" normalizeH="0" baseline="0" noProof="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교육 수행</a:t>
              </a:r>
            </a:p>
          </p:txBody>
        </p:sp>
      </p:grp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86D4F26-2A91-4F42-AA8D-D6AE6E642D19}"/>
              </a:ext>
            </a:extLst>
          </p:cNvPr>
          <p:cNvSpPr/>
          <p:nvPr/>
        </p:nvSpPr>
        <p:spPr>
          <a:xfrm>
            <a:off x="3939666" y="4445353"/>
            <a:ext cx="2436633" cy="164487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0" marR="0" lvl="1" indent="0" algn="l" defTabSz="91394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35"/>
              </a:spcAft>
              <a:buClr>
                <a:prstClr val="white">
                  <a:lumMod val="50000"/>
                </a:prstClr>
              </a:buClr>
              <a:buSzPct val="120000"/>
              <a:buFontTx/>
              <a:buNone/>
              <a:tabLst>
                <a:tab pos="112276" algn="l"/>
                <a:tab pos="246423" algn="l"/>
                <a:tab pos="5186529" algn="l"/>
              </a:tabLst>
              <a:defRPr/>
            </a:pPr>
            <a:r>
              <a:rPr kumimoji="1" lang="ko-KR" altLang="en-US" sz="1300" b="1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각 대상 별 목표 수준 정립 후 교육</a:t>
            </a:r>
            <a:br>
              <a:rPr kumimoji="1" lang="en-US" altLang="ko-KR" sz="13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</a:br>
            <a:r>
              <a:rPr kumimoji="1" lang="en-US" altLang="ko-KR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- </a:t>
            </a:r>
            <a:r>
              <a:rPr kumimoji="1" lang="ko-KR" altLang="en-US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도입 </a:t>
            </a:r>
            <a:r>
              <a:rPr kumimoji="1" lang="en-US" altLang="ko-KR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H/W, </a:t>
            </a:r>
            <a:r>
              <a:rPr kumimoji="1" lang="ko-KR" altLang="en-US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상용 </a:t>
            </a:r>
            <a:r>
              <a:rPr kumimoji="1" lang="en-US" altLang="ko-KR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S/W </a:t>
            </a:r>
            <a:r>
              <a:rPr kumimoji="1" lang="ko-KR" altLang="en-US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교육</a:t>
            </a:r>
            <a:br>
              <a:rPr kumimoji="1" lang="en-US" altLang="ko-KR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</a:br>
            <a:r>
              <a:rPr kumimoji="1" lang="en-US" altLang="ko-KR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- Application </a:t>
            </a:r>
            <a:r>
              <a:rPr kumimoji="1" lang="ko-KR" altLang="en-US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개발자</a:t>
            </a:r>
            <a:r>
              <a:rPr kumimoji="1" lang="en-US" altLang="ko-KR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, </a:t>
            </a:r>
            <a:r>
              <a:rPr kumimoji="1" lang="ko-KR" altLang="en-US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사용자 교육</a:t>
            </a:r>
            <a:br>
              <a:rPr kumimoji="1" lang="en-US" altLang="ko-KR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</a:br>
            <a:r>
              <a:rPr kumimoji="1" lang="en-US" altLang="ko-KR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- Web </a:t>
            </a:r>
            <a:r>
              <a:rPr kumimoji="1" lang="ko-KR" altLang="en-US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정보 시스템 사용자 교육</a:t>
            </a:r>
            <a:br>
              <a:rPr kumimoji="1" lang="en-US" altLang="ko-KR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</a:br>
            <a:r>
              <a:rPr kumimoji="1" lang="en-US" altLang="ko-KR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- Gate </a:t>
            </a:r>
            <a:r>
              <a:rPr kumimoji="1" lang="ko-KR" altLang="en-US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설비 및 시스템 구조 이해 및 숙지</a:t>
            </a:r>
            <a:br>
              <a:rPr kumimoji="1" lang="en-US" altLang="ko-KR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</a:br>
            <a:r>
              <a:rPr kumimoji="1" lang="en-US" altLang="ko-KR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- </a:t>
            </a:r>
            <a:r>
              <a:rPr kumimoji="1" lang="ko-KR" altLang="en-US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에러에 대한 대처 능력 확보</a:t>
            </a:r>
            <a:br>
              <a:rPr kumimoji="1" lang="en-US" altLang="ko-KR" sz="1100" b="0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</a:br>
            <a:endParaRPr kumimoji="1" lang="ko-KR" altLang="en-US" sz="400" b="0" i="0" u="none" strike="noStrike" kern="0" cap="none" spc="-28" normalizeH="0" baseline="0" noProof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  <a:p>
            <a:pPr marL="0" marR="0" lvl="1" indent="0" algn="l" defTabSz="91394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35"/>
              </a:spcAft>
              <a:buClr>
                <a:prstClr val="white">
                  <a:lumMod val="50000"/>
                </a:prstClr>
              </a:buClr>
              <a:buSzPct val="120000"/>
              <a:buFontTx/>
              <a:buNone/>
              <a:tabLst>
                <a:tab pos="81642" algn="l"/>
                <a:tab pos="247840" algn="l"/>
                <a:tab pos="5187154" algn="l"/>
              </a:tabLst>
              <a:defRPr/>
            </a:pPr>
            <a:r>
              <a:rPr kumimoji="1" lang="ko-KR" altLang="en-US" sz="1300" b="1" i="0" u="none" strike="noStrike" kern="0" cap="none" spc="-28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교육 일정은 고객사 협의 후 진행</a:t>
            </a: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96DE6F2-184D-412C-8891-190D0BCBF6B9}"/>
              </a:ext>
            </a:extLst>
          </p:cNvPr>
          <p:cNvGrpSpPr/>
          <p:nvPr/>
        </p:nvGrpSpPr>
        <p:grpSpPr>
          <a:xfrm>
            <a:off x="3679664" y="5884064"/>
            <a:ext cx="186171" cy="178581"/>
            <a:chOff x="-702766" y="4434858"/>
            <a:chExt cx="255059" cy="249873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7ADFECBC-72B4-413E-92AA-269808CDD3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90508" y="4469746"/>
              <a:ext cx="214514" cy="214985"/>
            </a:xfrm>
            <a:custGeom>
              <a:avLst/>
              <a:gdLst>
                <a:gd name="T0" fmla="*/ 103 w 190"/>
                <a:gd name="T1" fmla="*/ 24 h 190"/>
                <a:gd name="T2" fmla="*/ 129 w 190"/>
                <a:gd name="T3" fmla="*/ 0 h 190"/>
                <a:gd name="T4" fmla="*/ 79 w 190"/>
                <a:gd name="T5" fmla="*/ 0 h 190"/>
                <a:gd name="T6" fmla="*/ 94 w 190"/>
                <a:gd name="T7" fmla="*/ 24 h 190"/>
                <a:gd name="T8" fmla="*/ 103 w 190"/>
                <a:gd name="T9" fmla="*/ 24 h 190"/>
                <a:gd name="T10" fmla="*/ 166 w 190"/>
                <a:gd name="T11" fmla="*/ 64 h 190"/>
                <a:gd name="T12" fmla="*/ 166 w 190"/>
                <a:gd name="T13" fmla="*/ 166 h 190"/>
                <a:gd name="T14" fmla="*/ 24 w 190"/>
                <a:gd name="T15" fmla="*/ 166 h 190"/>
                <a:gd name="T16" fmla="*/ 24 w 190"/>
                <a:gd name="T17" fmla="*/ 67 h 190"/>
                <a:gd name="T18" fmla="*/ 20 w 190"/>
                <a:gd name="T19" fmla="*/ 61 h 190"/>
                <a:gd name="T20" fmla="*/ 17 w 190"/>
                <a:gd name="T21" fmla="*/ 63 h 190"/>
                <a:gd name="T22" fmla="*/ 0 w 190"/>
                <a:gd name="T23" fmla="*/ 76 h 190"/>
                <a:gd name="T24" fmla="*/ 0 w 190"/>
                <a:gd name="T25" fmla="*/ 190 h 190"/>
                <a:gd name="T26" fmla="*/ 190 w 190"/>
                <a:gd name="T27" fmla="*/ 190 h 190"/>
                <a:gd name="T28" fmla="*/ 190 w 190"/>
                <a:gd name="T29" fmla="*/ 31 h 190"/>
                <a:gd name="T30" fmla="*/ 166 w 190"/>
                <a:gd name="T31" fmla="*/ 6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0" h="190">
                  <a:moveTo>
                    <a:pt x="103" y="24"/>
                  </a:moveTo>
                  <a:cubicBezTo>
                    <a:pt x="110" y="17"/>
                    <a:pt x="118" y="9"/>
                    <a:pt x="12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4" y="6"/>
                    <a:pt x="89" y="14"/>
                    <a:pt x="94" y="24"/>
                  </a:cubicBezTo>
                  <a:lnTo>
                    <a:pt x="103" y="24"/>
                  </a:lnTo>
                  <a:close/>
                  <a:moveTo>
                    <a:pt x="166" y="64"/>
                  </a:moveTo>
                  <a:cubicBezTo>
                    <a:pt x="166" y="166"/>
                    <a:pt x="166" y="166"/>
                    <a:pt x="166" y="166"/>
                  </a:cubicBezTo>
                  <a:cubicBezTo>
                    <a:pt x="24" y="166"/>
                    <a:pt x="24" y="166"/>
                    <a:pt x="24" y="166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3" y="65"/>
                    <a:pt x="21" y="63"/>
                    <a:pt x="20" y="61"/>
                  </a:cubicBezTo>
                  <a:cubicBezTo>
                    <a:pt x="19" y="62"/>
                    <a:pt x="18" y="62"/>
                    <a:pt x="17" y="6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190" y="190"/>
                    <a:pt x="190" y="190"/>
                    <a:pt x="190" y="190"/>
                  </a:cubicBezTo>
                  <a:cubicBezTo>
                    <a:pt x="190" y="31"/>
                    <a:pt x="190" y="31"/>
                    <a:pt x="190" y="31"/>
                  </a:cubicBezTo>
                  <a:cubicBezTo>
                    <a:pt x="182" y="41"/>
                    <a:pt x="174" y="52"/>
                    <a:pt x="166" y="64"/>
                  </a:cubicBez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54" tIns="45727" rIns="91454" bIns="4572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358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3131D2A9-5858-4131-88C7-509F2ECC4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2766" y="4434858"/>
              <a:ext cx="255059" cy="196598"/>
            </a:xfrm>
            <a:custGeom>
              <a:avLst/>
              <a:gdLst>
                <a:gd name="T0" fmla="*/ 0 w 226"/>
                <a:gd name="T1" fmla="*/ 43 h 174"/>
                <a:gd name="T2" fmla="*/ 65 w 226"/>
                <a:gd name="T3" fmla="*/ 29 h 174"/>
                <a:gd name="T4" fmla="*/ 104 w 226"/>
                <a:gd name="T5" fmla="*/ 96 h 174"/>
                <a:gd name="T6" fmla="*/ 220 w 226"/>
                <a:gd name="T7" fmla="*/ 0 h 174"/>
                <a:gd name="T8" fmla="*/ 226 w 226"/>
                <a:gd name="T9" fmla="*/ 5 h 174"/>
                <a:gd name="T10" fmla="*/ 120 w 226"/>
                <a:gd name="T11" fmla="*/ 170 h 174"/>
                <a:gd name="T12" fmla="*/ 87 w 226"/>
                <a:gd name="T13" fmla="*/ 174 h 174"/>
                <a:gd name="T14" fmla="*/ 37 w 226"/>
                <a:gd name="T15" fmla="*/ 69 h 174"/>
                <a:gd name="T16" fmla="*/ 16 w 226"/>
                <a:gd name="T17" fmla="*/ 80 h 174"/>
                <a:gd name="T18" fmla="*/ 0 w 226"/>
                <a:gd name="T1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174">
                  <a:moveTo>
                    <a:pt x="0" y="43"/>
                  </a:moveTo>
                  <a:cubicBezTo>
                    <a:pt x="0" y="43"/>
                    <a:pt x="31" y="34"/>
                    <a:pt x="65" y="29"/>
                  </a:cubicBezTo>
                  <a:cubicBezTo>
                    <a:pt x="65" y="29"/>
                    <a:pt x="90" y="54"/>
                    <a:pt x="104" y="96"/>
                  </a:cubicBezTo>
                  <a:cubicBezTo>
                    <a:pt x="104" y="96"/>
                    <a:pt x="129" y="50"/>
                    <a:pt x="220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26" y="5"/>
                    <a:pt x="146" y="84"/>
                    <a:pt x="120" y="170"/>
                  </a:cubicBezTo>
                  <a:cubicBezTo>
                    <a:pt x="87" y="174"/>
                    <a:pt x="87" y="174"/>
                    <a:pt x="87" y="174"/>
                  </a:cubicBezTo>
                  <a:cubicBezTo>
                    <a:pt x="87" y="174"/>
                    <a:pt x="62" y="97"/>
                    <a:pt x="37" y="69"/>
                  </a:cubicBezTo>
                  <a:cubicBezTo>
                    <a:pt x="37" y="69"/>
                    <a:pt x="23" y="74"/>
                    <a:pt x="16" y="80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427ACF"/>
            </a:solidFill>
            <a:ln>
              <a:noFill/>
            </a:ln>
            <a:extLst/>
          </p:spPr>
          <p:txBody>
            <a:bodyPr vert="horz" wrap="square" lIns="91454" tIns="45727" rIns="91454" bIns="4572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00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3DA718F1-2F7D-49D9-BAB8-DCD82A776B34}"/>
              </a:ext>
            </a:extLst>
          </p:cNvPr>
          <p:cNvGrpSpPr/>
          <p:nvPr/>
        </p:nvGrpSpPr>
        <p:grpSpPr>
          <a:xfrm>
            <a:off x="3679664" y="4457471"/>
            <a:ext cx="186171" cy="178581"/>
            <a:chOff x="-702766" y="4434858"/>
            <a:chExt cx="255059" cy="249873"/>
          </a:xfrm>
        </p:grpSpPr>
        <p:sp>
          <p:nvSpPr>
            <p:cNvPr id="209" name="Freeform 6">
              <a:extLst>
                <a:ext uri="{FF2B5EF4-FFF2-40B4-BE49-F238E27FC236}">
                  <a16:creationId xmlns:a16="http://schemas.microsoft.com/office/drawing/2014/main" id="{F7DF57A0-5336-4410-ABE8-0BE095C25E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90508" y="4469746"/>
              <a:ext cx="214514" cy="214985"/>
            </a:xfrm>
            <a:custGeom>
              <a:avLst/>
              <a:gdLst>
                <a:gd name="T0" fmla="*/ 103 w 190"/>
                <a:gd name="T1" fmla="*/ 24 h 190"/>
                <a:gd name="T2" fmla="*/ 129 w 190"/>
                <a:gd name="T3" fmla="*/ 0 h 190"/>
                <a:gd name="T4" fmla="*/ 79 w 190"/>
                <a:gd name="T5" fmla="*/ 0 h 190"/>
                <a:gd name="T6" fmla="*/ 94 w 190"/>
                <a:gd name="T7" fmla="*/ 24 h 190"/>
                <a:gd name="T8" fmla="*/ 103 w 190"/>
                <a:gd name="T9" fmla="*/ 24 h 190"/>
                <a:gd name="T10" fmla="*/ 166 w 190"/>
                <a:gd name="T11" fmla="*/ 64 h 190"/>
                <a:gd name="T12" fmla="*/ 166 w 190"/>
                <a:gd name="T13" fmla="*/ 166 h 190"/>
                <a:gd name="T14" fmla="*/ 24 w 190"/>
                <a:gd name="T15" fmla="*/ 166 h 190"/>
                <a:gd name="T16" fmla="*/ 24 w 190"/>
                <a:gd name="T17" fmla="*/ 67 h 190"/>
                <a:gd name="T18" fmla="*/ 20 w 190"/>
                <a:gd name="T19" fmla="*/ 61 h 190"/>
                <a:gd name="T20" fmla="*/ 17 w 190"/>
                <a:gd name="T21" fmla="*/ 63 h 190"/>
                <a:gd name="T22" fmla="*/ 0 w 190"/>
                <a:gd name="T23" fmla="*/ 76 h 190"/>
                <a:gd name="T24" fmla="*/ 0 w 190"/>
                <a:gd name="T25" fmla="*/ 190 h 190"/>
                <a:gd name="T26" fmla="*/ 190 w 190"/>
                <a:gd name="T27" fmla="*/ 190 h 190"/>
                <a:gd name="T28" fmla="*/ 190 w 190"/>
                <a:gd name="T29" fmla="*/ 31 h 190"/>
                <a:gd name="T30" fmla="*/ 166 w 190"/>
                <a:gd name="T31" fmla="*/ 6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0" h="190">
                  <a:moveTo>
                    <a:pt x="103" y="24"/>
                  </a:moveTo>
                  <a:cubicBezTo>
                    <a:pt x="110" y="17"/>
                    <a:pt x="118" y="9"/>
                    <a:pt x="12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4" y="6"/>
                    <a:pt x="89" y="14"/>
                    <a:pt x="94" y="24"/>
                  </a:cubicBezTo>
                  <a:lnTo>
                    <a:pt x="103" y="24"/>
                  </a:lnTo>
                  <a:close/>
                  <a:moveTo>
                    <a:pt x="166" y="64"/>
                  </a:moveTo>
                  <a:cubicBezTo>
                    <a:pt x="166" y="166"/>
                    <a:pt x="166" y="166"/>
                    <a:pt x="166" y="166"/>
                  </a:cubicBezTo>
                  <a:cubicBezTo>
                    <a:pt x="24" y="166"/>
                    <a:pt x="24" y="166"/>
                    <a:pt x="24" y="166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3" y="65"/>
                    <a:pt x="21" y="63"/>
                    <a:pt x="20" y="61"/>
                  </a:cubicBezTo>
                  <a:cubicBezTo>
                    <a:pt x="19" y="62"/>
                    <a:pt x="18" y="62"/>
                    <a:pt x="17" y="6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190" y="190"/>
                    <a:pt x="190" y="190"/>
                    <a:pt x="190" y="190"/>
                  </a:cubicBezTo>
                  <a:cubicBezTo>
                    <a:pt x="190" y="31"/>
                    <a:pt x="190" y="31"/>
                    <a:pt x="190" y="31"/>
                  </a:cubicBezTo>
                  <a:cubicBezTo>
                    <a:pt x="182" y="41"/>
                    <a:pt x="174" y="52"/>
                    <a:pt x="166" y="64"/>
                  </a:cubicBez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54" tIns="45727" rIns="91454" bIns="4572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358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210" name="Freeform 7">
              <a:extLst>
                <a:ext uri="{FF2B5EF4-FFF2-40B4-BE49-F238E27FC236}">
                  <a16:creationId xmlns:a16="http://schemas.microsoft.com/office/drawing/2014/main" id="{48235499-64C7-4CE6-ACC5-D52CEBA7A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2766" y="4434858"/>
              <a:ext cx="255059" cy="196598"/>
            </a:xfrm>
            <a:custGeom>
              <a:avLst/>
              <a:gdLst>
                <a:gd name="T0" fmla="*/ 0 w 226"/>
                <a:gd name="T1" fmla="*/ 43 h 174"/>
                <a:gd name="T2" fmla="*/ 65 w 226"/>
                <a:gd name="T3" fmla="*/ 29 h 174"/>
                <a:gd name="T4" fmla="*/ 104 w 226"/>
                <a:gd name="T5" fmla="*/ 96 h 174"/>
                <a:gd name="T6" fmla="*/ 220 w 226"/>
                <a:gd name="T7" fmla="*/ 0 h 174"/>
                <a:gd name="T8" fmla="*/ 226 w 226"/>
                <a:gd name="T9" fmla="*/ 5 h 174"/>
                <a:gd name="T10" fmla="*/ 120 w 226"/>
                <a:gd name="T11" fmla="*/ 170 h 174"/>
                <a:gd name="T12" fmla="*/ 87 w 226"/>
                <a:gd name="T13" fmla="*/ 174 h 174"/>
                <a:gd name="T14" fmla="*/ 37 w 226"/>
                <a:gd name="T15" fmla="*/ 69 h 174"/>
                <a:gd name="T16" fmla="*/ 16 w 226"/>
                <a:gd name="T17" fmla="*/ 80 h 174"/>
                <a:gd name="T18" fmla="*/ 0 w 226"/>
                <a:gd name="T1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174">
                  <a:moveTo>
                    <a:pt x="0" y="43"/>
                  </a:moveTo>
                  <a:cubicBezTo>
                    <a:pt x="0" y="43"/>
                    <a:pt x="31" y="34"/>
                    <a:pt x="65" y="29"/>
                  </a:cubicBezTo>
                  <a:cubicBezTo>
                    <a:pt x="65" y="29"/>
                    <a:pt x="90" y="54"/>
                    <a:pt x="104" y="96"/>
                  </a:cubicBezTo>
                  <a:cubicBezTo>
                    <a:pt x="104" y="96"/>
                    <a:pt x="129" y="50"/>
                    <a:pt x="220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26" y="5"/>
                    <a:pt x="146" y="84"/>
                    <a:pt x="120" y="170"/>
                  </a:cubicBezTo>
                  <a:cubicBezTo>
                    <a:pt x="87" y="174"/>
                    <a:pt x="87" y="174"/>
                    <a:pt x="87" y="174"/>
                  </a:cubicBezTo>
                  <a:cubicBezTo>
                    <a:pt x="87" y="174"/>
                    <a:pt x="62" y="97"/>
                    <a:pt x="37" y="69"/>
                  </a:cubicBezTo>
                  <a:cubicBezTo>
                    <a:pt x="37" y="69"/>
                    <a:pt x="23" y="74"/>
                    <a:pt x="16" y="80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427ACF"/>
            </a:solidFill>
            <a:ln>
              <a:noFill/>
            </a:ln>
            <a:extLst/>
          </p:spPr>
          <p:txBody>
            <a:bodyPr vert="horz" wrap="square" lIns="91454" tIns="45727" rIns="91454" bIns="4572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00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E469D03-FFB7-4EAC-8D56-00B0CF881683}"/>
              </a:ext>
            </a:extLst>
          </p:cNvPr>
          <p:cNvGrpSpPr/>
          <p:nvPr/>
        </p:nvGrpSpPr>
        <p:grpSpPr>
          <a:xfrm>
            <a:off x="3932399" y="2003415"/>
            <a:ext cx="2074758" cy="1796220"/>
            <a:chOff x="4226235" y="2136770"/>
            <a:chExt cx="2239342" cy="1980000"/>
          </a:xfrm>
        </p:grpSpPr>
        <p:pic>
          <p:nvPicPr>
            <p:cNvPr id="177" name="그래픽 182">
              <a:extLst>
                <a:ext uri="{FF2B5EF4-FFF2-40B4-BE49-F238E27FC236}">
                  <a16:creationId xmlns:a16="http://schemas.microsoft.com/office/drawing/2014/main" id="{567E862C-F21B-410A-BEEC-4AA46162C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5400000" flipV="1">
              <a:off x="4380845" y="3064428"/>
              <a:ext cx="897732" cy="1206951"/>
            </a:xfrm>
            <a:prstGeom prst="rect">
              <a:avLst/>
            </a:prstGeom>
          </p:spPr>
        </p:pic>
        <p:pic>
          <p:nvPicPr>
            <p:cNvPr id="178" name="그래픽 183">
              <a:extLst>
                <a:ext uri="{FF2B5EF4-FFF2-40B4-BE49-F238E27FC236}">
                  <a16:creationId xmlns:a16="http://schemas.microsoft.com/office/drawing/2014/main" id="{91D5AC2A-695B-4AE7-A9B3-D88130B94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5400000" flipH="1" flipV="1">
              <a:off x="4380845" y="1982162"/>
              <a:ext cx="897732" cy="1206951"/>
            </a:xfrm>
            <a:prstGeom prst="rect">
              <a:avLst/>
            </a:prstGeom>
          </p:spPr>
        </p:pic>
        <p:pic>
          <p:nvPicPr>
            <p:cNvPr id="179" name="그래픽 184">
              <a:extLst>
                <a:ext uri="{FF2B5EF4-FFF2-40B4-BE49-F238E27FC236}">
                  <a16:creationId xmlns:a16="http://schemas.microsoft.com/office/drawing/2014/main" id="{70C25BB1-BCB9-424C-9FA6-25BBCC7B7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rcRect b="26703"/>
            <a:stretch>
              <a:fillRect/>
            </a:stretch>
          </p:blipFill>
          <p:spPr>
            <a:xfrm rot="5400000" flipV="1">
              <a:off x="4219698" y="3225574"/>
              <a:ext cx="897732" cy="884656"/>
            </a:xfrm>
            <a:custGeom>
              <a:avLst/>
              <a:gdLst>
                <a:gd name="connsiteX0" fmla="*/ 1714500 w 1714500"/>
                <a:gd name="connsiteY0" fmla="*/ 0 h 1689529"/>
                <a:gd name="connsiteX1" fmla="*/ 0 w 1714500"/>
                <a:gd name="connsiteY1" fmla="*/ 0 h 1689529"/>
                <a:gd name="connsiteX2" fmla="*/ 0 w 1714500"/>
                <a:gd name="connsiteY2" fmla="*/ 135096 h 1689529"/>
                <a:gd name="connsiteX3" fmla="*/ 1714500 w 1714500"/>
                <a:gd name="connsiteY3" fmla="*/ 1689529 h 168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689529">
                  <a:moveTo>
                    <a:pt x="1714500" y="0"/>
                  </a:moveTo>
                  <a:lnTo>
                    <a:pt x="0" y="0"/>
                  </a:lnTo>
                  <a:lnTo>
                    <a:pt x="0" y="135096"/>
                  </a:lnTo>
                  <a:lnTo>
                    <a:pt x="1714500" y="1689529"/>
                  </a:lnTo>
                  <a:close/>
                </a:path>
              </a:pathLst>
            </a:custGeom>
          </p:spPr>
        </p:pic>
        <p:pic>
          <p:nvPicPr>
            <p:cNvPr id="187" name="그래픽 185">
              <a:extLst>
                <a:ext uri="{FF2B5EF4-FFF2-40B4-BE49-F238E27FC236}">
                  <a16:creationId xmlns:a16="http://schemas.microsoft.com/office/drawing/2014/main" id="{3AC50A9D-6ED9-4447-8FA7-9DE73564A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rcRect b="26703"/>
            <a:stretch>
              <a:fillRect/>
            </a:stretch>
          </p:blipFill>
          <p:spPr>
            <a:xfrm rot="5400000" flipH="1" flipV="1">
              <a:off x="4219698" y="2143309"/>
              <a:ext cx="897732" cy="884656"/>
            </a:xfrm>
            <a:custGeom>
              <a:avLst/>
              <a:gdLst>
                <a:gd name="connsiteX0" fmla="*/ 1714500 w 1714500"/>
                <a:gd name="connsiteY0" fmla="*/ 0 h 1689529"/>
                <a:gd name="connsiteX1" fmla="*/ 0 w 1714500"/>
                <a:gd name="connsiteY1" fmla="*/ 0 h 1689529"/>
                <a:gd name="connsiteX2" fmla="*/ 0 w 1714500"/>
                <a:gd name="connsiteY2" fmla="*/ 135096 h 1689529"/>
                <a:gd name="connsiteX3" fmla="*/ 1714500 w 1714500"/>
                <a:gd name="connsiteY3" fmla="*/ 1689529 h 168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689529">
                  <a:moveTo>
                    <a:pt x="1714500" y="0"/>
                  </a:moveTo>
                  <a:lnTo>
                    <a:pt x="0" y="0"/>
                  </a:lnTo>
                  <a:lnTo>
                    <a:pt x="0" y="135096"/>
                  </a:lnTo>
                  <a:lnTo>
                    <a:pt x="1714500" y="1689529"/>
                  </a:lnTo>
                  <a:close/>
                </a:path>
              </a:pathLst>
            </a:custGeom>
          </p:spPr>
        </p:pic>
        <p:pic>
          <p:nvPicPr>
            <p:cNvPr id="250" name="그래픽 186">
              <a:extLst>
                <a:ext uri="{FF2B5EF4-FFF2-40B4-BE49-F238E27FC236}">
                  <a16:creationId xmlns:a16="http://schemas.microsoft.com/office/drawing/2014/main" id="{577A1285-9664-4B10-AF1F-D717BB1A7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5400000">
              <a:off x="5413236" y="3064428"/>
              <a:ext cx="897732" cy="1206951"/>
            </a:xfrm>
            <a:prstGeom prst="rect">
              <a:avLst/>
            </a:prstGeom>
          </p:spPr>
        </p:pic>
        <p:pic>
          <p:nvPicPr>
            <p:cNvPr id="251" name="그래픽 187">
              <a:extLst>
                <a:ext uri="{FF2B5EF4-FFF2-40B4-BE49-F238E27FC236}">
                  <a16:creationId xmlns:a16="http://schemas.microsoft.com/office/drawing/2014/main" id="{D8290278-BDFD-4FCD-B82C-3FC3DB97D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rcRect b="26703"/>
            <a:stretch>
              <a:fillRect/>
            </a:stretch>
          </p:blipFill>
          <p:spPr>
            <a:xfrm rot="5400000">
              <a:off x="5574382" y="3225573"/>
              <a:ext cx="897732" cy="884656"/>
            </a:xfrm>
            <a:custGeom>
              <a:avLst/>
              <a:gdLst>
                <a:gd name="connsiteX0" fmla="*/ 1714500 w 1714500"/>
                <a:gd name="connsiteY0" fmla="*/ 0 h 1689529"/>
                <a:gd name="connsiteX1" fmla="*/ 0 w 1714500"/>
                <a:gd name="connsiteY1" fmla="*/ 0 h 1689529"/>
                <a:gd name="connsiteX2" fmla="*/ 0 w 1714500"/>
                <a:gd name="connsiteY2" fmla="*/ 135096 h 1689529"/>
                <a:gd name="connsiteX3" fmla="*/ 1714500 w 1714500"/>
                <a:gd name="connsiteY3" fmla="*/ 1689529 h 168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689529">
                  <a:moveTo>
                    <a:pt x="1714500" y="0"/>
                  </a:moveTo>
                  <a:lnTo>
                    <a:pt x="0" y="0"/>
                  </a:lnTo>
                  <a:lnTo>
                    <a:pt x="0" y="135096"/>
                  </a:lnTo>
                  <a:lnTo>
                    <a:pt x="1714500" y="1689529"/>
                  </a:lnTo>
                  <a:close/>
                </a:path>
              </a:pathLst>
            </a:custGeom>
          </p:spPr>
        </p:pic>
        <p:pic>
          <p:nvPicPr>
            <p:cNvPr id="252" name="그래픽 188">
              <a:extLst>
                <a:ext uri="{FF2B5EF4-FFF2-40B4-BE49-F238E27FC236}">
                  <a16:creationId xmlns:a16="http://schemas.microsoft.com/office/drawing/2014/main" id="{C609D84F-EEEB-4D72-A149-B5F60A7BC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5400000" flipH="1">
              <a:off x="5413236" y="1982161"/>
              <a:ext cx="897732" cy="1206951"/>
            </a:xfrm>
            <a:prstGeom prst="rect">
              <a:avLst/>
            </a:prstGeom>
          </p:spPr>
        </p:pic>
        <p:pic>
          <p:nvPicPr>
            <p:cNvPr id="253" name="그래픽 189">
              <a:extLst>
                <a:ext uri="{FF2B5EF4-FFF2-40B4-BE49-F238E27FC236}">
                  <a16:creationId xmlns:a16="http://schemas.microsoft.com/office/drawing/2014/main" id="{C8457880-46CB-4FC1-A6E0-E9BBB00CD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rcRect b="26703"/>
            <a:stretch>
              <a:fillRect/>
            </a:stretch>
          </p:blipFill>
          <p:spPr>
            <a:xfrm rot="5400000" flipH="1">
              <a:off x="5574382" y="2143308"/>
              <a:ext cx="897732" cy="884656"/>
            </a:xfrm>
            <a:custGeom>
              <a:avLst/>
              <a:gdLst>
                <a:gd name="connsiteX0" fmla="*/ 1714500 w 1714500"/>
                <a:gd name="connsiteY0" fmla="*/ 0 h 1689529"/>
                <a:gd name="connsiteX1" fmla="*/ 0 w 1714500"/>
                <a:gd name="connsiteY1" fmla="*/ 0 h 1689529"/>
                <a:gd name="connsiteX2" fmla="*/ 0 w 1714500"/>
                <a:gd name="connsiteY2" fmla="*/ 135096 h 1689529"/>
                <a:gd name="connsiteX3" fmla="*/ 1714500 w 1714500"/>
                <a:gd name="connsiteY3" fmla="*/ 1689529 h 168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689529">
                  <a:moveTo>
                    <a:pt x="1714500" y="0"/>
                  </a:moveTo>
                  <a:lnTo>
                    <a:pt x="0" y="0"/>
                  </a:lnTo>
                  <a:lnTo>
                    <a:pt x="0" y="135096"/>
                  </a:lnTo>
                  <a:lnTo>
                    <a:pt x="1714500" y="1689529"/>
                  </a:lnTo>
                  <a:close/>
                </a:path>
              </a:pathLst>
            </a:custGeom>
          </p:spPr>
        </p:pic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4D4C444C-3939-4C03-AABD-4E035265CE54}"/>
                </a:ext>
              </a:extLst>
            </p:cNvPr>
            <p:cNvSpPr/>
            <p:nvPr/>
          </p:nvSpPr>
          <p:spPr bwMode="auto">
            <a:xfrm rot="5400000">
              <a:off x="5624460" y="3277233"/>
              <a:ext cx="788053" cy="788051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54000" tIns="25200" rIns="54000" bIns="25200" numCol="1" rtlCol="0" anchor="ctr" anchorCtr="0" compatLnSpc="1">
              <a:prstTxWarp prst="textNoShape">
                <a:avLst/>
              </a:prstTxWarp>
            </a:bodyPr>
            <a:lstStyle/>
            <a:p>
              <a:pPr marL="84571" marR="0" lvl="0" indent="-84571" algn="l" defTabSz="839876" rtl="0" eaLnBrk="1" fontAlgn="base" latinLnBrk="0" hangingPunct="1">
                <a:lnSpc>
                  <a:spcPct val="100000"/>
                </a:lnSpc>
                <a:spcBef>
                  <a:spcPct val="8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F8220ED8-F589-4C14-98F2-D9E5800FA4C7}"/>
                </a:ext>
              </a:extLst>
            </p:cNvPr>
            <p:cNvSpPr/>
            <p:nvPr/>
          </p:nvSpPr>
          <p:spPr bwMode="auto">
            <a:xfrm rot="5400000" flipH="1">
              <a:off x="5624460" y="2188252"/>
              <a:ext cx="788053" cy="788051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54000" tIns="25200" rIns="54000" bIns="25200" numCol="1" rtlCol="0" anchor="ctr" anchorCtr="0" compatLnSpc="1">
              <a:prstTxWarp prst="textNoShape">
                <a:avLst/>
              </a:prstTxWarp>
            </a:bodyPr>
            <a:lstStyle/>
            <a:p>
              <a:pPr marL="84571" marR="0" lvl="0" indent="-84571" algn="l" defTabSz="839876" rtl="0" eaLnBrk="1" fontAlgn="base" latinLnBrk="0" hangingPunct="1">
                <a:lnSpc>
                  <a:spcPct val="100000"/>
                </a:lnSpc>
                <a:spcBef>
                  <a:spcPct val="8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E00AB6E6-C2B5-4B08-B7BB-679F23B6BF07}"/>
                </a:ext>
              </a:extLst>
            </p:cNvPr>
            <p:cNvSpPr/>
            <p:nvPr/>
          </p:nvSpPr>
          <p:spPr bwMode="auto">
            <a:xfrm rot="5400000" flipV="1">
              <a:off x="4279300" y="3277232"/>
              <a:ext cx="788053" cy="788053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54000" tIns="25200" rIns="54000" bIns="25200" numCol="1" rtlCol="0" anchor="ctr" anchorCtr="0" compatLnSpc="1">
              <a:prstTxWarp prst="textNoShape">
                <a:avLst/>
              </a:prstTxWarp>
            </a:bodyPr>
            <a:lstStyle/>
            <a:p>
              <a:pPr marL="84571" marR="0" lvl="0" indent="-84571" algn="l" defTabSz="839876" rtl="0" eaLnBrk="1" fontAlgn="base" latinLnBrk="0" hangingPunct="1">
                <a:lnSpc>
                  <a:spcPct val="100000"/>
                </a:lnSpc>
                <a:spcBef>
                  <a:spcPct val="8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372B9601-E145-426C-B8F3-F55F0E36C436}"/>
                </a:ext>
              </a:extLst>
            </p:cNvPr>
            <p:cNvSpPr/>
            <p:nvPr/>
          </p:nvSpPr>
          <p:spPr bwMode="auto">
            <a:xfrm rot="5400000" flipH="1" flipV="1">
              <a:off x="4279300" y="2188251"/>
              <a:ext cx="788053" cy="788053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54000" tIns="25200" rIns="54000" bIns="25200" numCol="1" rtlCol="0" anchor="ctr" anchorCtr="0" compatLnSpc="1">
              <a:prstTxWarp prst="textNoShape">
                <a:avLst/>
              </a:prstTxWarp>
            </a:bodyPr>
            <a:lstStyle/>
            <a:p>
              <a:pPr marL="84571" marR="0" lvl="0" indent="-84571" algn="l" defTabSz="839876" rtl="0" eaLnBrk="1" fontAlgn="base" latinLnBrk="0" hangingPunct="1">
                <a:lnSpc>
                  <a:spcPct val="100000"/>
                </a:lnSpc>
                <a:spcBef>
                  <a:spcPct val="8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669E5849-6AE3-4C43-A7F7-D3049D81AFEE}"/>
                </a:ext>
              </a:extLst>
            </p:cNvPr>
            <p:cNvSpPr/>
            <p:nvPr/>
          </p:nvSpPr>
          <p:spPr bwMode="auto">
            <a:xfrm rot="5400000">
              <a:off x="5010367" y="2791229"/>
              <a:ext cx="671080" cy="671079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none" lIns="54000" tIns="25200" rIns="54000" bIns="25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4571" marR="0" lvl="0" indent="-84571" algn="l" defTabSz="839876" rtl="0" eaLnBrk="1" fontAlgn="base" latinLnBrk="0" hangingPunct="1">
                <a:lnSpc>
                  <a:spcPct val="100000"/>
                </a:lnSpc>
                <a:spcBef>
                  <a:spcPct val="8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259" name="원호 258">
              <a:extLst>
                <a:ext uri="{FF2B5EF4-FFF2-40B4-BE49-F238E27FC236}">
                  <a16:creationId xmlns:a16="http://schemas.microsoft.com/office/drawing/2014/main" id="{C63B0CC8-B96B-4063-B3EB-49FDB224E4BE}"/>
                </a:ext>
              </a:extLst>
            </p:cNvPr>
            <p:cNvSpPr/>
            <p:nvPr/>
          </p:nvSpPr>
          <p:spPr>
            <a:xfrm rot="13500000">
              <a:off x="5005639" y="2785255"/>
              <a:ext cx="683028" cy="683028"/>
            </a:xfrm>
            <a:prstGeom prst="arc">
              <a:avLst>
                <a:gd name="adj1" fmla="val 15096736"/>
                <a:gd name="adj2" fmla="val 1118405"/>
              </a:avLst>
            </a:prstGeom>
            <a:noFill/>
            <a:ln w="25400" cap="flat" cmpd="sng" algn="ctr">
              <a:solidFill>
                <a:srgbClr val="427ACF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sp>
          <p:nvSpPr>
            <p:cNvPr id="260" name="원호 259">
              <a:extLst>
                <a:ext uri="{FF2B5EF4-FFF2-40B4-BE49-F238E27FC236}">
                  <a16:creationId xmlns:a16="http://schemas.microsoft.com/office/drawing/2014/main" id="{7ED94CC2-E3EB-4669-BE41-79B219C67457}"/>
                </a:ext>
              </a:extLst>
            </p:cNvPr>
            <p:cNvSpPr/>
            <p:nvPr/>
          </p:nvSpPr>
          <p:spPr>
            <a:xfrm rot="18900000" flipV="1">
              <a:off x="5003145" y="2785253"/>
              <a:ext cx="683028" cy="683028"/>
            </a:xfrm>
            <a:prstGeom prst="arc">
              <a:avLst>
                <a:gd name="adj1" fmla="val 15096736"/>
                <a:gd name="adj2" fmla="val 1118405"/>
              </a:avLst>
            </a:prstGeom>
            <a:noFill/>
            <a:ln w="25400" cap="flat" cmpd="sng" algn="ctr">
              <a:solidFill>
                <a:srgbClr val="427ACF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10F8D983-87CB-47DF-BE67-3056E2688B46}"/>
                </a:ext>
              </a:extLst>
            </p:cNvPr>
            <p:cNvSpPr txBox="1"/>
            <p:nvPr/>
          </p:nvSpPr>
          <p:spPr bwMode="auto">
            <a:xfrm>
              <a:off x="4368127" y="2408599"/>
              <a:ext cx="610401" cy="36640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marL="0" marR="0" lvl="1" indent="-93202" algn="ctr" defTabSz="91394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50000"/>
                  </a:prstClr>
                </a:buClr>
                <a:buSzPct val="120000"/>
                <a:buFontTx/>
                <a:buNone/>
                <a:tabLst>
                  <a:tab pos="81642" algn="l"/>
                  <a:tab pos="247840" algn="l"/>
                  <a:tab pos="5187154" algn="l"/>
                </a:tabLst>
                <a:defRPr/>
              </a:pPr>
              <a:r>
                <a:rPr kumimoji="0" lang="ko-KR" altLang="en-US" sz="1200" b="0" i="0" u="none" strike="noStrike" kern="0" cap="none" spc="-28" normalizeH="0" baseline="0" noProof="0" dirty="0">
                  <a:ln>
                    <a:solidFill>
                      <a:srgbClr val="44546A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핵심기술</a:t>
              </a:r>
            </a:p>
            <a:p>
              <a:pPr marL="0" marR="0" lvl="1" indent="-93202" algn="ctr" defTabSz="91394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50000"/>
                  </a:prstClr>
                </a:buClr>
                <a:buSzPct val="120000"/>
                <a:buFontTx/>
                <a:buNone/>
                <a:tabLst>
                  <a:tab pos="81642" algn="l"/>
                  <a:tab pos="247840" algn="l"/>
                  <a:tab pos="5187154" algn="l"/>
                </a:tabLst>
                <a:defRPr/>
              </a:pPr>
              <a:r>
                <a:rPr kumimoji="0" lang="ko-KR" altLang="en-US" sz="1200" b="0" i="0" u="none" strike="noStrike" kern="0" cap="none" spc="-28" normalizeH="0" baseline="0" noProof="0" dirty="0">
                  <a:ln>
                    <a:solidFill>
                      <a:srgbClr val="44546A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집중 교육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D8847020-30F3-4AD2-8DE4-0F43363C7F2D}"/>
                </a:ext>
              </a:extLst>
            </p:cNvPr>
            <p:cNvSpPr txBox="1"/>
            <p:nvPr/>
          </p:nvSpPr>
          <p:spPr bwMode="auto">
            <a:xfrm>
              <a:off x="5735570" y="2408599"/>
              <a:ext cx="565833" cy="36640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marL="0" marR="0" lvl="1" indent="-93202" algn="ctr" defTabSz="91394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50000"/>
                  </a:prstClr>
                </a:buClr>
                <a:buSzPct val="120000"/>
                <a:buFontTx/>
                <a:buNone/>
                <a:tabLst>
                  <a:tab pos="81642" algn="l"/>
                  <a:tab pos="247840" algn="l"/>
                  <a:tab pos="5187154" algn="l"/>
                </a:tabLst>
                <a:defRPr/>
              </a:pPr>
              <a:r>
                <a:rPr kumimoji="0" lang="ko-KR" altLang="en-US" sz="1200" b="0" i="0" u="none" strike="noStrike" kern="0" cap="none" spc="-28" normalizeH="0" baseline="0" noProof="0" dirty="0">
                  <a:ln>
                    <a:solidFill>
                      <a:srgbClr val="44546A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실습위주</a:t>
              </a:r>
            </a:p>
            <a:p>
              <a:pPr marL="0" marR="0" lvl="1" indent="-93202" algn="ctr" defTabSz="91394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50000"/>
                  </a:prstClr>
                </a:buClr>
                <a:buSzPct val="120000"/>
                <a:buFontTx/>
                <a:buNone/>
                <a:tabLst>
                  <a:tab pos="81642" algn="l"/>
                  <a:tab pos="247840" algn="l"/>
                  <a:tab pos="5187154" algn="l"/>
                </a:tabLst>
                <a:defRPr/>
              </a:pPr>
              <a:r>
                <a:rPr kumimoji="0" lang="ko-KR" altLang="en-US" sz="1200" b="0" i="0" u="none" strike="noStrike" kern="0" cap="none" spc="-28" normalizeH="0" baseline="0" noProof="0" dirty="0">
                  <a:ln>
                    <a:solidFill>
                      <a:srgbClr val="44546A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교육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661CD9F6-4A42-4495-A7DE-56269EC791C5}"/>
                </a:ext>
              </a:extLst>
            </p:cNvPr>
            <p:cNvSpPr txBox="1"/>
            <p:nvPr/>
          </p:nvSpPr>
          <p:spPr bwMode="auto">
            <a:xfrm>
              <a:off x="4368124" y="3497580"/>
              <a:ext cx="610403" cy="36640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marL="0" marR="0" lvl="1" indent="-93202" algn="ctr" defTabSz="91394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50000"/>
                  </a:prstClr>
                </a:buClr>
                <a:buSzPct val="120000"/>
                <a:buFontTx/>
                <a:buNone/>
                <a:tabLst>
                  <a:tab pos="81642" algn="l"/>
                  <a:tab pos="247840" algn="l"/>
                  <a:tab pos="5187154" algn="l"/>
                </a:tabLst>
                <a:defRPr/>
              </a:pPr>
              <a:r>
                <a:rPr kumimoji="0" lang="ko-KR" altLang="en-US" sz="1200" b="0" i="0" u="none" strike="noStrike" kern="0" cap="none" spc="-28" normalizeH="0" baseline="0" noProof="0" dirty="0">
                  <a:ln>
                    <a:solidFill>
                      <a:srgbClr val="44546A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교육 </a:t>
              </a:r>
              <a:endParaRPr kumimoji="0" lang="en-US" altLang="ko-KR" sz="1200" b="0" i="0" u="none" strike="noStrike" kern="0" cap="none" spc="-28" normalizeH="0" baseline="0" noProof="0" dirty="0">
                <a:ln>
                  <a:solidFill>
                    <a:srgbClr val="44546A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  <a:p>
              <a:pPr marL="0" marR="0" lvl="1" indent="-93202" algn="ctr" defTabSz="91394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50000"/>
                  </a:prstClr>
                </a:buClr>
                <a:buSzPct val="120000"/>
                <a:buFontTx/>
                <a:buNone/>
                <a:tabLst>
                  <a:tab pos="81642" algn="l"/>
                  <a:tab pos="247840" algn="l"/>
                  <a:tab pos="5187154" algn="l"/>
                </a:tabLst>
                <a:defRPr/>
              </a:pPr>
              <a:r>
                <a:rPr kumimoji="0" lang="ko-KR" altLang="en-US" sz="1200" b="0" i="0" u="none" strike="noStrike" kern="0" cap="none" spc="-28" normalizeH="0" baseline="0" noProof="0" dirty="0">
                  <a:ln>
                    <a:solidFill>
                      <a:srgbClr val="44546A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성과 관리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FED4C2E2-21AA-4AC7-82C7-C9D03DE5E056}"/>
                </a:ext>
              </a:extLst>
            </p:cNvPr>
            <p:cNvSpPr txBox="1"/>
            <p:nvPr/>
          </p:nvSpPr>
          <p:spPr bwMode="auto">
            <a:xfrm>
              <a:off x="5713284" y="3497580"/>
              <a:ext cx="610403" cy="36640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marL="0" marR="0" lvl="1" indent="-93202" algn="ctr" defTabSz="91394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50000"/>
                  </a:prstClr>
                </a:buClr>
                <a:buSzPct val="120000"/>
                <a:buFontTx/>
                <a:buNone/>
                <a:tabLst>
                  <a:tab pos="81642" algn="l"/>
                  <a:tab pos="247840" algn="l"/>
                  <a:tab pos="5187154" algn="l"/>
                </a:tabLst>
                <a:defRPr/>
              </a:pPr>
              <a:r>
                <a:rPr kumimoji="0" lang="ko-KR" altLang="en-US" sz="1200" b="0" i="0" u="none" strike="noStrike" kern="0" cap="none" spc="-28" normalizeH="0" baseline="0" noProof="0" dirty="0">
                  <a:ln>
                    <a:solidFill>
                      <a:srgbClr val="44546A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대처 능력</a:t>
              </a:r>
              <a:endParaRPr kumimoji="0" lang="en-US" altLang="ko-KR" sz="1200" b="0" i="0" u="none" strike="noStrike" kern="0" cap="none" spc="-28" normalizeH="0" baseline="0" noProof="0" dirty="0">
                <a:ln>
                  <a:solidFill>
                    <a:srgbClr val="44546A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  <a:p>
              <a:pPr marL="0" marR="0" lvl="1" indent="-93202" algn="ctr" defTabSz="91394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50000"/>
                  </a:prstClr>
                </a:buClr>
                <a:buSzPct val="120000"/>
                <a:buFontTx/>
                <a:buNone/>
                <a:tabLst>
                  <a:tab pos="81642" algn="l"/>
                  <a:tab pos="247840" algn="l"/>
                  <a:tab pos="5187154" algn="l"/>
                </a:tabLst>
                <a:defRPr/>
              </a:pPr>
              <a:r>
                <a:rPr kumimoji="0" lang="ko-KR" altLang="en-US" sz="1200" b="0" i="0" u="none" strike="noStrike" kern="0" cap="none" spc="-28" normalizeH="0" baseline="0" noProof="0" dirty="0">
                  <a:ln>
                    <a:solidFill>
                      <a:srgbClr val="44546A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향상</a:t>
              </a:r>
            </a:p>
          </p:txBody>
        </p:sp>
        <p:pic>
          <p:nvPicPr>
            <p:cNvPr id="265" name="그래픽 212">
              <a:extLst>
                <a:ext uri="{FF2B5EF4-FFF2-40B4-BE49-F238E27FC236}">
                  <a16:creationId xmlns:a16="http://schemas.microsoft.com/office/drawing/2014/main" id="{9807F827-66E1-4895-8BAF-E887BB520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137480" y="2912053"/>
              <a:ext cx="416855" cy="366545"/>
            </a:xfrm>
            <a:prstGeom prst="rect">
              <a:avLst/>
            </a:prstGeom>
            <a:effectLst/>
          </p:spPr>
        </p:pic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B4611FC-061E-440A-9F8C-5BE887C114D8}"/>
              </a:ext>
            </a:extLst>
          </p:cNvPr>
          <p:cNvSpPr/>
          <p:nvPr/>
        </p:nvSpPr>
        <p:spPr>
          <a:xfrm>
            <a:off x="6536109" y="1105201"/>
            <a:ext cx="2885131" cy="506674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615" tIns="41807" rIns="83615" bIns="418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03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69" name="Rectangle 7">
            <a:extLst>
              <a:ext uri="{FF2B5EF4-FFF2-40B4-BE49-F238E27FC236}">
                <a16:creationId xmlns:a16="http://schemas.microsoft.com/office/drawing/2014/main" id="{B5BAB665-34D5-4702-BBBD-81764BBDC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2580" y="2202220"/>
            <a:ext cx="96019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99198" marR="0" lvl="1" indent="-99198" algn="l" defTabSz="839876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76"/>
              </a:spcAft>
              <a:buClr>
                <a:prstClr val="white">
                  <a:lumMod val="65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b="0" i="0" u="none" strike="noStrike" kern="0" cap="none" spc="-28" normalizeH="0" baseline="0" noProof="0" dirty="0">
                <a:ln>
                  <a:solidFill>
                    <a:srgbClr val="44C7F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관리자 권한 분할</a:t>
            </a:r>
          </a:p>
          <a:p>
            <a:pPr marL="99198" marR="0" lvl="1" indent="-99198" algn="l" defTabSz="839876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76"/>
              </a:spcAft>
              <a:buClr>
                <a:prstClr val="white">
                  <a:lumMod val="65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00" b="0" i="0" u="none" strike="noStrike" kern="0" cap="none" spc="-28" normalizeH="0" baseline="0" noProof="0" dirty="0">
                <a:ln>
                  <a:solidFill>
                    <a:srgbClr val="44C7F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S/W </a:t>
            </a:r>
            <a:r>
              <a:rPr kumimoji="1" lang="ko-KR" altLang="en-US" sz="1000" b="0" i="0" u="none" strike="noStrike" kern="0" cap="none" spc="-28" normalizeH="0" baseline="0" noProof="0" dirty="0">
                <a:ln>
                  <a:solidFill>
                    <a:srgbClr val="44C7F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취약점 관리</a:t>
            </a:r>
          </a:p>
          <a:p>
            <a:pPr marL="99198" marR="0" lvl="1" indent="-99198" algn="l" defTabSz="839876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76"/>
              </a:spcAft>
              <a:buClr>
                <a:prstClr val="white">
                  <a:lumMod val="65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00" b="0" i="0" u="none" strike="noStrike" kern="0" cap="none" spc="-28" normalizeH="0" baseline="0" noProof="0" dirty="0">
                <a:ln>
                  <a:solidFill>
                    <a:srgbClr val="44C7F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S/W </a:t>
            </a:r>
            <a:r>
              <a:rPr kumimoji="1" lang="ko-KR" altLang="en-US" sz="1000" b="0" i="0" u="none" strike="noStrike" kern="0" cap="none" spc="-28" normalizeH="0" baseline="0" noProof="0" dirty="0">
                <a:ln>
                  <a:solidFill>
                    <a:srgbClr val="44C7F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사용통제</a:t>
            </a:r>
          </a:p>
        </p:txBody>
      </p:sp>
      <p:sp>
        <p:nvSpPr>
          <p:cNvPr id="170" name="Rectangle 8">
            <a:extLst>
              <a:ext uri="{FF2B5EF4-FFF2-40B4-BE49-F238E27FC236}">
                <a16:creationId xmlns:a16="http://schemas.microsoft.com/office/drawing/2014/main" id="{0C7E5165-31E1-44ED-8604-BD5AD86D7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032" y="2202220"/>
            <a:ext cx="1102097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99198" marR="0" lvl="1" indent="-99198" algn="l" defTabSz="839876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76"/>
              </a:spcAft>
              <a:buClr>
                <a:prstClr val="white">
                  <a:lumMod val="65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b="0" i="0" u="none" strike="noStrike" kern="0" cap="none" spc="-28" normalizeH="0" baseline="0" noProof="0" dirty="0">
                <a:ln>
                  <a:solidFill>
                    <a:srgbClr val="44C7F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정기적인 보안교육</a:t>
            </a:r>
          </a:p>
          <a:p>
            <a:pPr marL="99198" marR="0" lvl="1" indent="-99198" algn="l" defTabSz="839876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76"/>
              </a:spcAft>
              <a:buClr>
                <a:prstClr val="white">
                  <a:lumMod val="65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b="0" i="0" u="none" strike="noStrike" kern="0" cap="none" spc="-28" normalizeH="0" baseline="0" noProof="0" dirty="0">
                <a:ln>
                  <a:solidFill>
                    <a:srgbClr val="44C7F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인원의 기밀 접근 및 </a:t>
            </a:r>
            <a:br>
              <a:rPr kumimoji="1" lang="en-US" altLang="ko-KR" sz="1000" b="0" i="0" u="none" strike="noStrike" kern="0" cap="none" spc="-28" normalizeH="0" baseline="0" noProof="0" dirty="0">
                <a:ln>
                  <a:solidFill>
                    <a:srgbClr val="44C7F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</a:br>
            <a:r>
              <a:rPr kumimoji="1" lang="ko-KR" altLang="en-US" sz="1000" b="0" i="0" u="none" strike="noStrike" kern="0" cap="none" spc="-28" normalizeH="0" baseline="0" noProof="0" dirty="0">
                <a:ln>
                  <a:solidFill>
                    <a:srgbClr val="44C7F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통제 규정</a:t>
            </a:r>
          </a:p>
        </p:txBody>
      </p:sp>
      <p:sp>
        <p:nvSpPr>
          <p:cNvPr id="171" name="Rectangle 9">
            <a:extLst>
              <a:ext uri="{FF2B5EF4-FFF2-40B4-BE49-F238E27FC236}">
                <a16:creationId xmlns:a16="http://schemas.microsoft.com/office/drawing/2014/main" id="{C8041601-207A-4919-AFC4-3AA1900E9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2580" y="4993170"/>
            <a:ext cx="103554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99198" marR="0" lvl="1" indent="-99198" algn="l" defTabSz="839876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76"/>
              </a:spcAft>
              <a:buClr>
                <a:prstClr val="white">
                  <a:lumMod val="65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b="0" i="0" u="none" strike="noStrike" kern="0" cap="none" spc="-28" normalizeH="0" baseline="0" noProof="0" dirty="0">
                <a:ln>
                  <a:solidFill>
                    <a:srgbClr val="44C7F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물리적 접근 통제</a:t>
            </a:r>
          </a:p>
          <a:p>
            <a:pPr marL="99198" marR="0" lvl="1" indent="-99198" algn="l" defTabSz="839876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76"/>
              </a:spcAft>
              <a:buClr>
                <a:prstClr val="white">
                  <a:lumMod val="65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b="0" i="0" u="none" strike="noStrike" kern="0" cap="none" spc="-28" normalizeH="0" baseline="0" noProof="0" dirty="0">
                <a:ln>
                  <a:solidFill>
                    <a:srgbClr val="44C7F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시스템 취약점 관리</a:t>
            </a:r>
          </a:p>
          <a:p>
            <a:pPr marL="99198" marR="0" lvl="1" indent="-99198" algn="l" defTabSz="839876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76"/>
              </a:spcAft>
              <a:buClr>
                <a:prstClr val="white">
                  <a:lumMod val="65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b="0" i="0" u="none" strike="noStrike" kern="0" cap="none" spc="-28" normalizeH="0" baseline="0" noProof="0" dirty="0">
                <a:ln>
                  <a:solidFill>
                    <a:srgbClr val="44C7F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계정 도용 차단</a:t>
            </a:r>
          </a:p>
        </p:txBody>
      </p:sp>
      <p:sp>
        <p:nvSpPr>
          <p:cNvPr id="172" name="Rectangle 10">
            <a:extLst>
              <a:ext uri="{FF2B5EF4-FFF2-40B4-BE49-F238E27FC236}">
                <a16:creationId xmlns:a16="http://schemas.microsoft.com/office/drawing/2014/main" id="{1A2780C4-0724-4138-AF44-D0EF0E03F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154" y="4993170"/>
            <a:ext cx="818301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99198" marR="0" lvl="1" indent="-99198" algn="l" defTabSz="839876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76"/>
              </a:spcAft>
              <a:buClr>
                <a:prstClr val="white">
                  <a:lumMod val="65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b="0" i="0" u="none" strike="noStrike" kern="0" cap="none" spc="-28" normalizeH="0" baseline="0" noProof="0" dirty="0">
                <a:ln>
                  <a:solidFill>
                    <a:srgbClr val="44C7F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접근 통제</a:t>
            </a:r>
          </a:p>
          <a:p>
            <a:pPr marL="99198" marR="0" lvl="1" indent="-99198" algn="l" defTabSz="839876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76"/>
              </a:spcAft>
              <a:buClr>
                <a:prstClr val="white">
                  <a:lumMod val="65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b="0" i="0" u="none" strike="noStrike" kern="0" cap="none" spc="-28" normalizeH="0" baseline="0" noProof="0" dirty="0">
                <a:ln>
                  <a:solidFill>
                    <a:srgbClr val="44C7F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자료 유출 방지</a:t>
            </a:r>
          </a:p>
          <a:p>
            <a:pPr marL="99198" marR="0" lvl="1" indent="-99198" algn="l" defTabSz="839876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76"/>
              </a:spcAft>
              <a:buClr>
                <a:prstClr val="white">
                  <a:lumMod val="65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b="0" i="0" u="none" strike="noStrike" kern="0" cap="none" spc="-28" normalizeH="0" baseline="0" noProof="0" dirty="0">
                <a:ln>
                  <a:solidFill>
                    <a:srgbClr val="44C7F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바이러스 방역</a:t>
            </a:r>
          </a:p>
        </p:txBody>
      </p:sp>
      <p:sp>
        <p:nvSpPr>
          <p:cNvPr id="173" name="Rectangle 19">
            <a:extLst>
              <a:ext uri="{FF2B5EF4-FFF2-40B4-BE49-F238E27FC236}">
                <a16:creationId xmlns:a16="http://schemas.microsoft.com/office/drawing/2014/main" id="{70F1995A-92AF-4472-92F8-75EA5305B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160" y="1680069"/>
            <a:ext cx="502189" cy="184666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  <a:ex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805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46" normalizeH="0" baseline="0" noProof="0" dirty="0">
                <a:ln>
                  <a:solidFill>
                    <a:srgbClr val="485053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보안활동</a:t>
            </a:r>
          </a:p>
        </p:txBody>
      </p:sp>
      <p:sp>
        <p:nvSpPr>
          <p:cNvPr id="174" name="Rectangle 19">
            <a:extLst>
              <a:ext uri="{FF2B5EF4-FFF2-40B4-BE49-F238E27FC236}">
                <a16:creationId xmlns:a16="http://schemas.microsoft.com/office/drawing/2014/main" id="{F4CC499D-1AB1-42CF-8482-B20948575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7001" y="1680069"/>
            <a:ext cx="502189" cy="184666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  <a:ex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805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46" normalizeH="0" baseline="0" noProof="0" dirty="0">
                <a:ln>
                  <a:solidFill>
                    <a:srgbClr val="485053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보안활동</a:t>
            </a:r>
          </a:p>
        </p:txBody>
      </p:sp>
      <p:sp>
        <p:nvSpPr>
          <p:cNvPr id="175" name="Rectangle 19">
            <a:extLst>
              <a:ext uri="{FF2B5EF4-FFF2-40B4-BE49-F238E27FC236}">
                <a16:creationId xmlns:a16="http://schemas.microsoft.com/office/drawing/2014/main" id="{75383888-DEAB-4459-B2CB-B798F8420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160" y="5881055"/>
            <a:ext cx="502189" cy="184666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  <a:ex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805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46" normalizeH="0" baseline="0" noProof="0" dirty="0">
                <a:ln>
                  <a:solidFill>
                    <a:srgbClr val="485053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보안활동</a:t>
            </a:r>
          </a:p>
        </p:txBody>
      </p:sp>
      <p:sp>
        <p:nvSpPr>
          <p:cNvPr id="176" name="Rectangle 19">
            <a:extLst>
              <a:ext uri="{FF2B5EF4-FFF2-40B4-BE49-F238E27FC236}">
                <a16:creationId xmlns:a16="http://schemas.microsoft.com/office/drawing/2014/main" id="{42CF50B6-7BDE-45F7-A42A-3C2DFE000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7001" y="5881055"/>
            <a:ext cx="502189" cy="184666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  <a:ex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805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46" normalizeH="0" baseline="0" noProof="0" dirty="0">
                <a:ln>
                  <a:solidFill>
                    <a:srgbClr val="485053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보안활동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BF2D240-EBDB-4801-AA83-C740F49FB295}"/>
              </a:ext>
            </a:extLst>
          </p:cNvPr>
          <p:cNvGrpSpPr/>
          <p:nvPr/>
        </p:nvGrpSpPr>
        <p:grpSpPr>
          <a:xfrm>
            <a:off x="7361624" y="5661901"/>
            <a:ext cx="1234102" cy="293927"/>
            <a:chOff x="7361624" y="5848813"/>
            <a:chExt cx="1234102" cy="293927"/>
          </a:xfrm>
        </p:grpSpPr>
        <p:sp>
          <p:nvSpPr>
            <p:cNvPr id="182" name="사각형: 둥근 모서리 307">
              <a:extLst>
                <a:ext uri="{FF2B5EF4-FFF2-40B4-BE49-F238E27FC236}">
                  <a16:creationId xmlns:a16="http://schemas.microsoft.com/office/drawing/2014/main" id="{92395741-B422-4A6A-B31D-11535DFD8ACA}"/>
                </a:ext>
              </a:extLst>
            </p:cNvPr>
            <p:cNvSpPr/>
            <p:nvPr/>
          </p:nvSpPr>
          <p:spPr>
            <a:xfrm>
              <a:off x="7361624" y="5848813"/>
              <a:ext cx="1234102" cy="29392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5B8ED1"/>
                </a:gs>
                <a:gs pos="100000">
                  <a:srgbClr val="3168B1"/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lIns="18000" tIns="0" rIns="18000" bIns="0" anchor="ctr"/>
            <a:lstStyle/>
            <a:p>
              <a:pPr marL="0" marR="0" lvl="0" indent="0" algn="ctr" defTabSz="83951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183" name="Rectangle 99">
              <a:extLst>
                <a:ext uri="{FF2B5EF4-FFF2-40B4-BE49-F238E27FC236}">
                  <a16:creationId xmlns:a16="http://schemas.microsoft.com/office/drawing/2014/main" id="{665BC760-D8C0-41EA-B999-DE6287361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9054" y="5903444"/>
              <a:ext cx="979242" cy="18466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contourClr>
                  <a:schemeClr val="accent1">
                    <a:lumMod val="75000"/>
                  </a:schemeClr>
                </a:contourClr>
              </a:sp3d>
            </a:bodyPr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46" normalizeH="0" baseline="0" noProof="0" dirty="0">
                  <a:ln>
                    <a:solidFill>
                      <a:srgbClr val="44C7F4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Arial" pitchFamily="34" charset="0"/>
                </a:rPr>
                <a:t>보안교육 및 보고</a:t>
              </a:r>
            </a:p>
          </p:txBody>
        </p:sp>
      </p:grpSp>
      <p:sp>
        <p:nvSpPr>
          <p:cNvPr id="180" name="사각형: 둥근 모서리 288">
            <a:extLst>
              <a:ext uri="{FF2B5EF4-FFF2-40B4-BE49-F238E27FC236}">
                <a16:creationId xmlns:a16="http://schemas.microsoft.com/office/drawing/2014/main" id="{C3BBA2FE-B71E-4FE9-9771-5BA42BFD89F5}"/>
              </a:ext>
            </a:extLst>
          </p:cNvPr>
          <p:cNvSpPr/>
          <p:nvPr/>
        </p:nvSpPr>
        <p:spPr>
          <a:xfrm>
            <a:off x="7361624" y="1766245"/>
            <a:ext cx="1234102" cy="29392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5B8ED1"/>
              </a:gs>
              <a:gs pos="100000">
                <a:srgbClr val="3168B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</p:spPr>
        <p:txBody>
          <a:bodyPr lIns="18000" tIns="0" rIns="18000" bIns="0" anchor="ctr"/>
          <a:lstStyle/>
          <a:p>
            <a:pPr marL="0" marR="0" lvl="0" indent="0" algn="ctr" defTabSz="8395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81" name="Rectangle 99">
            <a:extLst>
              <a:ext uri="{FF2B5EF4-FFF2-40B4-BE49-F238E27FC236}">
                <a16:creationId xmlns:a16="http://schemas.microsoft.com/office/drawing/2014/main" id="{870D4934-3C6A-4890-A5BD-CF38B9D49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169" y="1820876"/>
            <a:ext cx="515013" cy="184666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accent1">
                  <a:lumMod val="75000"/>
                </a:schemeClr>
              </a:contourClr>
            </a:sp3d>
          </a:bodyPr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46" normalizeH="0" baseline="0" noProof="0" dirty="0">
                <a:ln>
                  <a:solidFill>
                    <a:srgbClr val="44C7F4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KoPub돋움체 Bold"/>
                <a:ea typeface="KoPub돋움체 Bold"/>
                <a:cs typeface="Arial" pitchFamily="34" charset="0"/>
              </a:rPr>
              <a:t>보안조치</a:t>
            </a:r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ADE97CE7-6B48-49AC-B5F3-34E24A8C3A8C}"/>
              </a:ext>
            </a:extLst>
          </p:cNvPr>
          <p:cNvGrpSpPr/>
          <p:nvPr/>
        </p:nvGrpSpPr>
        <p:grpSpPr>
          <a:xfrm>
            <a:off x="6627834" y="3038427"/>
            <a:ext cx="300187" cy="1796220"/>
            <a:chOff x="7370907" y="3427567"/>
            <a:chExt cx="324000" cy="1980000"/>
          </a:xfrm>
        </p:grpSpPr>
        <p:sp>
          <p:nvSpPr>
            <p:cNvPr id="185" name="사각형: 둥근 모서리 312">
              <a:extLst>
                <a:ext uri="{FF2B5EF4-FFF2-40B4-BE49-F238E27FC236}">
                  <a16:creationId xmlns:a16="http://schemas.microsoft.com/office/drawing/2014/main" id="{4F3A05E6-374F-42B5-88BF-F3F601F816CB}"/>
                </a:ext>
              </a:extLst>
            </p:cNvPr>
            <p:cNvSpPr/>
            <p:nvPr/>
          </p:nvSpPr>
          <p:spPr>
            <a:xfrm rot="5400000">
              <a:off x="6542907" y="4255567"/>
              <a:ext cx="1980000" cy="32400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5B8ED1"/>
                </a:gs>
                <a:gs pos="100000">
                  <a:srgbClr val="3168B1"/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lIns="18000" tIns="0" rIns="18000" bIns="0" anchor="ctr"/>
            <a:lstStyle/>
            <a:p>
              <a:pPr marL="0" marR="0" lvl="0" indent="0" algn="ctr" defTabSz="83951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186" name="Rectangle 99">
              <a:extLst>
                <a:ext uri="{FF2B5EF4-FFF2-40B4-BE49-F238E27FC236}">
                  <a16:creationId xmlns:a16="http://schemas.microsoft.com/office/drawing/2014/main" id="{B9043E09-F4A8-464C-847C-5B99FED399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125786" y="4348084"/>
              <a:ext cx="814240" cy="13896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eaVert"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contourClr>
                  <a:schemeClr val="accent1">
                    <a:lumMod val="75000"/>
                  </a:schemeClr>
                </a:contourClr>
              </a:sp3d>
            </a:bodyPr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46" normalizeH="0" baseline="0" noProof="0" dirty="0">
                  <a:ln>
                    <a:solidFill>
                      <a:srgbClr val="44C7F4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Arial" pitchFamily="34" charset="0"/>
                </a:rPr>
                <a:t>보</a:t>
              </a:r>
            </a:p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46" normalizeH="0" baseline="0" noProof="0" dirty="0">
                  <a:ln>
                    <a:solidFill>
                      <a:srgbClr val="44C7F4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Arial" pitchFamily="34" charset="0"/>
                </a:rPr>
                <a:t>안</a:t>
              </a:r>
            </a:p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46" normalizeH="0" baseline="0" noProof="0" dirty="0">
                  <a:ln>
                    <a:solidFill>
                      <a:srgbClr val="44C7F4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Arial" pitchFamily="34" charset="0"/>
                </a:rPr>
                <a:t>감</a:t>
              </a:r>
            </a:p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46" normalizeH="0" baseline="0" noProof="0" dirty="0">
                  <a:ln>
                    <a:solidFill>
                      <a:srgbClr val="44C7F4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Arial" pitchFamily="34" charset="0"/>
                </a:rPr>
                <a:t>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D9ACBE-FB39-4AF4-837D-C317ECF18971}"/>
              </a:ext>
            </a:extLst>
          </p:cNvPr>
          <p:cNvGrpSpPr/>
          <p:nvPr/>
        </p:nvGrpSpPr>
        <p:grpSpPr>
          <a:xfrm>
            <a:off x="9029329" y="3038428"/>
            <a:ext cx="300187" cy="1796220"/>
            <a:chOff x="9029329" y="3015615"/>
            <a:chExt cx="300187" cy="1796220"/>
          </a:xfrm>
        </p:grpSpPr>
        <p:sp>
          <p:nvSpPr>
            <p:cNvPr id="188" name="사각형: 둥근 모서리 311">
              <a:extLst>
                <a:ext uri="{FF2B5EF4-FFF2-40B4-BE49-F238E27FC236}">
                  <a16:creationId xmlns:a16="http://schemas.microsoft.com/office/drawing/2014/main" id="{B9B8CFE0-C49A-4788-8399-696AC5633802}"/>
                </a:ext>
              </a:extLst>
            </p:cNvPr>
            <p:cNvSpPr/>
            <p:nvPr/>
          </p:nvSpPr>
          <p:spPr>
            <a:xfrm rot="5400000">
              <a:off x="8281313" y="3763631"/>
              <a:ext cx="1796220" cy="3001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5B8ED1"/>
                </a:gs>
                <a:gs pos="100000">
                  <a:srgbClr val="3168B1"/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lIns="18000" tIns="0" rIns="18000" bIns="0" anchor="ctr"/>
            <a:lstStyle/>
            <a:p>
              <a:pPr marL="0" marR="0" lvl="0" indent="0" algn="ctr" defTabSz="83951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189" name="Rectangle 99">
              <a:extLst>
                <a:ext uri="{FF2B5EF4-FFF2-40B4-BE49-F238E27FC236}">
                  <a16:creationId xmlns:a16="http://schemas.microsoft.com/office/drawing/2014/main" id="{E4063518-0CA8-438E-81CC-3D6FE405BA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533092" y="3849348"/>
              <a:ext cx="1292662" cy="12875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eaVert"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contourClr>
                  <a:schemeClr val="accent1">
                    <a:lumMod val="75000"/>
                  </a:schemeClr>
                </a:contourClr>
              </a:sp3d>
            </a:bodyPr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46" normalizeH="0" baseline="0" noProof="0" dirty="0">
                  <a:ln>
                    <a:solidFill>
                      <a:srgbClr val="44C7F4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Arial" pitchFamily="34" charset="0"/>
                </a:rPr>
                <a:t>보</a:t>
              </a:r>
            </a:p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46" normalizeH="0" baseline="0" noProof="0" dirty="0">
                  <a:ln>
                    <a:solidFill>
                      <a:srgbClr val="44C7F4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Arial" pitchFamily="34" charset="0"/>
                </a:rPr>
                <a:t>안</a:t>
              </a:r>
            </a:p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46" normalizeH="0" baseline="0" noProof="0" dirty="0">
                  <a:ln>
                    <a:solidFill>
                      <a:srgbClr val="44C7F4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Arial" pitchFamily="34" charset="0"/>
                </a:rPr>
                <a:t>담</a:t>
              </a:r>
            </a:p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46" normalizeH="0" baseline="0" noProof="0" dirty="0">
                  <a:ln>
                    <a:solidFill>
                      <a:srgbClr val="44C7F4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Arial" pitchFamily="34" charset="0"/>
                </a:rPr>
                <a:t>당</a:t>
              </a:r>
            </a:p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46" normalizeH="0" baseline="0" noProof="0" dirty="0">
                  <a:ln>
                    <a:solidFill>
                      <a:srgbClr val="44C7F4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Arial" pitchFamily="34" charset="0"/>
                </a:rPr>
                <a:t>자</a:t>
              </a:r>
            </a:p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46" normalizeH="0" baseline="0" noProof="0" dirty="0">
                  <a:ln>
                    <a:solidFill>
                      <a:srgbClr val="44C7F4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Arial" pitchFamily="34" charset="0"/>
                </a:rPr>
                <a:t>운</a:t>
              </a:r>
            </a:p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46" normalizeH="0" baseline="0" noProof="0" dirty="0">
                  <a:ln>
                    <a:solidFill>
                      <a:srgbClr val="44C7F4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Arial" pitchFamily="34" charset="0"/>
                </a:rPr>
                <a:t>용</a:t>
              </a:r>
            </a:p>
          </p:txBody>
        </p:sp>
      </p:grpSp>
      <p:cxnSp>
        <p:nvCxnSpPr>
          <p:cNvPr id="201" name="연결선: 꺾임 352">
            <a:extLst>
              <a:ext uri="{FF2B5EF4-FFF2-40B4-BE49-F238E27FC236}">
                <a16:creationId xmlns:a16="http://schemas.microsoft.com/office/drawing/2014/main" id="{0F95B6E7-3BD7-4BF1-A9AF-A2A9B11A229A}"/>
              </a:ext>
            </a:extLst>
          </p:cNvPr>
          <p:cNvCxnSpPr>
            <a:cxnSpLocks/>
            <a:stCxn id="185" idx="3"/>
            <a:endCxn id="182" idx="1"/>
          </p:cNvCxnSpPr>
          <p:nvPr/>
        </p:nvCxnSpPr>
        <p:spPr>
          <a:xfrm rot="16200000" flipH="1">
            <a:off x="6582668" y="5029908"/>
            <a:ext cx="974217" cy="583696"/>
          </a:xfrm>
          <a:prstGeom prst="bentConnector2">
            <a:avLst/>
          </a:prstGeom>
          <a:noFill/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02" name="연결선: 꺾임 354">
            <a:extLst>
              <a:ext uri="{FF2B5EF4-FFF2-40B4-BE49-F238E27FC236}">
                <a16:creationId xmlns:a16="http://schemas.microsoft.com/office/drawing/2014/main" id="{A666F1BE-329C-4B6B-A5AC-02AE062BEB4D}"/>
              </a:ext>
            </a:extLst>
          </p:cNvPr>
          <p:cNvCxnSpPr>
            <a:cxnSpLocks/>
            <a:stCxn id="185" idx="1"/>
            <a:endCxn id="180" idx="1"/>
          </p:cNvCxnSpPr>
          <p:nvPr/>
        </p:nvCxnSpPr>
        <p:spPr>
          <a:xfrm rot="5400000" flipH="1" flipV="1">
            <a:off x="6507167" y="2183971"/>
            <a:ext cx="1125219" cy="583696"/>
          </a:xfrm>
          <a:prstGeom prst="bentConnector2">
            <a:avLst/>
          </a:prstGeom>
          <a:noFill/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03" name="연결선: 꺾임 356">
            <a:extLst>
              <a:ext uri="{FF2B5EF4-FFF2-40B4-BE49-F238E27FC236}">
                <a16:creationId xmlns:a16="http://schemas.microsoft.com/office/drawing/2014/main" id="{EAD9B2FA-4094-4526-9412-D1759C775BC9}"/>
              </a:ext>
            </a:extLst>
          </p:cNvPr>
          <p:cNvCxnSpPr>
            <a:stCxn id="180" idx="3"/>
            <a:endCxn id="188" idx="1"/>
          </p:cNvCxnSpPr>
          <p:nvPr/>
        </p:nvCxnSpPr>
        <p:spPr>
          <a:xfrm>
            <a:off x="8595726" y="1913209"/>
            <a:ext cx="583697" cy="1125219"/>
          </a:xfrm>
          <a:prstGeom prst="bentConnector2">
            <a:avLst/>
          </a:prstGeom>
          <a:noFill/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04" name="연결선: 꺾임 358">
            <a:extLst>
              <a:ext uri="{FF2B5EF4-FFF2-40B4-BE49-F238E27FC236}">
                <a16:creationId xmlns:a16="http://schemas.microsoft.com/office/drawing/2014/main" id="{59695AD1-16E0-453E-A0AA-E2A6CCC61680}"/>
              </a:ext>
            </a:extLst>
          </p:cNvPr>
          <p:cNvCxnSpPr>
            <a:cxnSpLocks/>
            <a:stCxn id="188" idx="3"/>
            <a:endCxn id="182" idx="3"/>
          </p:cNvCxnSpPr>
          <p:nvPr/>
        </p:nvCxnSpPr>
        <p:spPr>
          <a:xfrm rot="5400000">
            <a:off x="8400467" y="5029908"/>
            <a:ext cx="974217" cy="583697"/>
          </a:xfrm>
          <a:prstGeom prst="bentConnector2">
            <a:avLst/>
          </a:prstGeom>
          <a:noFill/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3D9BC526-551D-4859-8997-999D64662297}"/>
              </a:ext>
            </a:extLst>
          </p:cNvPr>
          <p:cNvGrpSpPr/>
          <p:nvPr/>
        </p:nvGrpSpPr>
        <p:grpSpPr>
          <a:xfrm>
            <a:off x="7144499" y="3074577"/>
            <a:ext cx="1681371" cy="1644508"/>
            <a:chOff x="7143101" y="3092311"/>
            <a:chExt cx="1681371" cy="1644508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D61D2AED-1B24-4729-894D-022F87D6F926}"/>
                </a:ext>
              </a:extLst>
            </p:cNvPr>
            <p:cNvGrpSpPr/>
            <p:nvPr/>
          </p:nvGrpSpPr>
          <p:grpSpPr>
            <a:xfrm>
              <a:off x="7148408" y="3105592"/>
              <a:ext cx="1660533" cy="1625269"/>
              <a:chOff x="7932777" y="3526750"/>
              <a:chExt cx="1792258" cy="1791557"/>
            </a:xfrm>
            <a:solidFill>
              <a:srgbClr val="427ACF"/>
            </a:solidFill>
          </p:grpSpPr>
          <p:sp>
            <p:nvSpPr>
              <p:cNvPr id="155" name="자유형: 도형 331">
                <a:extLst>
                  <a:ext uri="{FF2B5EF4-FFF2-40B4-BE49-F238E27FC236}">
                    <a16:creationId xmlns:a16="http://schemas.microsoft.com/office/drawing/2014/main" id="{0A71B475-C8AC-4B6E-83EC-AF33383D7971}"/>
                  </a:ext>
                </a:extLst>
              </p:cNvPr>
              <p:cNvSpPr/>
              <p:nvPr/>
            </p:nvSpPr>
            <p:spPr>
              <a:xfrm>
                <a:off x="8865404" y="3526750"/>
                <a:ext cx="859161" cy="854320"/>
              </a:xfrm>
              <a:custGeom>
                <a:avLst/>
                <a:gdLst>
                  <a:gd name="connsiteX0" fmla="*/ 0 w 859161"/>
                  <a:gd name="connsiteY0" fmla="*/ 0 h 854320"/>
                  <a:gd name="connsiteX1" fmla="*/ 55279 w 859161"/>
                  <a:gd name="connsiteY1" fmla="*/ 2791 h 854320"/>
                  <a:gd name="connsiteX2" fmla="*/ 857047 w 859161"/>
                  <a:gd name="connsiteY2" fmla="*/ 809665 h 854320"/>
                  <a:gd name="connsiteX3" fmla="*/ 859161 w 859161"/>
                  <a:gd name="connsiteY3" fmla="*/ 854320 h 854320"/>
                  <a:gd name="connsiteX4" fmla="*/ 0 w 859161"/>
                  <a:gd name="connsiteY4" fmla="*/ 854320 h 854320"/>
                  <a:gd name="connsiteX5" fmla="*/ 0 w 859161"/>
                  <a:gd name="connsiteY5" fmla="*/ 0 h 85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9161" h="854320">
                    <a:moveTo>
                      <a:pt x="0" y="0"/>
                    </a:moveTo>
                    <a:lnTo>
                      <a:pt x="55279" y="2791"/>
                    </a:lnTo>
                    <a:cubicBezTo>
                      <a:pt x="479621" y="45886"/>
                      <a:pt x="816584" y="384551"/>
                      <a:pt x="857047" y="809665"/>
                    </a:cubicBezTo>
                    <a:lnTo>
                      <a:pt x="859161" y="854320"/>
                    </a:lnTo>
                    <a:lnTo>
                      <a:pt x="0" y="8543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9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  <p:sp>
            <p:nvSpPr>
              <p:cNvPr id="156" name="자유형: 도형 328">
                <a:extLst>
                  <a:ext uri="{FF2B5EF4-FFF2-40B4-BE49-F238E27FC236}">
                    <a16:creationId xmlns:a16="http://schemas.microsoft.com/office/drawing/2014/main" id="{BE52B77E-829A-4B9F-B705-292D615D821A}"/>
                  </a:ext>
                </a:extLst>
              </p:cNvPr>
              <p:cNvSpPr/>
              <p:nvPr/>
            </p:nvSpPr>
            <p:spPr>
              <a:xfrm>
                <a:off x="8865404" y="4454060"/>
                <a:ext cx="859631" cy="864241"/>
              </a:xfrm>
              <a:custGeom>
                <a:avLst/>
                <a:gdLst>
                  <a:gd name="connsiteX0" fmla="*/ 0 w 859631"/>
                  <a:gd name="connsiteY0" fmla="*/ 0 h 864242"/>
                  <a:gd name="connsiteX1" fmla="*/ 859631 w 859631"/>
                  <a:gd name="connsiteY1" fmla="*/ 0 h 864242"/>
                  <a:gd name="connsiteX2" fmla="*/ 857047 w 859631"/>
                  <a:gd name="connsiteY2" fmla="*/ 54577 h 864242"/>
                  <a:gd name="connsiteX3" fmla="*/ 55279 w 859631"/>
                  <a:gd name="connsiteY3" fmla="*/ 861451 h 864242"/>
                  <a:gd name="connsiteX4" fmla="*/ 0 w 859631"/>
                  <a:gd name="connsiteY4" fmla="*/ 864242 h 864242"/>
                  <a:gd name="connsiteX5" fmla="*/ 0 w 859631"/>
                  <a:gd name="connsiteY5" fmla="*/ 0 h 864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9631" h="864242">
                    <a:moveTo>
                      <a:pt x="0" y="0"/>
                    </a:moveTo>
                    <a:lnTo>
                      <a:pt x="859631" y="0"/>
                    </a:lnTo>
                    <a:lnTo>
                      <a:pt x="857047" y="54577"/>
                    </a:lnTo>
                    <a:cubicBezTo>
                      <a:pt x="816584" y="479691"/>
                      <a:pt x="479621" y="818357"/>
                      <a:pt x="55279" y="861451"/>
                    </a:cubicBezTo>
                    <a:lnTo>
                      <a:pt x="0" y="8642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9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  <p:sp>
            <p:nvSpPr>
              <p:cNvPr id="157" name="자유형: 도형 336">
                <a:extLst>
                  <a:ext uri="{FF2B5EF4-FFF2-40B4-BE49-F238E27FC236}">
                    <a16:creationId xmlns:a16="http://schemas.microsoft.com/office/drawing/2014/main" id="{DAABA526-35B1-46C8-A97A-64F05152B218}"/>
                  </a:ext>
                </a:extLst>
              </p:cNvPr>
              <p:cNvSpPr/>
              <p:nvPr/>
            </p:nvSpPr>
            <p:spPr>
              <a:xfrm rot="5400000">
                <a:off x="7935668" y="3524330"/>
                <a:ext cx="854320" cy="859161"/>
              </a:xfrm>
              <a:custGeom>
                <a:avLst/>
                <a:gdLst>
                  <a:gd name="connsiteX0" fmla="*/ 0 w 854320"/>
                  <a:gd name="connsiteY0" fmla="*/ 0 h 859161"/>
                  <a:gd name="connsiteX1" fmla="*/ 854320 w 854320"/>
                  <a:gd name="connsiteY1" fmla="*/ 0 h 859161"/>
                  <a:gd name="connsiteX2" fmla="*/ 854320 w 854320"/>
                  <a:gd name="connsiteY2" fmla="*/ 859161 h 859161"/>
                  <a:gd name="connsiteX3" fmla="*/ 809665 w 854320"/>
                  <a:gd name="connsiteY3" fmla="*/ 857047 h 859161"/>
                  <a:gd name="connsiteX4" fmla="*/ 2791 w 854320"/>
                  <a:gd name="connsiteY4" fmla="*/ 55279 h 859161"/>
                  <a:gd name="connsiteX5" fmla="*/ 0 w 854320"/>
                  <a:gd name="connsiteY5" fmla="*/ 0 h 85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4320" h="859161">
                    <a:moveTo>
                      <a:pt x="0" y="0"/>
                    </a:moveTo>
                    <a:lnTo>
                      <a:pt x="854320" y="0"/>
                    </a:lnTo>
                    <a:lnTo>
                      <a:pt x="854320" y="859161"/>
                    </a:lnTo>
                    <a:lnTo>
                      <a:pt x="809665" y="857047"/>
                    </a:lnTo>
                    <a:cubicBezTo>
                      <a:pt x="384551" y="816584"/>
                      <a:pt x="45886" y="479621"/>
                      <a:pt x="2791" y="5527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  <p:sp>
            <p:nvSpPr>
              <p:cNvPr id="158" name="자유형: 도형 333">
                <a:extLst>
                  <a:ext uri="{FF2B5EF4-FFF2-40B4-BE49-F238E27FC236}">
                    <a16:creationId xmlns:a16="http://schemas.microsoft.com/office/drawing/2014/main" id="{361E154A-1209-42BD-BED7-92DFC99C774E}"/>
                  </a:ext>
                </a:extLst>
              </p:cNvPr>
              <p:cNvSpPr/>
              <p:nvPr/>
            </p:nvSpPr>
            <p:spPr>
              <a:xfrm rot="5400000">
                <a:off x="7930472" y="4456370"/>
                <a:ext cx="864242" cy="859631"/>
              </a:xfrm>
              <a:custGeom>
                <a:avLst/>
                <a:gdLst>
                  <a:gd name="connsiteX0" fmla="*/ 0 w 864242"/>
                  <a:gd name="connsiteY0" fmla="*/ 859631 h 859631"/>
                  <a:gd name="connsiteX1" fmla="*/ 0 w 864242"/>
                  <a:gd name="connsiteY1" fmla="*/ 0 h 859631"/>
                  <a:gd name="connsiteX2" fmla="*/ 864242 w 864242"/>
                  <a:gd name="connsiteY2" fmla="*/ 0 h 859631"/>
                  <a:gd name="connsiteX3" fmla="*/ 861451 w 864242"/>
                  <a:gd name="connsiteY3" fmla="*/ 55279 h 859631"/>
                  <a:gd name="connsiteX4" fmla="*/ 54577 w 864242"/>
                  <a:gd name="connsiteY4" fmla="*/ 857047 h 859631"/>
                  <a:gd name="connsiteX5" fmla="*/ 0 w 864242"/>
                  <a:gd name="connsiteY5" fmla="*/ 859631 h 85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4242" h="859631">
                    <a:moveTo>
                      <a:pt x="0" y="859631"/>
                    </a:moveTo>
                    <a:lnTo>
                      <a:pt x="0" y="0"/>
                    </a:lnTo>
                    <a:lnTo>
                      <a:pt x="864242" y="0"/>
                    </a:lnTo>
                    <a:lnTo>
                      <a:pt x="861451" y="55279"/>
                    </a:lnTo>
                    <a:cubicBezTo>
                      <a:pt x="818357" y="479621"/>
                      <a:pt x="479691" y="816584"/>
                      <a:pt x="54577" y="857047"/>
                    </a:cubicBezTo>
                    <a:lnTo>
                      <a:pt x="0" y="85963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</p:grp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0FCB64E5-BBD5-4592-ABB6-81D774091A83}"/>
                </a:ext>
              </a:extLst>
            </p:cNvPr>
            <p:cNvSpPr/>
            <p:nvPr/>
          </p:nvSpPr>
          <p:spPr>
            <a:xfrm>
              <a:off x="7430586" y="3381567"/>
              <a:ext cx="1096178" cy="1073316"/>
            </a:xfrm>
            <a:prstGeom prst="ellipse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F2F2F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3615" tIns="41807" rIns="83615" bIns="418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0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0ED2E32-1FA8-4E83-A7C2-4D9ABA2B42F5}"/>
                </a:ext>
              </a:extLst>
            </p:cNvPr>
            <p:cNvSpPr txBox="1"/>
            <p:nvPr/>
          </p:nvSpPr>
          <p:spPr>
            <a:xfrm>
              <a:off x="7569952" y="3867910"/>
              <a:ext cx="817447" cy="27921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lt1"/>
                  </a:solidFill>
                </a:defRPr>
              </a:lvl1pPr>
              <a:lvl2pPr marL="0" lvl="1" algn="ctr">
                <a:buClr>
                  <a:prstClr val="white">
                    <a:lumMod val="50000"/>
                  </a:prstClr>
                </a:buClr>
                <a:buSzPct val="120000"/>
                <a:tabLst>
                  <a:tab pos="88886" algn="l"/>
                  <a:tab pos="269831" algn="l"/>
                  <a:tab pos="5647419" algn="l"/>
                </a:tabLst>
                <a:defRPr sz="1200" spc="-30">
                  <a:ln>
                    <a:solidFill>
                      <a:srgbClr val="44546A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1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120000"/>
                <a:buFontTx/>
                <a:buNone/>
                <a:tabLst>
                  <a:tab pos="88886" algn="l"/>
                  <a:tab pos="269831" algn="l"/>
                  <a:tab pos="5647419" algn="l"/>
                </a:tabLst>
                <a:defRPr/>
              </a:pPr>
              <a:r>
                <a:rPr kumimoji="0" lang="ko-KR" altLang="en-US" sz="1800" b="0" i="0" u="none" strike="noStrike" kern="0" cap="none" spc="-30" normalizeH="0" baseline="0" noProof="0" dirty="0">
                  <a:ln>
                    <a:solidFill>
                      <a:srgbClr val="44546A">
                        <a:alpha val="0"/>
                      </a:srgbClr>
                    </a:solidFill>
                  </a:ln>
                  <a:solidFill>
                    <a:srgbClr val="2E3192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보안체계</a:t>
              </a:r>
            </a:p>
          </p:txBody>
        </p:sp>
        <p:sp>
          <p:nvSpPr>
            <p:cNvPr id="150" name="제목 5">
              <a:extLst>
                <a:ext uri="{FF2B5EF4-FFF2-40B4-BE49-F238E27FC236}">
                  <a16:creationId xmlns:a16="http://schemas.microsoft.com/office/drawing/2014/main" id="{043BC972-174A-4846-BD1D-43621D834B42}"/>
                </a:ext>
              </a:extLst>
            </p:cNvPr>
            <p:cNvSpPr txBox="1">
              <a:spLocks/>
            </p:cNvSpPr>
            <p:nvPr/>
          </p:nvSpPr>
          <p:spPr>
            <a:xfrm rot="18840000">
              <a:off x="7306181" y="3218528"/>
              <a:ext cx="1502293" cy="1534289"/>
            </a:xfrm>
            <a:prstGeom prst="rect">
              <a:avLst/>
            </a:prstGeom>
          </p:spPr>
          <p:txBody>
            <a:bodyPr vert="horz" wrap="none" lIns="0" tIns="0" rIns="0" bIns="0" rtlCol="0" anchor="ctr">
              <a:prstTxWarp prst="textArchUp">
                <a:avLst>
                  <a:gd name="adj" fmla="val 5768295"/>
                </a:avLst>
              </a:prstTxWarp>
              <a:sp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lang="ko-KR" altLang="en-US" sz="1600" kern="1200" dirty="0">
                  <a:gradFill>
                    <a:gsLst>
                      <a:gs pos="0">
                        <a:srgbClr val="414042"/>
                      </a:gs>
                      <a:gs pos="100000">
                        <a:srgbClr val="393939"/>
                      </a:gs>
                    </a:gsLst>
                    <a:lin ang="5400000" scaled="0"/>
                  </a:gradFill>
                  <a:latin typeface="Rix모던고딕 EB" pitchFamily="18" charset="-127"/>
                  <a:ea typeface="Rix모던고딕 EB" pitchFamily="18" charset="-127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-46" normalizeH="0" baseline="0" noProof="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j-cs"/>
                </a:rPr>
                <a:t>소프트웨어 보안</a:t>
              </a:r>
            </a:p>
          </p:txBody>
        </p:sp>
        <p:sp>
          <p:nvSpPr>
            <p:cNvPr id="151" name="제목 5">
              <a:extLst>
                <a:ext uri="{FF2B5EF4-FFF2-40B4-BE49-F238E27FC236}">
                  <a16:creationId xmlns:a16="http://schemas.microsoft.com/office/drawing/2014/main" id="{C32E815C-B985-4F75-B7EF-D74D0EFE2ADE}"/>
                </a:ext>
              </a:extLst>
            </p:cNvPr>
            <p:cNvSpPr txBox="1">
              <a:spLocks/>
            </p:cNvSpPr>
            <p:nvPr/>
          </p:nvSpPr>
          <p:spPr>
            <a:xfrm rot="2700000">
              <a:off x="7159099" y="3218528"/>
              <a:ext cx="1502293" cy="1534289"/>
            </a:xfrm>
            <a:prstGeom prst="rect">
              <a:avLst/>
            </a:prstGeom>
          </p:spPr>
          <p:txBody>
            <a:bodyPr vert="horz" wrap="none" lIns="0" tIns="0" rIns="0" bIns="0" rtlCol="0" anchor="ctr">
              <a:prstTxWarp prst="textArchUp">
                <a:avLst>
                  <a:gd name="adj" fmla="val 5768295"/>
                </a:avLst>
              </a:prstTxWarp>
              <a:sp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lang="ko-KR" altLang="en-US" sz="1600" kern="1200" dirty="0">
                  <a:gradFill>
                    <a:gsLst>
                      <a:gs pos="0">
                        <a:srgbClr val="414042"/>
                      </a:gs>
                      <a:gs pos="100000">
                        <a:srgbClr val="393939"/>
                      </a:gs>
                    </a:gsLst>
                    <a:lin ang="5400000" scaled="0"/>
                  </a:gradFill>
                  <a:latin typeface="Rix모던고딕 EB" pitchFamily="18" charset="-127"/>
                  <a:ea typeface="Rix모던고딕 EB" pitchFamily="18" charset="-127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-46" normalizeH="0" baseline="0" noProof="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j-cs"/>
                </a:rPr>
                <a:t>인원</a:t>
              </a:r>
              <a:r>
                <a:rPr kumimoji="0" lang="en-US" altLang="ko-KR" sz="1000" b="1" i="0" u="none" strike="noStrike" kern="1200" cap="none" spc="-46" normalizeH="0" baseline="0" noProof="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j-cs"/>
                </a:rPr>
                <a:t>/</a:t>
              </a:r>
              <a:r>
                <a:rPr kumimoji="0" lang="ko-KR" altLang="en-US" sz="1000" b="1" i="0" u="none" strike="noStrike" kern="1200" cap="none" spc="-46" normalizeH="0" baseline="0" noProof="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j-cs"/>
                </a:rPr>
                <a:t>정신 보안</a:t>
              </a:r>
            </a:p>
          </p:txBody>
        </p:sp>
        <p:sp>
          <p:nvSpPr>
            <p:cNvPr id="152" name="제목 5">
              <a:extLst>
                <a:ext uri="{FF2B5EF4-FFF2-40B4-BE49-F238E27FC236}">
                  <a16:creationId xmlns:a16="http://schemas.microsoft.com/office/drawing/2014/main" id="{F58D0882-F477-4C57-8574-0B36A67D6B1B}"/>
                </a:ext>
              </a:extLst>
            </p:cNvPr>
            <p:cNvSpPr txBox="1">
              <a:spLocks/>
            </p:cNvSpPr>
            <p:nvPr/>
          </p:nvSpPr>
          <p:spPr>
            <a:xfrm rot="18900000" flipH="1" flipV="1">
              <a:off x="7143101" y="3092311"/>
              <a:ext cx="1534289" cy="1502293"/>
            </a:xfrm>
            <a:prstGeom prst="rect">
              <a:avLst/>
            </a:prstGeom>
          </p:spPr>
          <p:txBody>
            <a:bodyPr vert="horz" wrap="none" lIns="0" tIns="0" rIns="0" bIns="0" rtlCol="0" anchor="ctr">
              <a:prstTxWarp prst="textArchUp">
                <a:avLst>
                  <a:gd name="adj" fmla="val 5768295"/>
                </a:avLst>
              </a:prstTxWarp>
              <a:sp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lang="ko-KR" altLang="en-US" sz="1600" kern="1200" dirty="0">
                  <a:gradFill>
                    <a:gsLst>
                      <a:gs pos="0">
                        <a:srgbClr val="414042"/>
                      </a:gs>
                      <a:gs pos="100000">
                        <a:srgbClr val="393939"/>
                      </a:gs>
                    </a:gsLst>
                    <a:lin ang="5400000" scaled="0"/>
                  </a:gradFill>
                  <a:latin typeface="Rix모던고딕 EB" pitchFamily="18" charset="-127"/>
                  <a:ea typeface="Rix모던고딕 EB" pitchFamily="18" charset="-127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-46" normalizeH="0" baseline="0" noProof="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j-cs"/>
                </a:rPr>
                <a:t>클라이언트 보안</a:t>
              </a:r>
            </a:p>
          </p:txBody>
        </p:sp>
        <p:sp>
          <p:nvSpPr>
            <p:cNvPr id="153" name="제목 5">
              <a:extLst>
                <a:ext uri="{FF2B5EF4-FFF2-40B4-BE49-F238E27FC236}">
                  <a16:creationId xmlns:a16="http://schemas.microsoft.com/office/drawing/2014/main" id="{06432444-A082-4A88-B6F2-34C2F0888C11}"/>
                </a:ext>
              </a:extLst>
            </p:cNvPr>
            <p:cNvSpPr txBox="1">
              <a:spLocks/>
            </p:cNvSpPr>
            <p:nvPr/>
          </p:nvSpPr>
          <p:spPr>
            <a:xfrm rot="2700000" flipH="1" flipV="1">
              <a:off x="7306181" y="3076313"/>
              <a:ext cx="1502293" cy="1534289"/>
            </a:xfrm>
            <a:prstGeom prst="rect">
              <a:avLst/>
            </a:prstGeom>
          </p:spPr>
          <p:txBody>
            <a:bodyPr vert="horz" wrap="none" lIns="0" tIns="0" rIns="0" bIns="0" rtlCol="0" anchor="ctr">
              <a:prstTxWarp prst="textArchUp">
                <a:avLst>
                  <a:gd name="adj" fmla="val 5768295"/>
                </a:avLst>
              </a:prstTxWarp>
              <a:sp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lang="ko-KR" altLang="en-US" sz="1600" kern="1200" dirty="0">
                  <a:gradFill>
                    <a:gsLst>
                      <a:gs pos="0">
                        <a:srgbClr val="414042"/>
                      </a:gs>
                      <a:gs pos="100000">
                        <a:srgbClr val="393939"/>
                      </a:gs>
                    </a:gsLst>
                    <a:lin ang="5400000" scaled="0"/>
                  </a:gradFill>
                  <a:latin typeface="Rix모던고딕 EB" pitchFamily="18" charset="-127"/>
                  <a:ea typeface="Rix모던고딕 EB" pitchFamily="18" charset="-127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-46" normalizeH="0" baseline="0" noProof="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j-cs"/>
                </a:rPr>
                <a:t>서버 보안</a:t>
              </a:r>
            </a:p>
          </p:txBody>
        </p:sp>
        <p:pic>
          <p:nvPicPr>
            <p:cNvPr id="154" name="그래픽 381">
              <a:extLst>
                <a:ext uri="{FF2B5EF4-FFF2-40B4-BE49-F238E27FC236}">
                  <a16:creationId xmlns:a16="http://schemas.microsoft.com/office/drawing/2014/main" id="{4C176CAE-8C20-45B8-9C46-022857EC4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784867" y="3529902"/>
              <a:ext cx="387616" cy="295906"/>
            </a:xfrm>
            <a:prstGeom prst="rect">
              <a:avLst/>
            </a:prstGeom>
            <a:effectLst/>
          </p:spPr>
        </p:pic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BF3F53D2-49C9-45EA-9441-D5CE7450E602}"/>
              </a:ext>
            </a:extLst>
          </p:cNvPr>
          <p:cNvGrpSpPr/>
          <p:nvPr/>
        </p:nvGrpSpPr>
        <p:grpSpPr>
          <a:xfrm>
            <a:off x="484630" y="1017647"/>
            <a:ext cx="2542417" cy="373714"/>
            <a:chOff x="4959324" y="1021777"/>
            <a:chExt cx="2022287" cy="373714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C730FF63-2775-4514-9DAD-85C4A2772D81}"/>
                </a:ext>
              </a:extLst>
            </p:cNvPr>
            <p:cNvGrpSpPr/>
            <p:nvPr/>
          </p:nvGrpSpPr>
          <p:grpSpPr>
            <a:xfrm>
              <a:off x="4959324" y="1021777"/>
              <a:ext cx="2022287" cy="373714"/>
              <a:chOff x="682810" y="1670749"/>
              <a:chExt cx="2216975" cy="373714"/>
            </a:xfrm>
          </p:grpSpPr>
          <p:sp>
            <p:nvSpPr>
              <p:cNvPr id="122" name="직각 삼각형 11">
                <a:extLst>
                  <a:ext uri="{FF2B5EF4-FFF2-40B4-BE49-F238E27FC236}">
                    <a16:creationId xmlns:a16="http://schemas.microsoft.com/office/drawing/2014/main" id="{7EC9EEC2-8341-4619-9605-F3FC6676E6C1}"/>
                  </a:ext>
                </a:extLst>
              </p:cNvPr>
              <p:cNvSpPr/>
              <p:nvPr/>
            </p:nvSpPr>
            <p:spPr>
              <a:xfrm rot="16200000">
                <a:off x="2818288" y="1676249"/>
                <a:ext cx="86997" cy="75997"/>
              </a:xfrm>
              <a:custGeom>
                <a:avLst/>
                <a:gdLst>
                  <a:gd name="connsiteX0" fmla="*/ 0 w 89837"/>
                  <a:gd name="connsiteY0" fmla="*/ 45719 h 45719"/>
                  <a:gd name="connsiteX1" fmla="*/ 0 w 89837"/>
                  <a:gd name="connsiteY1" fmla="*/ 0 h 45719"/>
                  <a:gd name="connsiteX2" fmla="*/ 89837 w 89837"/>
                  <a:gd name="connsiteY2" fmla="*/ 45719 h 45719"/>
                  <a:gd name="connsiteX3" fmla="*/ 0 w 89837"/>
                  <a:gd name="connsiteY3" fmla="*/ 45719 h 45719"/>
                  <a:gd name="connsiteX0" fmla="*/ 0 w 89837"/>
                  <a:gd name="connsiteY0" fmla="*/ 74294 h 74294"/>
                  <a:gd name="connsiteX1" fmla="*/ 0 w 89837"/>
                  <a:gd name="connsiteY1" fmla="*/ 0 h 74294"/>
                  <a:gd name="connsiteX2" fmla="*/ 89837 w 89837"/>
                  <a:gd name="connsiteY2" fmla="*/ 45719 h 74294"/>
                  <a:gd name="connsiteX3" fmla="*/ 0 w 89837"/>
                  <a:gd name="connsiteY3" fmla="*/ 74294 h 74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837" h="74294">
                    <a:moveTo>
                      <a:pt x="0" y="74294"/>
                    </a:moveTo>
                    <a:lnTo>
                      <a:pt x="0" y="0"/>
                    </a:lnTo>
                    <a:lnTo>
                      <a:pt x="89837" y="45719"/>
                    </a:lnTo>
                    <a:lnTo>
                      <a:pt x="0" y="74294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4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23" name="한쪽 모서리가 둥근 사각형 132">
                <a:extLst>
                  <a:ext uri="{FF2B5EF4-FFF2-40B4-BE49-F238E27FC236}">
                    <a16:creationId xmlns:a16="http://schemas.microsoft.com/office/drawing/2014/main" id="{FA764963-3F8C-49CD-9E45-B16637363AF9}"/>
                  </a:ext>
                </a:extLst>
              </p:cNvPr>
              <p:cNvSpPr/>
              <p:nvPr/>
            </p:nvSpPr>
            <p:spPr>
              <a:xfrm flipH="1">
                <a:off x="682810" y="1670756"/>
                <a:ext cx="1686144" cy="373707"/>
              </a:xfrm>
              <a:prstGeom prst="round1Rect">
                <a:avLst>
                  <a:gd name="adj" fmla="val 50000"/>
                </a:avLst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120" name="자유형 130">
              <a:extLst>
                <a:ext uri="{FF2B5EF4-FFF2-40B4-BE49-F238E27FC236}">
                  <a16:creationId xmlns:a16="http://schemas.microsoft.com/office/drawing/2014/main" id="{E8CB1641-CE12-402E-98CC-A5E284B32DEB}"/>
                </a:ext>
              </a:extLst>
            </p:cNvPr>
            <p:cNvSpPr/>
            <p:nvPr/>
          </p:nvSpPr>
          <p:spPr>
            <a:xfrm>
              <a:off x="6233195" y="1021784"/>
              <a:ext cx="723778" cy="373707"/>
            </a:xfrm>
            <a:custGeom>
              <a:avLst/>
              <a:gdLst>
                <a:gd name="connsiteX0" fmla="*/ 0 w 793457"/>
                <a:gd name="connsiteY0" fmla="*/ 0 h 373707"/>
                <a:gd name="connsiteX1" fmla="*/ 793457 w 793457"/>
                <a:gd name="connsiteY1" fmla="*/ 0 h 373707"/>
                <a:gd name="connsiteX2" fmla="*/ 624689 w 793457"/>
                <a:gd name="connsiteY2" fmla="*/ 373707 h 373707"/>
                <a:gd name="connsiteX3" fmla="*/ 0 w 793457"/>
                <a:gd name="connsiteY3" fmla="*/ 373707 h 37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3457" h="373707">
                  <a:moveTo>
                    <a:pt x="0" y="0"/>
                  </a:moveTo>
                  <a:lnTo>
                    <a:pt x="793457" y="0"/>
                  </a:lnTo>
                  <a:lnTo>
                    <a:pt x="624689" y="373707"/>
                  </a:lnTo>
                  <a:lnTo>
                    <a:pt x="0" y="373707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0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121" name="Rectangle 246">
              <a:extLst>
                <a:ext uri="{FF2B5EF4-FFF2-40B4-BE49-F238E27FC236}">
                  <a16:creationId xmlns:a16="http://schemas.microsoft.com/office/drawing/2014/main" id="{DB85203F-BE12-417B-89FA-F6E2A0389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5777" y="1078149"/>
              <a:ext cx="1827969" cy="26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EAEAE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3822" tIns="26912" rIns="53822" bIns="26912" anchor="ctr" anchorCtr="0"/>
            <a:lstStyle/>
            <a:p>
              <a:pPr marL="0" marR="0" lvl="0" indent="0" algn="ctr" defTabSz="8698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-72" normalizeH="0" baseline="0" noProof="0" dirty="0">
                  <a:ln>
                    <a:solidFill>
                      <a:srgbClr val="2E3192">
                        <a:alpha val="0"/>
                      </a:srgbClr>
                    </a:solidFill>
                  </a:ln>
                  <a:gradFill>
                    <a:gsLst>
                      <a:gs pos="43000">
                        <a:prstClr val="white"/>
                      </a:gs>
                      <a:gs pos="44000">
                        <a:prstClr val="white">
                          <a:lumMod val="8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유지보수</a:t>
              </a:r>
              <a:r>
                <a:rPr kumimoji="1" lang="en-US" altLang="ko-KR" sz="1600" b="0" i="0" u="none" strike="noStrike" kern="1200" cap="none" spc="-72" normalizeH="0" baseline="0" noProof="0" dirty="0">
                  <a:ln>
                    <a:solidFill>
                      <a:srgbClr val="2E3192">
                        <a:alpha val="0"/>
                      </a:srgbClr>
                    </a:solidFill>
                  </a:ln>
                  <a:gradFill>
                    <a:gsLst>
                      <a:gs pos="43000">
                        <a:prstClr val="white"/>
                      </a:gs>
                      <a:gs pos="44000">
                        <a:prstClr val="white">
                          <a:lumMod val="8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/</a:t>
              </a:r>
              <a:r>
                <a:rPr kumimoji="1" lang="ko-KR" altLang="en-US" sz="1600" b="0" i="0" u="none" strike="noStrike" kern="1200" cap="none" spc="-72" normalizeH="0" baseline="0" noProof="0" dirty="0">
                  <a:ln>
                    <a:solidFill>
                      <a:srgbClr val="2E3192">
                        <a:alpha val="0"/>
                      </a:srgbClr>
                    </a:solidFill>
                  </a:ln>
                  <a:gradFill>
                    <a:gsLst>
                      <a:gs pos="43000">
                        <a:prstClr val="white"/>
                      </a:gs>
                      <a:gs pos="44000">
                        <a:prstClr val="white">
                          <a:lumMod val="8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하자보수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D03713BA-E29C-46EE-A401-8604AD0F1613}"/>
              </a:ext>
            </a:extLst>
          </p:cNvPr>
          <p:cNvGrpSpPr/>
          <p:nvPr/>
        </p:nvGrpSpPr>
        <p:grpSpPr>
          <a:xfrm>
            <a:off x="3527212" y="1017647"/>
            <a:ext cx="2542417" cy="373714"/>
            <a:chOff x="4959324" y="1021777"/>
            <a:chExt cx="2022287" cy="373714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937DC337-6A09-43E8-843A-4727B64E55AE}"/>
                </a:ext>
              </a:extLst>
            </p:cNvPr>
            <p:cNvGrpSpPr/>
            <p:nvPr/>
          </p:nvGrpSpPr>
          <p:grpSpPr>
            <a:xfrm>
              <a:off x="4959324" y="1021777"/>
              <a:ext cx="2022287" cy="373714"/>
              <a:chOff x="682810" y="1670749"/>
              <a:chExt cx="2216975" cy="373714"/>
            </a:xfrm>
          </p:grpSpPr>
          <p:sp>
            <p:nvSpPr>
              <p:cNvPr id="159" name="직각 삼각형 11">
                <a:extLst>
                  <a:ext uri="{FF2B5EF4-FFF2-40B4-BE49-F238E27FC236}">
                    <a16:creationId xmlns:a16="http://schemas.microsoft.com/office/drawing/2014/main" id="{18E537F0-1F39-43C4-A512-0E93B43F14AE}"/>
                  </a:ext>
                </a:extLst>
              </p:cNvPr>
              <p:cNvSpPr/>
              <p:nvPr/>
            </p:nvSpPr>
            <p:spPr>
              <a:xfrm rot="16200000">
                <a:off x="2818288" y="1676249"/>
                <a:ext cx="86997" cy="75997"/>
              </a:xfrm>
              <a:custGeom>
                <a:avLst/>
                <a:gdLst>
                  <a:gd name="connsiteX0" fmla="*/ 0 w 89837"/>
                  <a:gd name="connsiteY0" fmla="*/ 45719 h 45719"/>
                  <a:gd name="connsiteX1" fmla="*/ 0 w 89837"/>
                  <a:gd name="connsiteY1" fmla="*/ 0 h 45719"/>
                  <a:gd name="connsiteX2" fmla="*/ 89837 w 89837"/>
                  <a:gd name="connsiteY2" fmla="*/ 45719 h 45719"/>
                  <a:gd name="connsiteX3" fmla="*/ 0 w 89837"/>
                  <a:gd name="connsiteY3" fmla="*/ 45719 h 45719"/>
                  <a:gd name="connsiteX0" fmla="*/ 0 w 89837"/>
                  <a:gd name="connsiteY0" fmla="*/ 74294 h 74294"/>
                  <a:gd name="connsiteX1" fmla="*/ 0 w 89837"/>
                  <a:gd name="connsiteY1" fmla="*/ 0 h 74294"/>
                  <a:gd name="connsiteX2" fmla="*/ 89837 w 89837"/>
                  <a:gd name="connsiteY2" fmla="*/ 45719 h 74294"/>
                  <a:gd name="connsiteX3" fmla="*/ 0 w 89837"/>
                  <a:gd name="connsiteY3" fmla="*/ 74294 h 74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837" h="74294">
                    <a:moveTo>
                      <a:pt x="0" y="74294"/>
                    </a:moveTo>
                    <a:lnTo>
                      <a:pt x="0" y="0"/>
                    </a:lnTo>
                    <a:lnTo>
                      <a:pt x="89837" y="45719"/>
                    </a:lnTo>
                    <a:lnTo>
                      <a:pt x="0" y="74294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4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60" name="한쪽 모서리가 둥근 사각형 132">
                <a:extLst>
                  <a:ext uri="{FF2B5EF4-FFF2-40B4-BE49-F238E27FC236}">
                    <a16:creationId xmlns:a16="http://schemas.microsoft.com/office/drawing/2014/main" id="{0D4A8C48-2D8E-42E5-8817-21CC143F74AA}"/>
                  </a:ext>
                </a:extLst>
              </p:cNvPr>
              <p:cNvSpPr/>
              <p:nvPr/>
            </p:nvSpPr>
            <p:spPr>
              <a:xfrm flipH="1">
                <a:off x="682810" y="1670756"/>
                <a:ext cx="1686144" cy="373707"/>
              </a:xfrm>
              <a:prstGeom prst="round1Rect">
                <a:avLst>
                  <a:gd name="adj" fmla="val 50000"/>
                </a:avLst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144" name="자유형 130">
              <a:extLst>
                <a:ext uri="{FF2B5EF4-FFF2-40B4-BE49-F238E27FC236}">
                  <a16:creationId xmlns:a16="http://schemas.microsoft.com/office/drawing/2014/main" id="{F729ED54-7762-431D-97AD-C66700EC9A94}"/>
                </a:ext>
              </a:extLst>
            </p:cNvPr>
            <p:cNvSpPr/>
            <p:nvPr/>
          </p:nvSpPr>
          <p:spPr>
            <a:xfrm>
              <a:off x="6233195" y="1021784"/>
              <a:ext cx="723778" cy="373707"/>
            </a:xfrm>
            <a:custGeom>
              <a:avLst/>
              <a:gdLst>
                <a:gd name="connsiteX0" fmla="*/ 0 w 793457"/>
                <a:gd name="connsiteY0" fmla="*/ 0 h 373707"/>
                <a:gd name="connsiteX1" fmla="*/ 793457 w 793457"/>
                <a:gd name="connsiteY1" fmla="*/ 0 h 373707"/>
                <a:gd name="connsiteX2" fmla="*/ 624689 w 793457"/>
                <a:gd name="connsiteY2" fmla="*/ 373707 h 373707"/>
                <a:gd name="connsiteX3" fmla="*/ 0 w 793457"/>
                <a:gd name="connsiteY3" fmla="*/ 373707 h 37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3457" h="373707">
                  <a:moveTo>
                    <a:pt x="0" y="0"/>
                  </a:moveTo>
                  <a:lnTo>
                    <a:pt x="793457" y="0"/>
                  </a:lnTo>
                  <a:lnTo>
                    <a:pt x="624689" y="373707"/>
                  </a:lnTo>
                  <a:lnTo>
                    <a:pt x="0" y="373707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0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145" name="Rectangle 246">
              <a:extLst>
                <a:ext uri="{FF2B5EF4-FFF2-40B4-BE49-F238E27FC236}">
                  <a16:creationId xmlns:a16="http://schemas.microsoft.com/office/drawing/2014/main" id="{FB298E1C-1015-42D5-B1F1-C5EDF0C3A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5777" y="1078149"/>
              <a:ext cx="1827969" cy="26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EAEAE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3822" tIns="26912" rIns="53822" bIns="26912" anchor="ctr" anchorCtr="0"/>
            <a:lstStyle/>
            <a:p>
              <a:pPr marL="0" marR="0" lvl="0" indent="0" algn="ctr" defTabSz="8698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-72" normalizeH="0" baseline="0" noProof="0" dirty="0">
                  <a:ln>
                    <a:solidFill>
                      <a:srgbClr val="2E3192">
                        <a:alpha val="0"/>
                      </a:srgbClr>
                    </a:solidFill>
                  </a:ln>
                  <a:gradFill>
                    <a:gsLst>
                      <a:gs pos="43000">
                        <a:prstClr val="white"/>
                      </a:gs>
                      <a:gs pos="44000">
                        <a:prstClr val="white">
                          <a:lumMod val="8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교육 훈련</a:t>
              </a: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747707BA-1EC3-435B-972A-EEB26D9D6231}"/>
              </a:ext>
            </a:extLst>
          </p:cNvPr>
          <p:cNvGrpSpPr/>
          <p:nvPr/>
        </p:nvGrpSpPr>
        <p:grpSpPr>
          <a:xfrm>
            <a:off x="6532497" y="1017647"/>
            <a:ext cx="2542417" cy="373714"/>
            <a:chOff x="4959324" y="1021777"/>
            <a:chExt cx="2022287" cy="373714"/>
          </a:xfrm>
        </p:grpSpPr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340F4A29-12E6-4CC9-985E-EF00F1EE446D}"/>
                </a:ext>
              </a:extLst>
            </p:cNvPr>
            <p:cNvGrpSpPr/>
            <p:nvPr/>
          </p:nvGrpSpPr>
          <p:grpSpPr>
            <a:xfrm>
              <a:off x="4959324" y="1021777"/>
              <a:ext cx="2022287" cy="373714"/>
              <a:chOff x="682810" y="1670749"/>
              <a:chExt cx="2216975" cy="373714"/>
            </a:xfrm>
          </p:grpSpPr>
          <p:sp>
            <p:nvSpPr>
              <p:cNvPr id="165" name="직각 삼각형 11">
                <a:extLst>
                  <a:ext uri="{FF2B5EF4-FFF2-40B4-BE49-F238E27FC236}">
                    <a16:creationId xmlns:a16="http://schemas.microsoft.com/office/drawing/2014/main" id="{66266A6E-A63D-4662-BAD8-53DC8D7E7C78}"/>
                  </a:ext>
                </a:extLst>
              </p:cNvPr>
              <p:cNvSpPr/>
              <p:nvPr/>
            </p:nvSpPr>
            <p:spPr>
              <a:xfrm rot="16200000">
                <a:off x="2818288" y="1676249"/>
                <a:ext cx="86997" cy="75997"/>
              </a:xfrm>
              <a:custGeom>
                <a:avLst/>
                <a:gdLst>
                  <a:gd name="connsiteX0" fmla="*/ 0 w 89837"/>
                  <a:gd name="connsiteY0" fmla="*/ 45719 h 45719"/>
                  <a:gd name="connsiteX1" fmla="*/ 0 w 89837"/>
                  <a:gd name="connsiteY1" fmla="*/ 0 h 45719"/>
                  <a:gd name="connsiteX2" fmla="*/ 89837 w 89837"/>
                  <a:gd name="connsiteY2" fmla="*/ 45719 h 45719"/>
                  <a:gd name="connsiteX3" fmla="*/ 0 w 89837"/>
                  <a:gd name="connsiteY3" fmla="*/ 45719 h 45719"/>
                  <a:gd name="connsiteX0" fmla="*/ 0 w 89837"/>
                  <a:gd name="connsiteY0" fmla="*/ 74294 h 74294"/>
                  <a:gd name="connsiteX1" fmla="*/ 0 w 89837"/>
                  <a:gd name="connsiteY1" fmla="*/ 0 h 74294"/>
                  <a:gd name="connsiteX2" fmla="*/ 89837 w 89837"/>
                  <a:gd name="connsiteY2" fmla="*/ 45719 h 74294"/>
                  <a:gd name="connsiteX3" fmla="*/ 0 w 89837"/>
                  <a:gd name="connsiteY3" fmla="*/ 74294 h 74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837" h="74294">
                    <a:moveTo>
                      <a:pt x="0" y="74294"/>
                    </a:moveTo>
                    <a:lnTo>
                      <a:pt x="0" y="0"/>
                    </a:lnTo>
                    <a:lnTo>
                      <a:pt x="89837" y="45719"/>
                    </a:lnTo>
                    <a:lnTo>
                      <a:pt x="0" y="74294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4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66" name="한쪽 모서리가 둥근 사각형 132">
                <a:extLst>
                  <a:ext uri="{FF2B5EF4-FFF2-40B4-BE49-F238E27FC236}">
                    <a16:creationId xmlns:a16="http://schemas.microsoft.com/office/drawing/2014/main" id="{8173E6BB-4EF0-4282-A02C-710272033BAC}"/>
                  </a:ext>
                </a:extLst>
              </p:cNvPr>
              <p:cNvSpPr/>
              <p:nvPr/>
            </p:nvSpPr>
            <p:spPr>
              <a:xfrm flipH="1">
                <a:off x="682810" y="1670756"/>
                <a:ext cx="1686144" cy="373707"/>
              </a:xfrm>
              <a:prstGeom prst="round1Rect">
                <a:avLst>
                  <a:gd name="adj" fmla="val 50000"/>
                </a:avLst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163" name="자유형 130">
              <a:extLst>
                <a:ext uri="{FF2B5EF4-FFF2-40B4-BE49-F238E27FC236}">
                  <a16:creationId xmlns:a16="http://schemas.microsoft.com/office/drawing/2014/main" id="{0A615AD0-F938-414E-9A71-28EB085F8944}"/>
                </a:ext>
              </a:extLst>
            </p:cNvPr>
            <p:cNvSpPr/>
            <p:nvPr/>
          </p:nvSpPr>
          <p:spPr>
            <a:xfrm>
              <a:off x="6233195" y="1021784"/>
              <a:ext cx="723778" cy="373707"/>
            </a:xfrm>
            <a:custGeom>
              <a:avLst/>
              <a:gdLst>
                <a:gd name="connsiteX0" fmla="*/ 0 w 793457"/>
                <a:gd name="connsiteY0" fmla="*/ 0 h 373707"/>
                <a:gd name="connsiteX1" fmla="*/ 793457 w 793457"/>
                <a:gd name="connsiteY1" fmla="*/ 0 h 373707"/>
                <a:gd name="connsiteX2" fmla="*/ 624689 w 793457"/>
                <a:gd name="connsiteY2" fmla="*/ 373707 h 373707"/>
                <a:gd name="connsiteX3" fmla="*/ 0 w 793457"/>
                <a:gd name="connsiteY3" fmla="*/ 373707 h 37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3457" h="373707">
                  <a:moveTo>
                    <a:pt x="0" y="0"/>
                  </a:moveTo>
                  <a:lnTo>
                    <a:pt x="793457" y="0"/>
                  </a:lnTo>
                  <a:lnTo>
                    <a:pt x="624689" y="373707"/>
                  </a:lnTo>
                  <a:lnTo>
                    <a:pt x="0" y="373707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0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164" name="Rectangle 246">
              <a:extLst>
                <a:ext uri="{FF2B5EF4-FFF2-40B4-BE49-F238E27FC236}">
                  <a16:creationId xmlns:a16="http://schemas.microsoft.com/office/drawing/2014/main" id="{AE7E31F1-A5A4-4523-9083-191EF84DF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5777" y="1078149"/>
              <a:ext cx="1827969" cy="26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EAEAE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3822" tIns="26912" rIns="53822" bIns="26912" anchor="ctr" anchorCtr="0"/>
            <a:lstStyle/>
            <a:p>
              <a:pPr marL="0" marR="0" lvl="0" indent="0" algn="ctr" defTabSz="8698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-72" normalizeH="0" baseline="0" noProof="0" dirty="0">
                  <a:ln>
                    <a:solidFill>
                      <a:srgbClr val="2E3192">
                        <a:alpha val="0"/>
                      </a:srgbClr>
                    </a:solidFill>
                  </a:ln>
                  <a:gradFill>
                    <a:gsLst>
                      <a:gs pos="43000">
                        <a:prstClr val="white"/>
                      </a:gs>
                      <a:gs pos="44000">
                        <a:prstClr val="white">
                          <a:lumMod val="8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정보 보호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1463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17">
            <a:extLst>
              <a:ext uri="{FF2B5EF4-FFF2-40B4-BE49-F238E27FC236}">
                <a16:creationId xmlns:a16="http://schemas.microsoft.com/office/drawing/2014/main" id="{75FF13A3-7A0B-4C21-B6F1-C6B538B198AC}"/>
              </a:ext>
            </a:extLst>
          </p:cNvPr>
          <p:cNvSpPr/>
          <p:nvPr/>
        </p:nvSpPr>
        <p:spPr>
          <a:xfrm>
            <a:off x="561261" y="1634633"/>
            <a:ext cx="3563063" cy="4719572"/>
          </a:xfrm>
          <a:prstGeom prst="roundRect">
            <a:avLst>
              <a:gd name="adj" fmla="val 2889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527AD5D-C671-4563-B88E-EE2D181373A9}"/>
              </a:ext>
            </a:extLst>
          </p:cNvPr>
          <p:cNvGrpSpPr/>
          <p:nvPr/>
        </p:nvGrpSpPr>
        <p:grpSpPr>
          <a:xfrm>
            <a:off x="561212" y="1553463"/>
            <a:ext cx="2776057" cy="373708"/>
            <a:chOff x="682810" y="1670755"/>
            <a:chExt cx="3731466" cy="373708"/>
          </a:xfrm>
        </p:grpSpPr>
        <p:sp>
          <p:nvSpPr>
            <p:cNvPr id="75" name="한쪽 모서리가 둥근 사각형 232">
              <a:extLst>
                <a:ext uri="{FF2B5EF4-FFF2-40B4-BE49-F238E27FC236}">
                  <a16:creationId xmlns:a16="http://schemas.microsoft.com/office/drawing/2014/main" id="{24A35947-309B-4D47-9C59-DEB447D94188}"/>
                </a:ext>
              </a:extLst>
            </p:cNvPr>
            <p:cNvSpPr/>
            <p:nvPr/>
          </p:nvSpPr>
          <p:spPr>
            <a:xfrm flipH="1">
              <a:off x="682810" y="1670756"/>
              <a:ext cx="1686144" cy="373707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0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41680A1-F8C1-4CEA-943D-C804E2C16E6C}"/>
                </a:ext>
              </a:extLst>
            </p:cNvPr>
            <p:cNvGrpSpPr/>
            <p:nvPr/>
          </p:nvGrpSpPr>
          <p:grpSpPr>
            <a:xfrm>
              <a:off x="2342234" y="1670755"/>
              <a:ext cx="2072042" cy="373708"/>
              <a:chOff x="3397999" y="3239198"/>
              <a:chExt cx="2786642" cy="507602"/>
            </a:xfrm>
          </p:grpSpPr>
          <p:sp>
            <p:nvSpPr>
              <p:cNvPr id="79" name="직각 삼각형 11">
                <a:extLst>
                  <a:ext uri="{FF2B5EF4-FFF2-40B4-BE49-F238E27FC236}">
                    <a16:creationId xmlns:a16="http://schemas.microsoft.com/office/drawing/2014/main" id="{FAEB80D3-9862-486D-B7C0-F823D2CB123A}"/>
                  </a:ext>
                </a:extLst>
              </p:cNvPr>
              <p:cNvSpPr/>
              <p:nvPr/>
            </p:nvSpPr>
            <p:spPr>
              <a:xfrm rot="16200000">
                <a:off x="6074454" y="3247178"/>
                <a:ext cx="118167" cy="102207"/>
              </a:xfrm>
              <a:custGeom>
                <a:avLst/>
                <a:gdLst>
                  <a:gd name="connsiteX0" fmla="*/ 0 w 89837"/>
                  <a:gd name="connsiteY0" fmla="*/ 45719 h 45719"/>
                  <a:gd name="connsiteX1" fmla="*/ 0 w 89837"/>
                  <a:gd name="connsiteY1" fmla="*/ 0 h 45719"/>
                  <a:gd name="connsiteX2" fmla="*/ 89837 w 89837"/>
                  <a:gd name="connsiteY2" fmla="*/ 45719 h 45719"/>
                  <a:gd name="connsiteX3" fmla="*/ 0 w 89837"/>
                  <a:gd name="connsiteY3" fmla="*/ 45719 h 45719"/>
                  <a:gd name="connsiteX0" fmla="*/ 0 w 89837"/>
                  <a:gd name="connsiteY0" fmla="*/ 74294 h 74294"/>
                  <a:gd name="connsiteX1" fmla="*/ 0 w 89837"/>
                  <a:gd name="connsiteY1" fmla="*/ 0 h 74294"/>
                  <a:gd name="connsiteX2" fmla="*/ 89837 w 89837"/>
                  <a:gd name="connsiteY2" fmla="*/ 45719 h 74294"/>
                  <a:gd name="connsiteX3" fmla="*/ 0 w 89837"/>
                  <a:gd name="connsiteY3" fmla="*/ 74294 h 74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837" h="74294">
                    <a:moveTo>
                      <a:pt x="0" y="74294"/>
                    </a:moveTo>
                    <a:lnTo>
                      <a:pt x="0" y="0"/>
                    </a:lnTo>
                    <a:lnTo>
                      <a:pt x="89837" y="45719"/>
                    </a:lnTo>
                    <a:lnTo>
                      <a:pt x="0" y="74294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4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80" name="자유형 236">
                <a:extLst>
                  <a:ext uri="{FF2B5EF4-FFF2-40B4-BE49-F238E27FC236}">
                    <a16:creationId xmlns:a16="http://schemas.microsoft.com/office/drawing/2014/main" id="{717067D1-07F3-4BBD-B8B9-8DDC5B82ED37}"/>
                  </a:ext>
                </a:extLst>
              </p:cNvPr>
              <p:cNvSpPr/>
              <p:nvPr/>
            </p:nvSpPr>
            <p:spPr>
              <a:xfrm>
                <a:off x="3397999" y="3239199"/>
                <a:ext cx="2745509" cy="507601"/>
              </a:xfrm>
              <a:custGeom>
                <a:avLst/>
                <a:gdLst>
                  <a:gd name="connsiteX0" fmla="*/ 0 w 2016052"/>
                  <a:gd name="connsiteY0" fmla="*/ 0 h 368979"/>
                  <a:gd name="connsiteX1" fmla="*/ 2016052 w 2016052"/>
                  <a:gd name="connsiteY1" fmla="*/ 0 h 368979"/>
                  <a:gd name="connsiteX2" fmla="*/ 1849384 w 2016052"/>
                  <a:gd name="connsiteY2" fmla="*/ 368979 h 368979"/>
                  <a:gd name="connsiteX3" fmla="*/ 0 w 2016052"/>
                  <a:gd name="connsiteY3" fmla="*/ 368979 h 368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6052" h="368979">
                    <a:moveTo>
                      <a:pt x="0" y="0"/>
                    </a:moveTo>
                    <a:lnTo>
                      <a:pt x="2016052" y="0"/>
                    </a:lnTo>
                    <a:lnTo>
                      <a:pt x="1849384" y="368979"/>
                    </a:lnTo>
                    <a:lnTo>
                      <a:pt x="0" y="368979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77" name="Rectangle 246">
              <a:extLst>
                <a:ext uri="{FF2B5EF4-FFF2-40B4-BE49-F238E27FC236}">
                  <a16:creationId xmlns:a16="http://schemas.microsoft.com/office/drawing/2014/main" id="{2D378BF0-21AB-462E-8D9F-37FEAB194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853" y="1727121"/>
              <a:ext cx="3415992" cy="26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EAEAE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3822" tIns="26912" rIns="53822" bIns="26912" anchor="ctr" anchorCtr="0"/>
            <a:lstStyle/>
            <a:p>
              <a:pPr marL="0" marR="0" lvl="0" indent="0" algn="ctr" defTabSz="8698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-72" normalizeH="0" baseline="0" noProof="0" dirty="0">
                  <a:ln>
                    <a:solidFill>
                      <a:srgbClr val="2E3192">
                        <a:alpha val="0"/>
                      </a:srgbClr>
                    </a:solidFill>
                  </a:ln>
                  <a:gradFill>
                    <a:gsLst>
                      <a:gs pos="43000">
                        <a:prstClr val="white"/>
                      </a:gs>
                      <a:gs pos="44000">
                        <a:prstClr val="white">
                          <a:lumMod val="8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일반 현황</a:t>
              </a:r>
            </a:p>
          </p:txBody>
        </p:sp>
      </p:grpSp>
      <p:sp>
        <p:nvSpPr>
          <p:cNvPr id="108" name="모서리가 둥근 직사각형 17">
            <a:extLst>
              <a:ext uri="{FF2B5EF4-FFF2-40B4-BE49-F238E27FC236}">
                <a16:creationId xmlns:a16="http://schemas.microsoft.com/office/drawing/2014/main" id="{CB2FEA57-A408-4CB9-88CA-B9C535C41DA3}"/>
              </a:ext>
            </a:extLst>
          </p:cNvPr>
          <p:cNvSpPr/>
          <p:nvPr/>
        </p:nvSpPr>
        <p:spPr>
          <a:xfrm>
            <a:off x="4547201" y="1634632"/>
            <a:ext cx="4987021" cy="4719573"/>
          </a:xfrm>
          <a:prstGeom prst="roundRect">
            <a:avLst>
              <a:gd name="adj" fmla="val 3195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BCF5948-62A4-4742-A0DF-56A0498C8148}"/>
              </a:ext>
            </a:extLst>
          </p:cNvPr>
          <p:cNvGrpSpPr/>
          <p:nvPr/>
        </p:nvGrpSpPr>
        <p:grpSpPr>
          <a:xfrm>
            <a:off x="4547132" y="1553463"/>
            <a:ext cx="3885494" cy="373708"/>
            <a:chOff x="682810" y="1670755"/>
            <a:chExt cx="3731465" cy="373708"/>
          </a:xfrm>
        </p:grpSpPr>
        <p:sp>
          <p:nvSpPr>
            <p:cNvPr id="111" name="한쪽 모서리가 둥근 사각형 232">
              <a:extLst>
                <a:ext uri="{FF2B5EF4-FFF2-40B4-BE49-F238E27FC236}">
                  <a16:creationId xmlns:a16="http://schemas.microsoft.com/office/drawing/2014/main" id="{A9301376-2D97-463F-84D5-9966E0CF1F98}"/>
                </a:ext>
              </a:extLst>
            </p:cNvPr>
            <p:cNvSpPr/>
            <p:nvPr/>
          </p:nvSpPr>
          <p:spPr>
            <a:xfrm flipH="1">
              <a:off x="682810" y="1670756"/>
              <a:ext cx="1686144" cy="373707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0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B35F0B28-3B27-44F2-BA24-AE83BBCA7F9D}"/>
                </a:ext>
              </a:extLst>
            </p:cNvPr>
            <p:cNvGrpSpPr/>
            <p:nvPr/>
          </p:nvGrpSpPr>
          <p:grpSpPr>
            <a:xfrm>
              <a:off x="2342234" y="1670755"/>
              <a:ext cx="2072041" cy="373708"/>
              <a:chOff x="3397999" y="3239198"/>
              <a:chExt cx="2786642" cy="507602"/>
            </a:xfrm>
          </p:grpSpPr>
          <p:sp>
            <p:nvSpPr>
              <p:cNvPr id="118" name="직각 삼각형 11">
                <a:extLst>
                  <a:ext uri="{FF2B5EF4-FFF2-40B4-BE49-F238E27FC236}">
                    <a16:creationId xmlns:a16="http://schemas.microsoft.com/office/drawing/2014/main" id="{68B7FCCE-735E-41CF-B195-4BE2E6D1E058}"/>
                  </a:ext>
                </a:extLst>
              </p:cNvPr>
              <p:cNvSpPr/>
              <p:nvPr/>
            </p:nvSpPr>
            <p:spPr>
              <a:xfrm rot="16200000">
                <a:off x="6074454" y="3247178"/>
                <a:ext cx="118167" cy="102207"/>
              </a:xfrm>
              <a:custGeom>
                <a:avLst/>
                <a:gdLst>
                  <a:gd name="connsiteX0" fmla="*/ 0 w 89837"/>
                  <a:gd name="connsiteY0" fmla="*/ 45719 h 45719"/>
                  <a:gd name="connsiteX1" fmla="*/ 0 w 89837"/>
                  <a:gd name="connsiteY1" fmla="*/ 0 h 45719"/>
                  <a:gd name="connsiteX2" fmla="*/ 89837 w 89837"/>
                  <a:gd name="connsiteY2" fmla="*/ 45719 h 45719"/>
                  <a:gd name="connsiteX3" fmla="*/ 0 w 89837"/>
                  <a:gd name="connsiteY3" fmla="*/ 45719 h 45719"/>
                  <a:gd name="connsiteX0" fmla="*/ 0 w 89837"/>
                  <a:gd name="connsiteY0" fmla="*/ 74294 h 74294"/>
                  <a:gd name="connsiteX1" fmla="*/ 0 w 89837"/>
                  <a:gd name="connsiteY1" fmla="*/ 0 h 74294"/>
                  <a:gd name="connsiteX2" fmla="*/ 89837 w 89837"/>
                  <a:gd name="connsiteY2" fmla="*/ 45719 h 74294"/>
                  <a:gd name="connsiteX3" fmla="*/ 0 w 89837"/>
                  <a:gd name="connsiteY3" fmla="*/ 74294 h 74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837" h="74294">
                    <a:moveTo>
                      <a:pt x="0" y="74294"/>
                    </a:moveTo>
                    <a:lnTo>
                      <a:pt x="0" y="0"/>
                    </a:lnTo>
                    <a:lnTo>
                      <a:pt x="89837" y="45719"/>
                    </a:lnTo>
                    <a:lnTo>
                      <a:pt x="0" y="74294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4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19" name="자유형 236">
                <a:extLst>
                  <a:ext uri="{FF2B5EF4-FFF2-40B4-BE49-F238E27FC236}">
                    <a16:creationId xmlns:a16="http://schemas.microsoft.com/office/drawing/2014/main" id="{6C55A567-32C7-4CB6-AD50-46FE95BC8A41}"/>
                  </a:ext>
                </a:extLst>
              </p:cNvPr>
              <p:cNvSpPr/>
              <p:nvPr/>
            </p:nvSpPr>
            <p:spPr>
              <a:xfrm>
                <a:off x="3397999" y="3239199"/>
                <a:ext cx="2745509" cy="507601"/>
              </a:xfrm>
              <a:custGeom>
                <a:avLst/>
                <a:gdLst>
                  <a:gd name="connsiteX0" fmla="*/ 0 w 2016052"/>
                  <a:gd name="connsiteY0" fmla="*/ 0 h 368979"/>
                  <a:gd name="connsiteX1" fmla="*/ 2016052 w 2016052"/>
                  <a:gd name="connsiteY1" fmla="*/ 0 h 368979"/>
                  <a:gd name="connsiteX2" fmla="*/ 1849384 w 2016052"/>
                  <a:gd name="connsiteY2" fmla="*/ 368979 h 368979"/>
                  <a:gd name="connsiteX3" fmla="*/ 0 w 2016052"/>
                  <a:gd name="connsiteY3" fmla="*/ 368979 h 368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6052" h="368979">
                    <a:moveTo>
                      <a:pt x="0" y="0"/>
                    </a:moveTo>
                    <a:lnTo>
                      <a:pt x="2016052" y="0"/>
                    </a:lnTo>
                    <a:lnTo>
                      <a:pt x="1849384" y="368979"/>
                    </a:lnTo>
                    <a:lnTo>
                      <a:pt x="0" y="368979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117" name="Rectangle 246">
              <a:extLst>
                <a:ext uri="{FF2B5EF4-FFF2-40B4-BE49-F238E27FC236}">
                  <a16:creationId xmlns:a16="http://schemas.microsoft.com/office/drawing/2014/main" id="{FC5A2FB0-9C94-4F60-B3AB-CF1181D26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853" y="1727121"/>
              <a:ext cx="3415992" cy="26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EAEAE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3822" tIns="26912" rIns="53822" bIns="26912" anchor="ctr" anchorCtr="0"/>
            <a:lstStyle/>
            <a:p>
              <a:pPr marL="0" marR="0" lvl="0" indent="0" algn="ctr" defTabSz="8698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-72" normalizeH="0" baseline="0" noProof="0" dirty="0">
                  <a:ln>
                    <a:solidFill>
                      <a:srgbClr val="2E3192">
                        <a:alpha val="0"/>
                      </a:srgbClr>
                    </a:solidFill>
                  </a:ln>
                  <a:gradFill>
                    <a:gsLst>
                      <a:gs pos="43000">
                        <a:prstClr val="white"/>
                      </a:gs>
                      <a:gs pos="44000">
                        <a:prstClr val="white">
                          <a:lumMod val="8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일반 현황</a:t>
              </a:r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1B1A95E-C932-450E-AF0F-6805E70673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51" y="215696"/>
            <a:ext cx="3119124" cy="369332"/>
          </a:xfrm>
        </p:spPr>
        <p:txBody>
          <a:bodyPr/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일반현황 및 주요 사업 영역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4B631F-372F-4A0B-8784-B6A7A30740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631" y="128175"/>
            <a:ext cx="428707" cy="507831"/>
          </a:xfrm>
        </p:spPr>
        <p:txBody>
          <a:bodyPr wrap="none" lIns="0" tIns="0" rIns="0" bIns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78" name="Group 5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521939"/>
              </p:ext>
            </p:extLst>
          </p:nvPr>
        </p:nvGraphicFramePr>
        <p:xfrm>
          <a:off x="557431" y="1993184"/>
          <a:ext cx="3566893" cy="4221952"/>
        </p:xfrm>
        <a:graphic>
          <a:graphicData uri="http://schemas.openxmlformats.org/drawingml/2006/table">
            <a:tbl>
              <a:tblPr/>
              <a:tblGrid>
                <a:gridCol w="605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5205"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Bold" pitchFamily="2" charset="-127"/>
                        </a:rPr>
                        <a:t>회사명</a:t>
                      </a:r>
                    </a:p>
                  </a:txBody>
                  <a:tcPr marL="83361" marR="83361" marT="42436" marB="42436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현대무벡스</a:t>
                      </a:r>
                      <a:r>
                        <a:rPr kumimoji="1" lang="ko-KR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 주식회사</a:t>
                      </a:r>
                    </a:p>
                  </a:txBody>
                  <a:tcPr marL="83361" marR="83361" marT="42436" marB="42436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Bold" pitchFamily="2" charset="-127"/>
                        </a:rPr>
                        <a:t>대표자</a:t>
                      </a:r>
                    </a:p>
                  </a:txBody>
                  <a:tcPr marL="83361" marR="83361" marT="42436" marB="42436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현기봉</a:t>
                      </a:r>
                      <a:endParaRPr kumimoji="1" lang="ko-KR" altLang="ko-KR" sz="10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KoPubWorld돋움체 Medium" pitchFamily="2" charset="-127"/>
                      </a:endParaRPr>
                    </a:p>
                  </a:txBody>
                  <a:tcPr marL="83361" marR="83361" marT="42436" marB="42436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205"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Bold" pitchFamily="2" charset="-127"/>
                        </a:rPr>
                        <a:t>사업</a:t>
                      </a:r>
                      <a:endParaRPr kumimoji="1" lang="en-US" altLang="ko-KR" sz="10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KoPubWorld돋움체 Bold" pitchFamily="2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Bold" pitchFamily="2" charset="-127"/>
                        </a:rPr>
                        <a:t>분야</a:t>
                      </a:r>
                    </a:p>
                  </a:txBody>
                  <a:tcPr marL="83361" marR="83361" marT="42436" marB="42436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컨설팅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시스템 통합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, IT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인프라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서비스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물류자동화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클라우드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, AI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 </a:t>
                      </a:r>
                    </a:p>
                  </a:txBody>
                  <a:tcPr marL="83361" marR="83361" marT="42436" marB="42436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509"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Bold" pitchFamily="2" charset="-127"/>
                        </a:rPr>
                        <a:t>주소</a:t>
                      </a:r>
                    </a:p>
                  </a:txBody>
                  <a:tcPr marL="83361" marR="83361" marT="42436" marB="42436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서울특별시 종로구 율곡로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194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현대그룹빌딩</a:t>
                      </a:r>
                      <a:endParaRPr kumimoji="1" lang="en-US" altLang="ko-KR" sz="10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KoPubWorld돋움체 Medium" pitchFamily="2" charset="-127"/>
                      </a:endParaRPr>
                    </a:p>
                  </a:txBody>
                  <a:tcPr marL="83361" marR="83361" marT="42436" marB="42436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356"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Bold" pitchFamily="2" charset="-127"/>
                        </a:rPr>
                        <a:t>연락처 </a:t>
                      </a:r>
                    </a:p>
                  </a:txBody>
                  <a:tcPr marL="83361" marR="83361" marT="42436" marB="42436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02-2072-6000</a:t>
                      </a:r>
                      <a:endParaRPr kumimoji="1" lang="ko-KR" altLang="ko-KR" sz="10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KoPubWorld돋움체 Medium" pitchFamily="2" charset="-127"/>
                      </a:endParaRPr>
                    </a:p>
                  </a:txBody>
                  <a:tcPr marL="83361" marR="83361" marT="42436" marB="42436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Bold" pitchFamily="2" charset="-127"/>
                        </a:rPr>
                        <a:t>F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Bold" pitchFamily="2" charset="-127"/>
                        </a:rPr>
                        <a:t>AX</a:t>
                      </a:r>
                      <a:endParaRPr kumimoji="1" lang="ko-KR" altLang="ko-KR" sz="10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KoPubWorld돋움체 Bold" pitchFamily="2" charset="-127"/>
                      </a:endParaRPr>
                    </a:p>
                  </a:txBody>
                  <a:tcPr marL="83361" marR="83361" marT="42436" marB="42436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02-2072-6100</a:t>
                      </a:r>
                      <a:endParaRPr kumimoji="1" lang="ko-KR" altLang="ko-KR" sz="9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KoPubWorld돋움체 Medium" pitchFamily="2" charset="-127"/>
                      </a:endParaRPr>
                    </a:p>
                  </a:txBody>
                  <a:tcPr marL="83361" marR="83361" marT="42436" marB="42436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5205"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Bold" pitchFamily="2" charset="-127"/>
                        </a:rPr>
                        <a:t>회사</a:t>
                      </a:r>
                      <a:endParaRPr kumimoji="1" lang="en-US" altLang="ko-KR" sz="10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KoPubWorld돋움체 Bold" pitchFamily="2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Bold" pitchFamily="2" charset="-127"/>
                        </a:rPr>
                        <a:t>설립</a:t>
                      </a:r>
                      <a:endParaRPr kumimoji="1" lang="en-US" altLang="ko-KR" sz="10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KoPubWorld돋움체 Bold" pitchFamily="2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Bold" pitchFamily="2" charset="-127"/>
                        </a:rPr>
                        <a:t>년도</a:t>
                      </a:r>
                    </a:p>
                  </a:txBody>
                  <a:tcPr marL="83361" marR="83361" marT="42436" marB="42436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2005</a:t>
                      </a:r>
                      <a:r>
                        <a:rPr kumimoji="1" lang="ko-KR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년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7</a:t>
                      </a:r>
                      <a:r>
                        <a:rPr kumimoji="1" lang="ko-KR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월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1</a:t>
                      </a:r>
                      <a:r>
                        <a:rPr kumimoji="1" lang="ko-KR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일 </a:t>
                      </a:r>
                    </a:p>
                  </a:txBody>
                  <a:tcPr marL="83361" marR="83361" marT="42436" marB="42436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521"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Bold" pitchFamily="2" charset="-127"/>
                        </a:rPr>
                        <a:t>해당</a:t>
                      </a:r>
                      <a:endParaRPr kumimoji="1" lang="en-US" altLang="ko-KR" sz="10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KoPubWorld돋움체 Bold" pitchFamily="2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Bold" pitchFamily="2" charset="-127"/>
                        </a:rPr>
                        <a:t>부문 사업</a:t>
                      </a:r>
                      <a:endParaRPr kumimoji="1" lang="en-US" altLang="ko-KR" sz="10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KoPubWorld돋움체 Bold" pitchFamily="2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Bold" pitchFamily="2" charset="-127"/>
                        </a:rPr>
                        <a:t>기간</a:t>
                      </a:r>
                    </a:p>
                  </a:txBody>
                  <a:tcPr marL="83361" marR="83361" marT="42436" marB="42436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2005</a:t>
                      </a:r>
                      <a:r>
                        <a:rPr kumimoji="1" lang="ko-KR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년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7</a:t>
                      </a:r>
                      <a:r>
                        <a:rPr kumimoji="1" lang="ko-KR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월 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~ 2021</a:t>
                      </a:r>
                      <a:r>
                        <a:rPr kumimoji="1" lang="ko-KR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년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7</a:t>
                      </a:r>
                      <a:r>
                        <a:rPr kumimoji="1" lang="ko-KR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월 현재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(16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KoPubWorld돋움체 Medium" pitchFamily="2" charset="-127"/>
                        </a:rPr>
                        <a:t>)</a:t>
                      </a:r>
                      <a:endParaRPr kumimoji="1" lang="ko-KR" altLang="ko-KR" sz="10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KoPubWorld돋움체 Medium" pitchFamily="2" charset="-127"/>
                      </a:endParaRPr>
                    </a:p>
                  </a:txBody>
                  <a:tcPr marL="83361" marR="83361" marT="42436" marB="42436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35CDEF3F-55DC-4294-8119-AFBFF9B07AA4}"/>
              </a:ext>
            </a:extLst>
          </p:cNvPr>
          <p:cNvSpPr/>
          <p:nvPr/>
        </p:nvSpPr>
        <p:spPr>
          <a:xfrm>
            <a:off x="586038" y="879349"/>
            <a:ext cx="8218296" cy="3948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157375" indent="-157375" defTabSz="1391620" latinLnBrk="0">
              <a:lnSpc>
                <a:spcPts val="1836"/>
              </a:lnSpc>
              <a:buFont typeface="Wingdings" panose="05000000000000000000" pitchFamily="2" charset="2"/>
              <a:buChar char="l"/>
            </a:pPr>
            <a:r>
              <a:rPr lang="ko-KR" altLang="en-US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통합 물류 솔루션의 설계</a:t>
            </a:r>
            <a:r>
              <a:rPr lang="en-US" altLang="ko-KR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구축</a:t>
            </a:r>
            <a:r>
              <a:rPr lang="en-US" altLang="ko-KR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시스템 통합</a:t>
            </a:r>
            <a:r>
              <a:rPr lang="en-US" altLang="ko-KR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운영</a:t>
            </a:r>
            <a:r>
              <a:rPr lang="en-US" altLang="ko-KR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유지보수가 가능한 경험과 노하우를 바탕으로 최적의 서비스를 제공</a:t>
            </a:r>
            <a:endParaRPr lang="en-US" altLang="ko-KR" sz="1100" b="1" spc="-46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  <a:p>
            <a:pPr marL="157375" indent="-157375" defTabSz="1391620">
              <a:lnSpc>
                <a:spcPts val="1836"/>
              </a:lnSpc>
              <a:buFont typeface="Wingdings" panose="05000000000000000000" pitchFamily="2" charset="2"/>
              <a:buChar char="l"/>
            </a:pPr>
            <a:r>
              <a:rPr lang="ko-KR" altLang="en-US" sz="11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시스템 엔지니어링</a:t>
            </a:r>
            <a:r>
              <a:rPr lang="en-US" altLang="ko-KR" sz="11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설계</a:t>
            </a:r>
            <a:r>
              <a:rPr lang="en-US" altLang="ko-KR" sz="11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제작</a:t>
            </a:r>
            <a:r>
              <a:rPr lang="en-US" altLang="ko-KR" sz="11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시공 및 사후관리까지의 </a:t>
            </a:r>
            <a:r>
              <a:rPr lang="en-US" altLang="ko-KR" sz="11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Total </a:t>
            </a:r>
            <a:r>
              <a:rPr lang="ko-KR" altLang="en-US" sz="11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물류 전문업체로서 전문인력과 검증된 방법론을 통하여 물류전문 서비스 제공</a:t>
            </a:r>
            <a:endParaRPr lang="ko-KR" altLang="en-US" sz="1100" b="1" spc="-46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653829" y="2089982"/>
            <a:ext cx="1376147" cy="4083524"/>
            <a:chOff x="904610" y="2541901"/>
            <a:chExt cx="1401941" cy="4345720"/>
          </a:xfrm>
        </p:grpSpPr>
        <p:sp>
          <p:nvSpPr>
            <p:cNvPr id="34" name="AutoShape 418" descr="어두운 수평선"/>
            <p:cNvSpPr>
              <a:spLocks noChangeArrowheads="1"/>
            </p:cNvSpPr>
            <p:nvPr/>
          </p:nvSpPr>
          <p:spPr bwMode="auto">
            <a:xfrm rot="16200000">
              <a:off x="-574899" y="4214126"/>
              <a:ext cx="4344292" cy="1002697"/>
            </a:xfrm>
            <a:prstGeom prst="roundRect">
              <a:avLst>
                <a:gd name="adj" fmla="val 0"/>
              </a:avLst>
            </a:prstGeom>
            <a:pattFill prst="dkHorz">
              <a:fgClr>
                <a:srgbClr val="EAEAEA"/>
              </a:fgClr>
              <a:bgClr>
                <a:srgbClr val="FFFFFF"/>
              </a:bgClr>
            </a:patt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839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9" name="AutoShape 325"/>
            <p:cNvSpPr>
              <a:spLocks noChangeArrowheads="1"/>
            </p:cNvSpPr>
            <p:nvPr/>
          </p:nvSpPr>
          <p:spPr bwMode="auto">
            <a:xfrm rot="16200000">
              <a:off x="837935" y="2608576"/>
              <a:ext cx="1003300" cy="869950"/>
            </a:xfrm>
            <a:prstGeom prst="hexagon">
              <a:avLst>
                <a:gd name="adj" fmla="val 28832"/>
                <a:gd name="vf" fmla="val 11547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eaVert" lIns="18000" tIns="0" rIns="18000" bIns="0" anchor="ctr"/>
            <a:lstStyle/>
            <a:p>
              <a:pPr marL="0" marR="0" lvl="0" indent="0" algn="ctr" defTabSz="839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0" name="Text Box 261"/>
            <p:cNvSpPr txBox="1">
              <a:spLocks noChangeArrowheads="1"/>
            </p:cNvSpPr>
            <p:nvPr/>
          </p:nvSpPr>
          <p:spPr bwMode="auto">
            <a:xfrm>
              <a:off x="965103" y="2767326"/>
              <a:ext cx="741363" cy="36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878863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컨설팅</a:t>
              </a:r>
              <a:endPara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KoPubWorld돋움체 Medium" panose="00000600000000000000" pitchFamily="2" charset="-127"/>
              </a:endParaRPr>
            </a:p>
            <a:p>
              <a:pPr marL="0" marR="0" lvl="0" indent="0" defTabSz="878863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서비스 사업</a:t>
              </a:r>
            </a:p>
          </p:txBody>
        </p:sp>
        <p:sp>
          <p:nvSpPr>
            <p:cNvPr id="41" name="AutoShape 325"/>
            <p:cNvSpPr>
              <a:spLocks noChangeArrowheads="1"/>
            </p:cNvSpPr>
            <p:nvPr/>
          </p:nvSpPr>
          <p:spPr bwMode="auto">
            <a:xfrm rot="16200000">
              <a:off x="1369925" y="3440026"/>
              <a:ext cx="1003300" cy="869950"/>
            </a:xfrm>
            <a:prstGeom prst="hexagon">
              <a:avLst>
                <a:gd name="adj" fmla="val 28832"/>
                <a:gd name="vf" fmla="val 11547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eaVert" lIns="36000" tIns="0" rIns="36000" bIns="10800" anchor="ctr"/>
            <a:lstStyle/>
            <a:p>
              <a:pPr marL="0" marR="0" lvl="0" indent="0" algn="ctr" defTabSz="839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2" name="Text Box 261"/>
            <p:cNvSpPr txBox="1">
              <a:spLocks noChangeArrowheads="1"/>
            </p:cNvSpPr>
            <p:nvPr/>
          </p:nvSpPr>
          <p:spPr bwMode="auto">
            <a:xfrm>
              <a:off x="1497093" y="3564987"/>
              <a:ext cx="809458" cy="468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878863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IT </a:t>
              </a: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서비스</a:t>
              </a:r>
              <a:endPara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KoPubWorld돋움체 Medium" panose="00000600000000000000" pitchFamily="2" charset="-127"/>
              </a:endParaRPr>
            </a:p>
            <a:p>
              <a:pPr marL="0" marR="0" lvl="0" indent="0" defTabSz="878863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kern="0" dirty="0">
                  <a:solidFill>
                    <a:srgbClr val="FFFFFF"/>
                  </a:solidFill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클라우드</a:t>
              </a:r>
              <a:r>
                <a:rPr kumimoji="1" lang="en-US" altLang="ko-KR" sz="800" kern="0" dirty="0">
                  <a:solidFill>
                    <a:srgbClr val="FFFFFF"/>
                  </a:solidFill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,</a:t>
              </a:r>
              <a:r>
                <a:rPr kumimoji="1" lang="ko-KR" altLang="en-US" sz="800" kern="0" dirty="0">
                  <a:solidFill>
                    <a:srgbClr val="FFFFFF"/>
                  </a:solidFill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빅데이타</a:t>
              </a:r>
              <a:r>
                <a:rPr kumimoji="1" lang="en-US" altLang="ko-KR" sz="800" kern="0" dirty="0">
                  <a:solidFill>
                    <a:srgbClr val="FFFFFF"/>
                  </a:solidFill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,</a:t>
              </a:r>
              <a:r>
                <a:rPr kumimoji="1" lang="ko-KR" altLang="en-US" sz="800" kern="0" dirty="0">
                  <a:solidFill>
                    <a:srgbClr val="FFFFFF"/>
                  </a:solidFill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로봇</a:t>
              </a:r>
              <a:r>
                <a:rPr kumimoji="1" lang="en-US" altLang="ko-KR" sz="800" kern="0" dirty="0">
                  <a:solidFill>
                    <a:srgbClr val="FFFFFF"/>
                  </a:solidFill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,AI</a:t>
              </a:r>
              <a:endPara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3" name="AutoShape 325"/>
            <p:cNvSpPr>
              <a:spLocks noChangeArrowheads="1"/>
            </p:cNvSpPr>
            <p:nvPr/>
          </p:nvSpPr>
          <p:spPr bwMode="auto">
            <a:xfrm rot="16200000">
              <a:off x="837935" y="4272205"/>
              <a:ext cx="1003300" cy="869950"/>
            </a:xfrm>
            <a:prstGeom prst="hexagon">
              <a:avLst>
                <a:gd name="adj" fmla="val 28832"/>
                <a:gd name="vf" fmla="val 11547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eaVert" lIns="18000" tIns="0" rIns="18000" bIns="0" anchor="ctr"/>
            <a:lstStyle/>
            <a:p>
              <a:pPr marL="0" marR="0" lvl="0" indent="0" algn="ctr" defTabSz="839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4" name="Text Box 261"/>
            <p:cNvSpPr txBox="1">
              <a:spLocks noChangeArrowheads="1"/>
            </p:cNvSpPr>
            <p:nvPr/>
          </p:nvSpPr>
          <p:spPr bwMode="auto">
            <a:xfrm>
              <a:off x="955006" y="4420523"/>
              <a:ext cx="819555" cy="540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878863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항만</a:t>
              </a: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,</a:t>
              </a: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선사</a:t>
              </a: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/ </a:t>
              </a: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선박</a:t>
              </a: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,</a:t>
              </a: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육상 </a:t>
              </a:r>
              <a:r>
                <a:rPr kumimoji="1" lang="ko-KR" altLang="en-US" sz="1000" kern="0" dirty="0">
                  <a:solidFill>
                    <a:srgbClr val="FFFFFF"/>
                  </a:solidFill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물류</a:t>
              </a:r>
              <a:r>
                <a:rPr kumimoji="1" lang="ko-KR" altLang="en-US" sz="1000" b="0" i="0" u="none" strike="noStrike" kern="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 </a:t>
              </a: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솔루션</a:t>
              </a:r>
            </a:p>
          </p:txBody>
        </p:sp>
        <p:sp>
          <p:nvSpPr>
            <p:cNvPr id="45" name="AutoShape 325"/>
            <p:cNvSpPr>
              <a:spLocks noChangeArrowheads="1"/>
            </p:cNvSpPr>
            <p:nvPr/>
          </p:nvSpPr>
          <p:spPr bwMode="auto">
            <a:xfrm rot="16200000">
              <a:off x="1369925" y="5103655"/>
              <a:ext cx="1003300" cy="869950"/>
            </a:xfrm>
            <a:prstGeom prst="hexagon">
              <a:avLst>
                <a:gd name="adj" fmla="val 28832"/>
                <a:gd name="vf" fmla="val 11547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eaVert" lIns="36000" tIns="0" rIns="36000" bIns="10800" anchor="ctr"/>
            <a:lstStyle/>
            <a:p>
              <a:pPr marL="0" marR="0" lvl="0" indent="0" algn="ctr" defTabSz="839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6" name="Text Box 261"/>
            <p:cNvSpPr txBox="1">
              <a:spLocks noChangeArrowheads="1"/>
            </p:cNvSpPr>
            <p:nvPr/>
          </p:nvSpPr>
          <p:spPr bwMode="auto">
            <a:xfrm>
              <a:off x="1497093" y="5262405"/>
              <a:ext cx="741363" cy="36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878863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시스템 통합</a:t>
              </a:r>
              <a:endPara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KoPubWorld돋움체 Medium" panose="00000600000000000000" pitchFamily="2" charset="-127"/>
              </a:endParaRPr>
            </a:p>
            <a:p>
              <a:pPr marL="0" marR="0" lvl="0" indent="0" defTabSz="878863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구축 및 운영</a:t>
              </a:r>
            </a:p>
          </p:txBody>
        </p:sp>
        <p:sp>
          <p:nvSpPr>
            <p:cNvPr id="47" name="AutoShape 325"/>
            <p:cNvSpPr>
              <a:spLocks noChangeArrowheads="1"/>
            </p:cNvSpPr>
            <p:nvPr/>
          </p:nvSpPr>
          <p:spPr bwMode="auto">
            <a:xfrm rot="16200000">
              <a:off x="837935" y="5949910"/>
              <a:ext cx="1003300" cy="869950"/>
            </a:xfrm>
            <a:prstGeom prst="hexagon">
              <a:avLst>
                <a:gd name="adj" fmla="val 28832"/>
                <a:gd name="vf" fmla="val 11547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eaVert" lIns="18000" tIns="0" rIns="18000" bIns="0" anchor="ctr"/>
            <a:lstStyle/>
            <a:p>
              <a:pPr marL="0" marR="0" lvl="0" indent="0" algn="ctr" defTabSz="839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8" name="Text Box 261"/>
            <p:cNvSpPr txBox="1">
              <a:spLocks noChangeArrowheads="1"/>
            </p:cNvSpPr>
            <p:nvPr/>
          </p:nvSpPr>
          <p:spPr bwMode="auto">
            <a:xfrm>
              <a:off x="965103" y="6108660"/>
              <a:ext cx="741363" cy="36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878863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시스템</a:t>
              </a:r>
              <a:endPara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KoPubWorld돋움체 Medium" panose="00000600000000000000" pitchFamily="2" charset="-127"/>
              </a:endParaRPr>
            </a:p>
            <a:p>
              <a:pPr marL="0" marR="0" lvl="0" indent="0" defTabSz="878863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유지관리</a:t>
              </a:r>
            </a:p>
          </p:txBody>
        </p:sp>
        <p:pic>
          <p:nvPicPr>
            <p:cNvPr id="49" name="Picture 294" descr="픽토그램_일반1-95"/>
            <p:cNvPicPr>
              <a:picLocks noChangeAspect="1" noChangeArrowheads="1"/>
            </p:cNvPicPr>
            <p:nvPr/>
          </p:nvPicPr>
          <p:blipFill>
            <a:blip r:embed="rId2">
              <a:lum bright="78000"/>
            </a:blip>
            <a:srcRect/>
            <a:stretch>
              <a:fillRect/>
            </a:stretch>
          </p:blipFill>
          <p:spPr bwMode="auto">
            <a:xfrm>
              <a:off x="1365041" y="6484479"/>
              <a:ext cx="264103" cy="269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Picture 292" descr="픽토그램_일반1-15"/>
            <p:cNvPicPr>
              <a:picLocks noChangeAspect="1" noChangeArrowheads="1"/>
            </p:cNvPicPr>
            <p:nvPr/>
          </p:nvPicPr>
          <p:blipFill>
            <a:blip r:embed="rId3">
              <a:lum bright="78000"/>
            </a:blip>
            <a:srcRect/>
            <a:stretch>
              <a:fillRect/>
            </a:stretch>
          </p:blipFill>
          <p:spPr bwMode="auto">
            <a:xfrm>
              <a:off x="1882976" y="5624055"/>
              <a:ext cx="228023" cy="274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6973AB6A-AFB1-4719-8654-FB809E5DF3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0419" y="3987391"/>
              <a:ext cx="232910" cy="228250"/>
            </a:xfrm>
            <a:custGeom>
              <a:avLst/>
              <a:gdLst>
                <a:gd name="T0" fmla="*/ 279 w 3174"/>
                <a:gd name="T1" fmla="*/ 0 h 3104"/>
                <a:gd name="T2" fmla="*/ 0 w 3174"/>
                <a:gd name="T3" fmla="*/ 2005 h 3104"/>
                <a:gd name="T4" fmla="*/ 1138 w 3174"/>
                <a:gd name="T5" fmla="*/ 2284 h 3104"/>
                <a:gd name="T6" fmla="*/ 2036 w 3174"/>
                <a:gd name="T7" fmla="*/ 2474 h 3104"/>
                <a:gd name="T8" fmla="*/ 2895 w 3174"/>
                <a:gd name="T9" fmla="*/ 2284 h 3104"/>
                <a:gd name="T10" fmla="*/ 3174 w 3174"/>
                <a:gd name="T11" fmla="*/ 279 h 3104"/>
                <a:gd name="T12" fmla="*/ 2870 w 3174"/>
                <a:gd name="T13" fmla="*/ 1900 h 3104"/>
                <a:gd name="T14" fmla="*/ 397 w 3174"/>
                <a:gd name="T15" fmla="*/ 1993 h 3104"/>
                <a:gd name="T16" fmla="*/ 304 w 3174"/>
                <a:gd name="T17" fmla="*/ 383 h 3104"/>
                <a:gd name="T18" fmla="*/ 2777 w 3174"/>
                <a:gd name="T19" fmla="*/ 290 h 3104"/>
                <a:gd name="T20" fmla="*/ 2870 w 3174"/>
                <a:gd name="T21" fmla="*/ 1900 h 3104"/>
                <a:gd name="T22" fmla="*/ 740 w 3174"/>
                <a:gd name="T23" fmla="*/ 2660 h 3104"/>
                <a:gd name="T24" fmla="*/ 554 w 3174"/>
                <a:gd name="T25" fmla="*/ 3011 h 3104"/>
                <a:gd name="T26" fmla="*/ 2527 w 3174"/>
                <a:gd name="T27" fmla="*/ 3104 h 3104"/>
                <a:gd name="T28" fmla="*/ 2620 w 3174"/>
                <a:gd name="T29" fmla="*/ 2846 h 3104"/>
                <a:gd name="T30" fmla="*/ 490 w 3174"/>
                <a:gd name="T31" fmla="*/ 1807 h 3104"/>
                <a:gd name="T32" fmla="*/ 2684 w 3174"/>
                <a:gd name="T33" fmla="*/ 476 h 3104"/>
                <a:gd name="T34" fmla="*/ 490 w 3174"/>
                <a:gd name="T35" fmla="*/ 1807 h 3104"/>
                <a:gd name="T36" fmla="*/ 2084 w 3174"/>
                <a:gd name="T37" fmla="*/ 827 h 3104"/>
                <a:gd name="T38" fmla="*/ 2332 w 3174"/>
                <a:gd name="T39" fmla="*/ 1534 h 3104"/>
                <a:gd name="T40" fmla="*/ 2207 w 3174"/>
                <a:gd name="T41" fmla="*/ 1492 h 3104"/>
                <a:gd name="T42" fmla="*/ 1959 w 3174"/>
                <a:gd name="T43" fmla="*/ 786 h 3104"/>
                <a:gd name="T44" fmla="*/ 1803 w 3174"/>
                <a:gd name="T45" fmla="*/ 966 h 3104"/>
                <a:gd name="T46" fmla="*/ 1617 w 3174"/>
                <a:gd name="T47" fmla="*/ 966 h 3104"/>
                <a:gd name="T48" fmla="*/ 1710 w 3174"/>
                <a:gd name="T49" fmla="*/ 1261 h 3104"/>
                <a:gd name="T50" fmla="*/ 1710 w 3174"/>
                <a:gd name="T51" fmla="*/ 1447 h 3104"/>
                <a:gd name="T52" fmla="*/ 1710 w 3174"/>
                <a:gd name="T53" fmla="*/ 1261 h 3104"/>
                <a:gd name="T54" fmla="*/ 1399 w 3174"/>
                <a:gd name="T55" fmla="*/ 776 h 3104"/>
                <a:gd name="T56" fmla="*/ 1399 w 3174"/>
                <a:gd name="T57" fmla="*/ 962 h 3104"/>
                <a:gd name="T58" fmla="*/ 976 w 3174"/>
                <a:gd name="T59" fmla="*/ 1160 h 3104"/>
                <a:gd name="T60" fmla="*/ 1399 w 3174"/>
                <a:gd name="T61" fmla="*/ 1358 h 3104"/>
                <a:gd name="T62" fmla="*/ 1399 w 3174"/>
                <a:gd name="T63" fmla="*/ 1544 h 3104"/>
                <a:gd name="T64" fmla="*/ 790 w 3174"/>
                <a:gd name="T65" fmla="*/ 1160 h 3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74" h="3104">
                  <a:moveTo>
                    <a:pt x="2895" y="0"/>
                  </a:moveTo>
                  <a:cubicBezTo>
                    <a:pt x="279" y="0"/>
                    <a:pt x="279" y="0"/>
                    <a:pt x="279" y="0"/>
                  </a:cubicBezTo>
                  <a:cubicBezTo>
                    <a:pt x="125" y="0"/>
                    <a:pt x="0" y="125"/>
                    <a:pt x="0" y="279"/>
                  </a:cubicBezTo>
                  <a:cubicBezTo>
                    <a:pt x="0" y="2005"/>
                    <a:pt x="0" y="2005"/>
                    <a:pt x="0" y="2005"/>
                  </a:cubicBezTo>
                  <a:cubicBezTo>
                    <a:pt x="0" y="2159"/>
                    <a:pt x="125" y="2284"/>
                    <a:pt x="279" y="2284"/>
                  </a:cubicBezTo>
                  <a:cubicBezTo>
                    <a:pt x="1138" y="2284"/>
                    <a:pt x="1138" y="2284"/>
                    <a:pt x="1138" y="2284"/>
                  </a:cubicBezTo>
                  <a:cubicBezTo>
                    <a:pt x="1138" y="2474"/>
                    <a:pt x="1138" y="2474"/>
                    <a:pt x="1138" y="2474"/>
                  </a:cubicBezTo>
                  <a:cubicBezTo>
                    <a:pt x="2036" y="2474"/>
                    <a:pt x="2036" y="2474"/>
                    <a:pt x="2036" y="2474"/>
                  </a:cubicBezTo>
                  <a:cubicBezTo>
                    <a:pt x="2036" y="2284"/>
                    <a:pt x="2036" y="2284"/>
                    <a:pt x="2036" y="2284"/>
                  </a:cubicBezTo>
                  <a:cubicBezTo>
                    <a:pt x="2895" y="2284"/>
                    <a:pt x="2895" y="2284"/>
                    <a:pt x="2895" y="2284"/>
                  </a:cubicBezTo>
                  <a:cubicBezTo>
                    <a:pt x="3049" y="2284"/>
                    <a:pt x="3174" y="2159"/>
                    <a:pt x="3174" y="2005"/>
                  </a:cubicBezTo>
                  <a:cubicBezTo>
                    <a:pt x="3174" y="279"/>
                    <a:pt x="3174" y="279"/>
                    <a:pt x="3174" y="279"/>
                  </a:cubicBezTo>
                  <a:cubicBezTo>
                    <a:pt x="3174" y="125"/>
                    <a:pt x="3049" y="0"/>
                    <a:pt x="2895" y="0"/>
                  </a:cubicBezTo>
                  <a:close/>
                  <a:moveTo>
                    <a:pt x="2870" y="1900"/>
                  </a:moveTo>
                  <a:cubicBezTo>
                    <a:pt x="2870" y="1951"/>
                    <a:pt x="2829" y="1993"/>
                    <a:pt x="2777" y="1993"/>
                  </a:cubicBezTo>
                  <a:cubicBezTo>
                    <a:pt x="397" y="1993"/>
                    <a:pt x="397" y="1993"/>
                    <a:pt x="397" y="1993"/>
                  </a:cubicBezTo>
                  <a:cubicBezTo>
                    <a:pt x="345" y="1993"/>
                    <a:pt x="304" y="1951"/>
                    <a:pt x="304" y="1900"/>
                  </a:cubicBezTo>
                  <a:cubicBezTo>
                    <a:pt x="304" y="383"/>
                    <a:pt x="304" y="383"/>
                    <a:pt x="304" y="383"/>
                  </a:cubicBezTo>
                  <a:cubicBezTo>
                    <a:pt x="304" y="332"/>
                    <a:pt x="345" y="290"/>
                    <a:pt x="397" y="290"/>
                  </a:cubicBezTo>
                  <a:cubicBezTo>
                    <a:pt x="2777" y="290"/>
                    <a:pt x="2777" y="290"/>
                    <a:pt x="2777" y="290"/>
                  </a:cubicBezTo>
                  <a:cubicBezTo>
                    <a:pt x="2829" y="290"/>
                    <a:pt x="2870" y="332"/>
                    <a:pt x="2870" y="383"/>
                  </a:cubicBezTo>
                  <a:lnTo>
                    <a:pt x="2870" y="1900"/>
                  </a:lnTo>
                  <a:close/>
                  <a:moveTo>
                    <a:pt x="2434" y="2660"/>
                  </a:moveTo>
                  <a:cubicBezTo>
                    <a:pt x="740" y="2660"/>
                    <a:pt x="740" y="2660"/>
                    <a:pt x="740" y="2660"/>
                  </a:cubicBezTo>
                  <a:cubicBezTo>
                    <a:pt x="637" y="2660"/>
                    <a:pt x="554" y="2743"/>
                    <a:pt x="554" y="2846"/>
                  </a:cubicBezTo>
                  <a:cubicBezTo>
                    <a:pt x="554" y="3011"/>
                    <a:pt x="554" y="3011"/>
                    <a:pt x="554" y="3011"/>
                  </a:cubicBezTo>
                  <a:cubicBezTo>
                    <a:pt x="554" y="3063"/>
                    <a:pt x="595" y="3104"/>
                    <a:pt x="647" y="3104"/>
                  </a:cubicBezTo>
                  <a:cubicBezTo>
                    <a:pt x="2527" y="3104"/>
                    <a:pt x="2527" y="3104"/>
                    <a:pt x="2527" y="3104"/>
                  </a:cubicBezTo>
                  <a:cubicBezTo>
                    <a:pt x="2579" y="3104"/>
                    <a:pt x="2620" y="3063"/>
                    <a:pt x="2620" y="3011"/>
                  </a:cubicBezTo>
                  <a:cubicBezTo>
                    <a:pt x="2620" y="2846"/>
                    <a:pt x="2620" y="2846"/>
                    <a:pt x="2620" y="2846"/>
                  </a:cubicBezTo>
                  <a:cubicBezTo>
                    <a:pt x="2620" y="2743"/>
                    <a:pt x="2537" y="2660"/>
                    <a:pt x="2434" y="2660"/>
                  </a:cubicBezTo>
                  <a:close/>
                  <a:moveTo>
                    <a:pt x="490" y="1807"/>
                  </a:moveTo>
                  <a:cubicBezTo>
                    <a:pt x="2684" y="1807"/>
                    <a:pt x="2684" y="1807"/>
                    <a:pt x="2684" y="1807"/>
                  </a:cubicBezTo>
                  <a:cubicBezTo>
                    <a:pt x="2684" y="476"/>
                    <a:pt x="2684" y="476"/>
                    <a:pt x="2684" y="476"/>
                  </a:cubicBezTo>
                  <a:cubicBezTo>
                    <a:pt x="490" y="476"/>
                    <a:pt x="490" y="476"/>
                    <a:pt x="490" y="476"/>
                  </a:cubicBezTo>
                  <a:lnTo>
                    <a:pt x="490" y="1807"/>
                  </a:lnTo>
                  <a:close/>
                  <a:moveTo>
                    <a:pt x="1959" y="786"/>
                  </a:moveTo>
                  <a:cubicBezTo>
                    <a:pt x="2005" y="763"/>
                    <a:pt x="2061" y="781"/>
                    <a:pt x="2084" y="827"/>
                  </a:cubicBezTo>
                  <a:cubicBezTo>
                    <a:pt x="2374" y="1409"/>
                    <a:pt x="2374" y="1409"/>
                    <a:pt x="2374" y="1409"/>
                  </a:cubicBezTo>
                  <a:cubicBezTo>
                    <a:pt x="2397" y="1455"/>
                    <a:pt x="2378" y="1511"/>
                    <a:pt x="2332" y="1534"/>
                  </a:cubicBezTo>
                  <a:cubicBezTo>
                    <a:pt x="2319" y="1541"/>
                    <a:pt x="2305" y="1544"/>
                    <a:pt x="2291" y="1544"/>
                  </a:cubicBezTo>
                  <a:cubicBezTo>
                    <a:pt x="2257" y="1544"/>
                    <a:pt x="2224" y="1525"/>
                    <a:pt x="2207" y="1492"/>
                  </a:cubicBezTo>
                  <a:cubicBezTo>
                    <a:pt x="1917" y="910"/>
                    <a:pt x="1917" y="910"/>
                    <a:pt x="1917" y="910"/>
                  </a:cubicBezTo>
                  <a:cubicBezTo>
                    <a:pt x="1894" y="865"/>
                    <a:pt x="1913" y="809"/>
                    <a:pt x="1959" y="786"/>
                  </a:cubicBezTo>
                  <a:close/>
                  <a:moveTo>
                    <a:pt x="1710" y="873"/>
                  </a:moveTo>
                  <a:cubicBezTo>
                    <a:pt x="1762" y="873"/>
                    <a:pt x="1803" y="915"/>
                    <a:pt x="1803" y="966"/>
                  </a:cubicBezTo>
                  <a:cubicBezTo>
                    <a:pt x="1803" y="1017"/>
                    <a:pt x="1762" y="1059"/>
                    <a:pt x="1710" y="1059"/>
                  </a:cubicBezTo>
                  <a:cubicBezTo>
                    <a:pt x="1659" y="1059"/>
                    <a:pt x="1617" y="1017"/>
                    <a:pt x="1617" y="966"/>
                  </a:cubicBezTo>
                  <a:cubicBezTo>
                    <a:pt x="1617" y="915"/>
                    <a:pt x="1659" y="873"/>
                    <a:pt x="1710" y="873"/>
                  </a:cubicBezTo>
                  <a:close/>
                  <a:moveTo>
                    <a:pt x="1710" y="1261"/>
                  </a:moveTo>
                  <a:cubicBezTo>
                    <a:pt x="1762" y="1261"/>
                    <a:pt x="1803" y="1302"/>
                    <a:pt x="1803" y="1354"/>
                  </a:cubicBezTo>
                  <a:cubicBezTo>
                    <a:pt x="1803" y="1405"/>
                    <a:pt x="1762" y="1447"/>
                    <a:pt x="1710" y="1447"/>
                  </a:cubicBezTo>
                  <a:cubicBezTo>
                    <a:pt x="1659" y="1447"/>
                    <a:pt x="1617" y="1405"/>
                    <a:pt x="1617" y="1354"/>
                  </a:cubicBezTo>
                  <a:cubicBezTo>
                    <a:pt x="1617" y="1302"/>
                    <a:pt x="1659" y="1261"/>
                    <a:pt x="1710" y="1261"/>
                  </a:cubicBezTo>
                  <a:close/>
                  <a:moveTo>
                    <a:pt x="1174" y="776"/>
                  </a:moveTo>
                  <a:cubicBezTo>
                    <a:pt x="1399" y="776"/>
                    <a:pt x="1399" y="776"/>
                    <a:pt x="1399" y="776"/>
                  </a:cubicBezTo>
                  <a:cubicBezTo>
                    <a:pt x="1450" y="776"/>
                    <a:pt x="1492" y="818"/>
                    <a:pt x="1492" y="869"/>
                  </a:cubicBezTo>
                  <a:cubicBezTo>
                    <a:pt x="1492" y="920"/>
                    <a:pt x="1450" y="962"/>
                    <a:pt x="1399" y="962"/>
                  </a:cubicBezTo>
                  <a:cubicBezTo>
                    <a:pt x="1174" y="962"/>
                    <a:pt x="1174" y="962"/>
                    <a:pt x="1174" y="962"/>
                  </a:cubicBezTo>
                  <a:cubicBezTo>
                    <a:pt x="1065" y="962"/>
                    <a:pt x="976" y="1051"/>
                    <a:pt x="976" y="1160"/>
                  </a:cubicBezTo>
                  <a:cubicBezTo>
                    <a:pt x="976" y="1269"/>
                    <a:pt x="1065" y="1358"/>
                    <a:pt x="1174" y="1358"/>
                  </a:cubicBezTo>
                  <a:cubicBezTo>
                    <a:pt x="1399" y="1358"/>
                    <a:pt x="1399" y="1358"/>
                    <a:pt x="1399" y="1358"/>
                  </a:cubicBezTo>
                  <a:cubicBezTo>
                    <a:pt x="1450" y="1358"/>
                    <a:pt x="1492" y="1399"/>
                    <a:pt x="1492" y="1451"/>
                  </a:cubicBezTo>
                  <a:cubicBezTo>
                    <a:pt x="1492" y="1502"/>
                    <a:pt x="1450" y="1544"/>
                    <a:pt x="1399" y="1544"/>
                  </a:cubicBezTo>
                  <a:cubicBezTo>
                    <a:pt x="1174" y="1544"/>
                    <a:pt x="1174" y="1544"/>
                    <a:pt x="1174" y="1544"/>
                  </a:cubicBezTo>
                  <a:cubicBezTo>
                    <a:pt x="963" y="1544"/>
                    <a:pt x="790" y="1372"/>
                    <a:pt x="790" y="1160"/>
                  </a:cubicBezTo>
                  <a:cubicBezTo>
                    <a:pt x="790" y="948"/>
                    <a:pt x="963" y="776"/>
                    <a:pt x="1174" y="77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39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oPub돋움체 Medium"/>
                <a:ea typeface="KoPub돋움체 Medium"/>
              </a:endParaRPr>
            </a:p>
          </p:txBody>
        </p:sp>
        <p:pic>
          <p:nvPicPr>
            <p:cNvPr id="52" name="diagram2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1250" y="3080912"/>
              <a:ext cx="376058" cy="363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grpSp>
          <p:nvGrpSpPr>
            <p:cNvPr id="53" name="그룹 52"/>
            <p:cNvGrpSpPr/>
            <p:nvPr/>
          </p:nvGrpSpPr>
          <p:grpSpPr>
            <a:xfrm>
              <a:off x="1315046" y="4831526"/>
              <a:ext cx="353375" cy="226793"/>
              <a:chOff x="1854200" y="18132425"/>
              <a:chExt cx="950913" cy="638175"/>
            </a:xfrm>
          </p:grpSpPr>
          <p:sp>
            <p:nvSpPr>
              <p:cNvPr id="54" name="Freeform 3970"/>
              <p:cNvSpPr>
                <a:spLocks/>
              </p:cNvSpPr>
              <p:nvPr/>
            </p:nvSpPr>
            <p:spPr bwMode="auto">
              <a:xfrm>
                <a:off x="1909763" y="18281650"/>
                <a:ext cx="255587" cy="315913"/>
              </a:xfrm>
              <a:custGeom>
                <a:avLst/>
                <a:gdLst>
                  <a:gd name="T0" fmla="*/ 161 w 161"/>
                  <a:gd name="T1" fmla="*/ 0 h 199"/>
                  <a:gd name="T2" fmla="*/ 19 w 161"/>
                  <a:gd name="T3" fmla="*/ 0 h 199"/>
                  <a:gd name="T4" fmla="*/ 19 w 161"/>
                  <a:gd name="T5" fmla="*/ 19 h 199"/>
                  <a:gd name="T6" fmla="*/ 0 w 161"/>
                  <a:gd name="T7" fmla="*/ 19 h 199"/>
                  <a:gd name="T8" fmla="*/ 0 w 161"/>
                  <a:gd name="T9" fmla="*/ 57 h 199"/>
                  <a:gd name="T10" fmla="*/ 19 w 161"/>
                  <a:gd name="T11" fmla="*/ 57 h 199"/>
                  <a:gd name="T12" fmla="*/ 19 w 161"/>
                  <a:gd name="T13" fmla="*/ 199 h 199"/>
                  <a:gd name="T14" fmla="*/ 161 w 161"/>
                  <a:gd name="T15" fmla="*/ 199 h 199"/>
                  <a:gd name="T16" fmla="*/ 161 w 161"/>
                  <a:gd name="T17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1" h="199">
                    <a:moveTo>
                      <a:pt x="161" y="0"/>
                    </a:moveTo>
                    <a:lnTo>
                      <a:pt x="19" y="0"/>
                    </a:lnTo>
                    <a:lnTo>
                      <a:pt x="19" y="19"/>
                    </a:lnTo>
                    <a:lnTo>
                      <a:pt x="0" y="19"/>
                    </a:lnTo>
                    <a:lnTo>
                      <a:pt x="0" y="57"/>
                    </a:lnTo>
                    <a:lnTo>
                      <a:pt x="19" y="57"/>
                    </a:lnTo>
                    <a:lnTo>
                      <a:pt x="19" y="199"/>
                    </a:lnTo>
                    <a:lnTo>
                      <a:pt x="161" y="199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54" tIns="45727" rIns="91454" bIns="457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3967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5" name="Freeform 3971"/>
              <p:cNvSpPr>
                <a:spLocks noEditPoints="1"/>
              </p:cNvSpPr>
              <p:nvPr/>
            </p:nvSpPr>
            <p:spPr bwMode="auto">
              <a:xfrm>
                <a:off x="1895475" y="18267363"/>
                <a:ext cx="285750" cy="346075"/>
              </a:xfrm>
              <a:custGeom>
                <a:avLst/>
                <a:gdLst>
                  <a:gd name="T0" fmla="*/ 180 w 180"/>
                  <a:gd name="T1" fmla="*/ 218 h 218"/>
                  <a:gd name="T2" fmla="*/ 19 w 180"/>
                  <a:gd name="T3" fmla="*/ 218 h 218"/>
                  <a:gd name="T4" fmla="*/ 19 w 180"/>
                  <a:gd name="T5" fmla="*/ 76 h 218"/>
                  <a:gd name="T6" fmla="*/ 0 w 180"/>
                  <a:gd name="T7" fmla="*/ 76 h 218"/>
                  <a:gd name="T8" fmla="*/ 0 w 180"/>
                  <a:gd name="T9" fmla="*/ 19 h 218"/>
                  <a:gd name="T10" fmla="*/ 19 w 180"/>
                  <a:gd name="T11" fmla="*/ 19 h 218"/>
                  <a:gd name="T12" fmla="*/ 19 w 180"/>
                  <a:gd name="T13" fmla="*/ 0 h 218"/>
                  <a:gd name="T14" fmla="*/ 180 w 180"/>
                  <a:gd name="T15" fmla="*/ 0 h 218"/>
                  <a:gd name="T16" fmla="*/ 180 w 180"/>
                  <a:gd name="T17" fmla="*/ 218 h 218"/>
                  <a:gd name="T18" fmla="*/ 38 w 180"/>
                  <a:gd name="T19" fmla="*/ 199 h 218"/>
                  <a:gd name="T20" fmla="*/ 161 w 180"/>
                  <a:gd name="T21" fmla="*/ 199 h 218"/>
                  <a:gd name="T22" fmla="*/ 161 w 180"/>
                  <a:gd name="T23" fmla="*/ 19 h 218"/>
                  <a:gd name="T24" fmla="*/ 38 w 180"/>
                  <a:gd name="T25" fmla="*/ 19 h 218"/>
                  <a:gd name="T26" fmla="*/ 38 w 180"/>
                  <a:gd name="T27" fmla="*/ 38 h 218"/>
                  <a:gd name="T28" fmla="*/ 19 w 180"/>
                  <a:gd name="T29" fmla="*/ 38 h 218"/>
                  <a:gd name="T30" fmla="*/ 19 w 180"/>
                  <a:gd name="T31" fmla="*/ 57 h 218"/>
                  <a:gd name="T32" fmla="*/ 38 w 180"/>
                  <a:gd name="T33" fmla="*/ 57 h 218"/>
                  <a:gd name="T34" fmla="*/ 38 w 180"/>
                  <a:gd name="T35" fmla="*/ 199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0" h="218">
                    <a:moveTo>
                      <a:pt x="180" y="218"/>
                    </a:moveTo>
                    <a:lnTo>
                      <a:pt x="19" y="218"/>
                    </a:lnTo>
                    <a:lnTo>
                      <a:pt x="19" y="76"/>
                    </a:lnTo>
                    <a:lnTo>
                      <a:pt x="0" y="76"/>
                    </a:lnTo>
                    <a:lnTo>
                      <a:pt x="0" y="19"/>
                    </a:lnTo>
                    <a:lnTo>
                      <a:pt x="19" y="19"/>
                    </a:lnTo>
                    <a:lnTo>
                      <a:pt x="19" y="0"/>
                    </a:lnTo>
                    <a:lnTo>
                      <a:pt x="180" y="0"/>
                    </a:lnTo>
                    <a:lnTo>
                      <a:pt x="180" y="218"/>
                    </a:lnTo>
                    <a:close/>
                    <a:moveTo>
                      <a:pt x="38" y="199"/>
                    </a:moveTo>
                    <a:lnTo>
                      <a:pt x="161" y="199"/>
                    </a:lnTo>
                    <a:lnTo>
                      <a:pt x="161" y="19"/>
                    </a:lnTo>
                    <a:lnTo>
                      <a:pt x="38" y="19"/>
                    </a:lnTo>
                    <a:lnTo>
                      <a:pt x="38" y="38"/>
                    </a:lnTo>
                    <a:lnTo>
                      <a:pt x="19" y="38"/>
                    </a:lnTo>
                    <a:lnTo>
                      <a:pt x="19" y="57"/>
                    </a:lnTo>
                    <a:lnTo>
                      <a:pt x="38" y="57"/>
                    </a:lnTo>
                    <a:lnTo>
                      <a:pt x="38" y="199"/>
                    </a:lnTo>
                    <a:close/>
                  </a:path>
                </a:pathLst>
              </a:custGeom>
              <a:solidFill>
                <a:srgbClr val="2A5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54" tIns="45727" rIns="91454" bIns="457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3967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6" name="Rectangle 3972"/>
              <p:cNvSpPr>
                <a:spLocks noChangeArrowheads="1"/>
              </p:cNvSpPr>
              <p:nvPr/>
            </p:nvSpPr>
            <p:spPr bwMode="auto">
              <a:xfrm>
                <a:off x="1970088" y="18132425"/>
                <a:ext cx="30162" cy="149225"/>
              </a:xfrm>
              <a:prstGeom prst="rect">
                <a:avLst/>
              </a:prstGeom>
              <a:solidFill>
                <a:srgbClr val="2A5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54" tIns="45727" rIns="91454" bIns="457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3967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2" name="Rectangle 3973"/>
              <p:cNvSpPr>
                <a:spLocks noChangeArrowheads="1"/>
              </p:cNvSpPr>
              <p:nvPr/>
            </p:nvSpPr>
            <p:spPr bwMode="auto">
              <a:xfrm>
                <a:off x="2030413" y="18207038"/>
                <a:ext cx="30162" cy="74613"/>
              </a:xfrm>
              <a:prstGeom prst="rect">
                <a:avLst/>
              </a:prstGeom>
              <a:solidFill>
                <a:srgbClr val="2A5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54" tIns="45727" rIns="91454" bIns="457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3967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3" name="Rectangle 3974"/>
              <p:cNvSpPr>
                <a:spLocks noChangeArrowheads="1"/>
              </p:cNvSpPr>
              <p:nvPr/>
            </p:nvSpPr>
            <p:spPr bwMode="auto">
              <a:xfrm>
                <a:off x="2000250" y="18327688"/>
                <a:ext cx="30162" cy="30163"/>
              </a:xfrm>
              <a:prstGeom prst="rect">
                <a:avLst/>
              </a:prstGeom>
              <a:solidFill>
                <a:srgbClr val="2A5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54" tIns="45727" rIns="91454" bIns="457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3967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4" name="Rectangle 3975"/>
              <p:cNvSpPr>
                <a:spLocks noChangeArrowheads="1"/>
              </p:cNvSpPr>
              <p:nvPr/>
            </p:nvSpPr>
            <p:spPr bwMode="auto">
              <a:xfrm>
                <a:off x="2271713" y="18341975"/>
                <a:ext cx="195262" cy="120650"/>
              </a:xfrm>
              <a:prstGeom prst="rect">
                <a:avLst/>
              </a:prstGeom>
              <a:solidFill>
                <a:srgbClr val="E9EA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54" tIns="45727" rIns="91454" bIns="457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3967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5" name="Freeform 3976"/>
              <p:cNvSpPr>
                <a:spLocks noEditPoints="1"/>
              </p:cNvSpPr>
              <p:nvPr/>
            </p:nvSpPr>
            <p:spPr bwMode="auto">
              <a:xfrm>
                <a:off x="2255838" y="18327688"/>
                <a:ext cx="225425" cy="149225"/>
              </a:xfrm>
              <a:custGeom>
                <a:avLst/>
                <a:gdLst>
                  <a:gd name="T0" fmla="*/ 142 w 142"/>
                  <a:gd name="T1" fmla="*/ 94 h 94"/>
                  <a:gd name="T2" fmla="*/ 0 w 142"/>
                  <a:gd name="T3" fmla="*/ 94 h 94"/>
                  <a:gd name="T4" fmla="*/ 0 w 142"/>
                  <a:gd name="T5" fmla="*/ 0 h 94"/>
                  <a:gd name="T6" fmla="*/ 142 w 142"/>
                  <a:gd name="T7" fmla="*/ 0 h 94"/>
                  <a:gd name="T8" fmla="*/ 142 w 142"/>
                  <a:gd name="T9" fmla="*/ 94 h 94"/>
                  <a:gd name="T10" fmla="*/ 19 w 142"/>
                  <a:gd name="T11" fmla="*/ 75 h 94"/>
                  <a:gd name="T12" fmla="*/ 123 w 142"/>
                  <a:gd name="T13" fmla="*/ 75 h 94"/>
                  <a:gd name="T14" fmla="*/ 123 w 142"/>
                  <a:gd name="T15" fmla="*/ 19 h 94"/>
                  <a:gd name="T16" fmla="*/ 19 w 142"/>
                  <a:gd name="T17" fmla="*/ 19 h 94"/>
                  <a:gd name="T18" fmla="*/ 19 w 142"/>
                  <a:gd name="T19" fmla="*/ 7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94">
                    <a:moveTo>
                      <a:pt x="142" y="94"/>
                    </a:moveTo>
                    <a:lnTo>
                      <a:pt x="0" y="94"/>
                    </a:lnTo>
                    <a:lnTo>
                      <a:pt x="0" y="0"/>
                    </a:lnTo>
                    <a:lnTo>
                      <a:pt x="142" y="0"/>
                    </a:lnTo>
                    <a:lnTo>
                      <a:pt x="142" y="94"/>
                    </a:lnTo>
                    <a:close/>
                    <a:moveTo>
                      <a:pt x="19" y="75"/>
                    </a:moveTo>
                    <a:lnTo>
                      <a:pt x="123" y="75"/>
                    </a:lnTo>
                    <a:lnTo>
                      <a:pt x="123" y="19"/>
                    </a:lnTo>
                    <a:lnTo>
                      <a:pt x="19" y="19"/>
                    </a:lnTo>
                    <a:lnTo>
                      <a:pt x="19" y="75"/>
                    </a:lnTo>
                    <a:close/>
                  </a:path>
                </a:pathLst>
              </a:custGeom>
              <a:solidFill>
                <a:srgbClr val="2A5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54" tIns="45727" rIns="91454" bIns="457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3967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6" name="Rectangle 3977"/>
              <p:cNvSpPr>
                <a:spLocks noChangeArrowheads="1"/>
              </p:cNvSpPr>
              <p:nvPr/>
            </p:nvSpPr>
            <p:spPr bwMode="auto">
              <a:xfrm>
                <a:off x="2076450" y="18341975"/>
                <a:ext cx="195262" cy="120650"/>
              </a:xfrm>
              <a:prstGeom prst="rect">
                <a:avLst/>
              </a:prstGeom>
              <a:solidFill>
                <a:srgbClr val="E9EA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54" tIns="45727" rIns="91454" bIns="457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3967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7" name="Freeform 3978"/>
              <p:cNvSpPr>
                <a:spLocks noEditPoints="1"/>
              </p:cNvSpPr>
              <p:nvPr/>
            </p:nvSpPr>
            <p:spPr bwMode="auto">
              <a:xfrm>
                <a:off x="2060575" y="18327688"/>
                <a:ext cx="225425" cy="149225"/>
              </a:xfrm>
              <a:custGeom>
                <a:avLst/>
                <a:gdLst>
                  <a:gd name="T0" fmla="*/ 142 w 142"/>
                  <a:gd name="T1" fmla="*/ 94 h 94"/>
                  <a:gd name="T2" fmla="*/ 0 w 142"/>
                  <a:gd name="T3" fmla="*/ 94 h 94"/>
                  <a:gd name="T4" fmla="*/ 0 w 142"/>
                  <a:gd name="T5" fmla="*/ 0 h 94"/>
                  <a:gd name="T6" fmla="*/ 142 w 142"/>
                  <a:gd name="T7" fmla="*/ 0 h 94"/>
                  <a:gd name="T8" fmla="*/ 142 w 142"/>
                  <a:gd name="T9" fmla="*/ 94 h 94"/>
                  <a:gd name="T10" fmla="*/ 19 w 142"/>
                  <a:gd name="T11" fmla="*/ 75 h 94"/>
                  <a:gd name="T12" fmla="*/ 123 w 142"/>
                  <a:gd name="T13" fmla="*/ 75 h 94"/>
                  <a:gd name="T14" fmla="*/ 123 w 142"/>
                  <a:gd name="T15" fmla="*/ 19 h 94"/>
                  <a:gd name="T16" fmla="*/ 19 w 142"/>
                  <a:gd name="T17" fmla="*/ 19 h 94"/>
                  <a:gd name="T18" fmla="*/ 19 w 142"/>
                  <a:gd name="T19" fmla="*/ 7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94">
                    <a:moveTo>
                      <a:pt x="142" y="94"/>
                    </a:moveTo>
                    <a:lnTo>
                      <a:pt x="0" y="94"/>
                    </a:lnTo>
                    <a:lnTo>
                      <a:pt x="0" y="0"/>
                    </a:lnTo>
                    <a:lnTo>
                      <a:pt x="142" y="0"/>
                    </a:lnTo>
                    <a:lnTo>
                      <a:pt x="142" y="94"/>
                    </a:lnTo>
                    <a:close/>
                    <a:moveTo>
                      <a:pt x="19" y="75"/>
                    </a:moveTo>
                    <a:lnTo>
                      <a:pt x="123" y="75"/>
                    </a:lnTo>
                    <a:lnTo>
                      <a:pt x="123" y="19"/>
                    </a:lnTo>
                    <a:lnTo>
                      <a:pt x="19" y="19"/>
                    </a:lnTo>
                    <a:lnTo>
                      <a:pt x="19" y="75"/>
                    </a:lnTo>
                    <a:close/>
                  </a:path>
                </a:pathLst>
              </a:custGeom>
              <a:solidFill>
                <a:srgbClr val="2A5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54" tIns="45727" rIns="91454" bIns="457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3967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8" name="Rectangle 3979"/>
              <p:cNvSpPr>
                <a:spLocks noChangeArrowheads="1"/>
              </p:cNvSpPr>
              <p:nvPr/>
            </p:nvSpPr>
            <p:spPr bwMode="auto">
              <a:xfrm>
                <a:off x="2466975" y="18341975"/>
                <a:ext cx="195262" cy="120650"/>
              </a:xfrm>
              <a:prstGeom prst="rect">
                <a:avLst/>
              </a:prstGeom>
              <a:solidFill>
                <a:srgbClr val="E9EA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54" tIns="45727" rIns="91454" bIns="457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3967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9" name="Freeform 3980"/>
              <p:cNvSpPr>
                <a:spLocks noEditPoints="1"/>
              </p:cNvSpPr>
              <p:nvPr/>
            </p:nvSpPr>
            <p:spPr bwMode="auto">
              <a:xfrm>
                <a:off x="2451100" y="18327688"/>
                <a:ext cx="225425" cy="149225"/>
              </a:xfrm>
              <a:custGeom>
                <a:avLst/>
                <a:gdLst>
                  <a:gd name="T0" fmla="*/ 142 w 142"/>
                  <a:gd name="T1" fmla="*/ 94 h 94"/>
                  <a:gd name="T2" fmla="*/ 0 w 142"/>
                  <a:gd name="T3" fmla="*/ 94 h 94"/>
                  <a:gd name="T4" fmla="*/ 0 w 142"/>
                  <a:gd name="T5" fmla="*/ 0 h 94"/>
                  <a:gd name="T6" fmla="*/ 142 w 142"/>
                  <a:gd name="T7" fmla="*/ 0 h 94"/>
                  <a:gd name="T8" fmla="*/ 142 w 142"/>
                  <a:gd name="T9" fmla="*/ 94 h 94"/>
                  <a:gd name="T10" fmla="*/ 19 w 142"/>
                  <a:gd name="T11" fmla="*/ 75 h 94"/>
                  <a:gd name="T12" fmla="*/ 123 w 142"/>
                  <a:gd name="T13" fmla="*/ 75 h 94"/>
                  <a:gd name="T14" fmla="*/ 123 w 142"/>
                  <a:gd name="T15" fmla="*/ 19 h 94"/>
                  <a:gd name="T16" fmla="*/ 19 w 142"/>
                  <a:gd name="T17" fmla="*/ 19 h 94"/>
                  <a:gd name="T18" fmla="*/ 19 w 142"/>
                  <a:gd name="T19" fmla="*/ 7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94">
                    <a:moveTo>
                      <a:pt x="142" y="94"/>
                    </a:moveTo>
                    <a:lnTo>
                      <a:pt x="0" y="94"/>
                    </a:lnTo>
                    <a:lnTo>
                      <a:pt x="0" y="0"/>
                    </a:lnTo>
                    <a:lnTo>
                      <a:pt x="142" y="0"/>
                    </a:lnTo>
                    <a:lnTo>
                      <a:pt x="142" y="94"/>
                    </a:lnTo>
                    <a:close/>
                    <a:moveTo>
                      <a:pt x="19" y="75"/>
                    </a:moveTo>
                    <a:lnTo>
                      <a:pt x="123" y="75"/>
                    </a:lnTo>
                    <a:lnTo>
                      <a:pt x="123" y="19"/>
                    </a:lnTo>
                    <a:lnTo>
                      <a:pt x="19" y="19"/>
                    </a:lnTo>
                    <a:lnTo>
                      <a:pt x="19" y="75"/>
                    </a:lnTo>
                    <a:close/>
                  </a:path>
                </a:pathLst>
              </a:custGeom>
              <a:solidFill>
                <a:srgbClr val="2A5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54" tIns="45727" rIns="91454" bIns="457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3967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90" name="Rectangle 3981"/>
              <p:cNvSpPr>
                <a:spLocks noChangeArrowheads="1"/>
              </p:cNvSpPr>
              <p:nvPr/>
            </p:nvSpPr>
            <p:spPr bwMode="auto">
              <a:xfrm>
                <a:off x="2165350" y="18221325"/>
                <a:ext cx="195262" cy="120650"/>
              </a:xfrm>
              <a:prstGeom prst="rect">
                <a:avLst/>
              </a:prstGeom>
              <a:solidFill>
                <a:srgbClr val="E9EA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54" tIns="45727" rIns="91454" bIns="457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3967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91" name="Freeform 3982"/>
              <p:cNvSpPr>
                <a:spLocks noEditPoints="1"/>
              </p:cNvSpPr>
              <p:nvPr/>
            </p:nvSpPr>
            <p:spPr bwMode="auto">
              <a:xfrm>
                <a:off x="2151063" y="18207038"/>
                <a:ext cx="225425" cy="150813"/>
              </a:xfrm>
              <a:custGeom>
                <a:avLst/>
                <a:gdLst>
                  <a:gd name="T0" fmla="*/ 142 w 142"/>
                  <a:gd name="T1" fmla="*/ 95 h 95"/>
                  <a:gd name="T2" fmla="*/ 0 w 142"/>
                  <a:gd name="T3" fmla="*/ 95 h 95"/>
                  <a:gd name="T4" fmla="*/ 0 w 142"/>
                  <a:gd name="T5" fmla="*/ 0 h 95"/>
                  <a:gd name="T6" fmla="*/ 142 w 142"/>
                  <a:gd name="T7" fmla="*/ 0 h 95"/>
                  <a:gd name="T8" fmla="*/ 142 w 142"/>
                  <a:gd name="T9" fmla="*/ 95 h 95"/>
                  <a:gd name="T10" fmla="*/ 19 w 142"/>
                  <a:gd name="T11" fmla="*/ 76 h 95"/>
                  <a:gd name="T12" fmla="*/ 123 w 142"/>
                  <a:gd name="T13" fmla="*/ 76 h 95"/>
                  <a:gd name="T14" fmla="*/ 123 w 142"/>
                  <a:gd name="T15" fmla="*/ 19 h 95"/>
                  <a:gd name="T16" fmla="*/ 19 w 142"/>
                  <a:gd name="T17" fmla="*/ 19 h 95"/>
                  <a:gd name="T18" fmla="*/ 19 w 142"/>
                  <a:gd name="T19" fmla="*/ 7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95">
                    <a:moveTo>
                      <a:pt x="142" y="95"/>
                    </a:moveTo>
                    <a:lnTo>
                      <a:pt x="0" y="95"/>
                    </a:lnTo>
                    <a:lnTo>
                      <a:pt x="0" y="0"/>
                    </a:lnTo>
                    <a:lnTo>
                      <a:pt x="142" y="0"/>
                    </a:lnTo>
                    <a:lnTo>
                      <a:pt x="142" y="95"/>
                    </a:lnTo>
                    <a:close/>
                    <a:moveTo>
                      <a:pt x="19" y="76"/>
                    </a:moveTo>
                    <a:lnTo>
                      <a:pt x="123" y="76"/>
                    </a:lnTo>
                    <a:lnTo>
                      <a:pt x="123" y="19"/>
                    </a:lnTo>
                    <a:lnTo>
                      <a:pt x="19" y="19"/>
                    </a:lnTo>
                    <a:lnTo>
                      <a:pt x="19" y="76"/>
                    </a:lnTo>
                    <a:close/>
                  </a:path>
                </a:pathLst>
              </a:custGeom>
              <a:solidFill>
                <a:srgbClr val="2A5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54" tIns="45727" rIns="91454" bIns="457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3967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92" name="Rectangle 3983"/>
              <p:cNvSpPr>
                <a:spLocks noChangeArrowheads="1"/>
              </p:cNvSpPr>
              <p:nvPr/>
            </p:nvSpPr>
            <p:spPr bwMode="auto">
              <a:xfrm>
                <a:off x="2360613" y="18221325"/>
                <a:ext cx="195262" cy="120650"/>
              </a:xfrm>
              <a:prstGeom prst="rect">
                <a:avLst/>
              </a:prstGeom>
              <a:solidFill>
                <a:srgbClr val="E9EA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54" tIns="45727" rIns="91454" bIns="457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3967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93" name="Freeform 3984"/>
              <p:cNvSpPr>
                <a:spLocks noEditPoints="1"/>
              </p:cNvSpPr>
              <p:nvPr/>
            </p:nvSpPr>
            <p:spPr bwMode="auto">
              <a:xfrm>
                <a:off x="2346325" y="18207038"/>
                <a:ext cx="225425" cy="150813"/>
              </a:xfrm>
              <a:custGeom>
                <a:avLst/>
                <a:gdLst>
                  <a:gd name="T0" fmla="*/ 142 w 142"/>
                  <a:gd name="T1" fmla="*/ 95 h 95"/>
                  <a:gd name="T2" fmla="*/ 0 w 142"/>
                  <a:gd name="T3" fmla="*/ 95 h 95"/>
                  <a:gd name="T4" fmla="*/ 0 w 142"/>
                  <a:gd name="T5" fmla="*/ 0 h 95"/>
                  <a:gd name="T6" fmla="*/ 142 w 142"/>
                  <a:gd name="T7" fmla="*/ 0 h 95"/>
                  <a:gd name="T8" fmla="*/ 142 w 142"/>
                  <a:gd name="T9" fmla="*/ 95 h 95"/>
                  <a:gd name="T10" fmla="*/ 19 w 142"/>
                  <a:gd name="T11" fmla="*/ 76 h 95"/>
                  <a:gd name="T12" fmla="*/ 123 w 142"/>
                  <a:gd name="T13" fmla="*/ 76 h 95"/>
                  <a:gd name="T14" fmla="*/ 123 w 142"/>
                  <a:gd name="T15" fmla="*/ 19 h 95"/>
                  <a:gd name="T16" fmla="*/ 19 w 142"/>
                  <a:gd name="T17" fmla="*/ 19 h 95"/>
                  <a:gd name="T18" fmla="*/ 19 w 142"/>
                  <a:gd name="T19" fmla="*/ 7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95">
                    <a:moveTo>
                      <a:pt x="142" y="95"/>
                    </a:moveTo>
                    <a:lnTo>
                      <a:pt x="0" y="95"/>
                    </a:lnTo>
                    <a:lnTo>
                      <a:pt x="0" y="0"/>
                    </a:lnTo>
                    <a:lnTo>
                      <a:pt x="142" y="0"/>
                    </a:lnTo>
                    <a:lnTo>
                      <a:pt x="142" y="95"/>
                    </a:lnTo>
                    <a:close/>
                    <a:moveTo>
                      <a:pt x="19" y="76"/>
                    </a:moveTo>
                    <a:lnTo>
                      <a:pt x="123" y="76"/>
                    </a:lnTo>
                    <a:lnTo>
                      <a:pt x="123" y="19"/>
                    </a:lnTo>
                    <a:lnTo>
                      <a:pt x="19" y="19"/>
                    </a:lnTo>
                    <a:lnTo>
                      <a:pt x="19" y="76"/>
                    </a:lnTo>
                    <a:close/>
                  </a:path>
                </a:pathLst>
              </a:custGeom>
              <a:solidFill>
                <a:srgbClr val="2A5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54" tIns="45727" rIns="91454" bIns="457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3967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94" name="Freeform 3985"/>
              <p:cNvSpPr>
                <a:spLocks/>
              </p:cNvSpPr>
              <p:nvPr/>
            </p:nvSpPr>
            <p:spPr bwMode="auto">
              <a:xfrm>
                <a:off x="1895475" y="18416588"/>
                <a:ext cx="841375" cy="241300"/>
              </a:xfrm>
              <a:custGeom>
                <a:avLst/>
                <a:gdLst>
                  <a:gd name="T0" fmla="*/ 136 w 224"/>
                  <a:gd name="T1" fmla="*/ 0 h 64"/>
                  <a:gd name="T2" fmla="*/ 112 w 224"/>
                  <a:gd name="T3" fmla="*/ 12 h 64"/>
                  <a:gd name="T4" fmla="*/ 0 w 224"/>
                  <a:gd name="T5" fmla="*/ 12 h 64"/>
                  <a:gd name="T6" fmla="*/ 0 w 224"/>
                  <a:gd name="T7" fmla="*/ 40 h 64"/>
                  <a:gd name="T8" fmla="*/ 5 w 224"/>
                  <a:gd name="T9" fmla="*/ 57 h 64"/>
                  <a:gd name="T10" fmla="*/ 8 w 224"/>
                  <a:gd name="T11" fmla="*/ 54 h 64"/>
                  <a:gd name="T12" fmla="*/ 20 w 224"/>
                  <a:gd name="T13" fmla="*/ 55 h 64"/>
                  <a:gd name="T14" fmla="*/ 27 w 224"/>
                  <a:gd name="T15" fmla="*/ 61 h 64"/>
                  <a:gd name="T16" fmla="*/ 32 w 224"/>
                  <a:gd name="T17" fmla="*/ 64 h 64"/>
                  <a:gd name="T18" fmla="*/ 35 w 224"/>
                  <a:gd name="T19" fmla="*/ 64 h 64"/>
                  <a:gd name="T20" fmla="*/ 39 w 224"/>
                  <a:gd name="T21" fmla="*/ 62 h 64"/>
                  <a:gd name="T22" fmla="*/ 48 w 224"/>
                  <a:gd name="T23" fmla="*/ 54 h 64"/>
                  <a:gd name="T24" fmla="*/ 60 w 224"/>
                  <a:gd name="T25" fmla="*/ 55 h 64"/>
                  <a:gd name="T26" fmla="*/ 68 w 224"/>
                  <a:gd name="T27" fmla="*/ 62 h 64"/>
                  <a:gd name="T28" fmla="*/ 73 w 224"/>
                  <a:gd name="T29" fmla="*/ 64 h 64"/>
                  <a:gd name="T30" fmla="*/ 76 w 224"/>
                  <a:gd name="T31" fmla="*/ 64 h 64"/>
                  <a:gd name="T32" fmla="*/ 81 w 224"/>
                  <a:gd name="T33" fmla="*/ 62 h 64"/>
                  <a:gd name="T34" fmla="*/ 89 w 224"/>
                  <a:gd name="T35" fmla="*/ 54 h 64"/>
                  <a:gd name="T36" fmla="*/ 101 w 224"/>
                  <a:gd name="T37" fmla="*/ 54 h 64"/>
                  <a:gd name="T38" fmla="*/ 110 w 224"/>
                  <a:gd name="T39" fmla="*/ 62 h 64"/>
                  <a:gd name="T40" fmla="*/ 114 w 224"/>
                  <a:gd name="T41" fmla="*/ 64 h 64"/>
                  <a:gd name="T42" fmla="*/ 117 w 224"/>
                  <a:gd name="T43" fmla="*/ 64 h 64"/>
                  <a:gd name="T44" fmla="*/ 122 w 224"/>
                  <a:gd name="T45" fmla="*/ 62 h 64"/>
                  <a:gd name="T46" fmla="*/ 129 w 224"/>
                  <a:gd name="T47" fmla="*/ 55 h 64"/>
                  <a:gd name="T48" fmla="*/ 141 w 224"/>
                  <a:gd name="T49" fmla="*/ 54 h 64"/>
                  <a:gd name="T50" fmla="*/ 151 w 224"/>
                  <a:gd name="T51" fmla="*/ 62 h 64"/>
                  <a:gd name="T52" fmla="*/ 155 w 224"/>
                  <a:gd name="T53" fmla="*/ 64 h 64"/>
                  <a:gd name="T54" fmla="*/ 158 w 224"/>
                  <a:gd name="T55" fmla="*/ 64 h 64"/>
                  <a:gd name="T56" fmla="*/ 163 w 224"/>
                  <a:gd name="T57" fmla="*/ 61 h 64"/>
                  <a:gd name="T58" fmla="*/ 170 w 224"/>
                  <a:gd name="T59" fmla="*/ 55 h 64"/>
                  <a:gd name="T60" fmla="*/ 182 w 224"/>
                  <a:gd name="T61" fmla="*/ 54 h 64"/>
                  <a:gd name="T62" fmla="*/ 189 w 224"/>
                  <a:gd name="T63" fmla="*/ 60 h 64"/>
                  <a:gd name="T64" fmla="*/ 224 w 224"/>
                  <a:gd name="T65" fmla="*/ 0 h 64"/>
                  <a:gd name="T66" fmla="*/ 136 w 224"/>
                  <a:gd name="T6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24" h="64">
                    <a:moveTo>
                      <a:pt x="136" y="0"/>
                    </a:moveTo>
                    <a:cubicBezTo>
                      <a:pt x="112" y="12"/>
                      <a:pt x="112" y="12"/>
                      <a:pt x="112" y="12"/>
                    </a:cubicBezTo>
                    <a:cubicBezTo>
                      <a:pt x="112" y="12"/>
                      <a:pt x="17" y="12"/>
                      <a:pt x="0" y="1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8"/>
                      <a:pt x="2" y="53"/>
                      <a:pt x="5" y="57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2" y="51"/>
                      <a:pt x="17" y="51"/>
                      <a:pt x="20" y="55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8" y="63"/>
                      <a:pt x="30" y="64"/>
                      <a:pt x="32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6" y="64"/>
                      <a:pt x="38" y="63"/>
                      <a:pt x="39" y="62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52" y="51"/>
                      <a:pt x="57" y="51"/>
                      <a:pt x="60" y="55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70" y="63"/>
                      <a:pt x="71" y="64"/>
                      <a:pt x="73" y="64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78" y="64"/>
                      <a:pt x="79" y="63"/>
                      <a:pt x="81" y="62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92" y="51"/>
                      <a:pt x="97" y="51"/>
                      <a:pt x="101" y="54"/>
                    </a:cubicBezTo>
                    <a:cubicBezTo>
                      <a:pt x="110" y="62"/>
                      <a:pt x="110" y="62"/>
                      <a:pt x="110" y="62"/>
                    </a:cubicBezTo>
                    <a:cubicBezTo>
                      <a:pt x="111" y="63"/>
                      <a:pt x="112" y="64"/>
                      <a:pt x="114" y="64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19" y="64"/>
                      <a:pt x="120" y="63"/>
                      <a:pt x="122" y="62"/>
                    </a:cubicBezTo>
                    <a:cubicBezTo>
                      <a:pt x="129" y="55"/>
                      <a:pt x="129" y="55"/>
                      <a:pt x="129" y="55"/>
                    </a:cubicBezTo>
                    <a:cubicBezTo>
                      <a:pt x="133" y="51"/>
                      <a:pt x="138" y="51"/>
                      <a:pt x="141" y="54"/>
                    </a:cubicBezTo>
                    <a:cubicBezTo>
                      <a:pt x="151" y="62"/>
                      <a:pt x="151" y="62"/>
                      <a:pt x="151" y="62"/>
                    </a:cubicBezTo>
                    <a:cubicBezTo>
                      <a:pt x="152" y="63"/>
                      <a:pt x="154" y="64"/>
                      <a:pt x="155" y="64"/>
                    </a:cubicBezTo>
                    <a:cubicBezTo>
                      <a:pt x="158" y="64"/>
                      <a:pt x="158" y="64"/>
                      <a:pt x="158" y="64"/>
                    </a:cubicBezTo>
                    <a:cubicBezTo>
                      <a:pt x="160" y="64"/>
                      <a:pt x="162" y="63"/>
                      <a:pt x="163" y="61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73" y="51"/>
                      <a:pt x="178" y="51"/>
                      <a:pt x="182" y="54"/>
                    </a:cubicBezTo>
                    <a:cubicBezTo>
                      <a:pt x="189" y="60"/>
                      <a:pt x="189" y="60"/>
                      <a:pt x="189" y="60"/>
                    </a:cubicBezTo>
                    <a:cubicBezTo>
                      <a:pt x="194" y="43"/>
                      <a:pt x="224" y="30"/>
                      <a:pt x="224" y="0"/>
                    </a:cubicBez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A3D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54" tIns="45727" rIns="91454" bIns="457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3967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95" name="Freeform 3986"/>
              <p:cNvSpPr>
                <a:spLocks/>
              </p:cNvSpPr>
              <p:nvPr/>
            </p:nvSpPr>
            <p:spPr bwMode="auto">
              <a:xfrm>
                <a:off x="1879600" y="18402300"/>
                <a:ext cx="873125" cy="244475"/>
              </a:xfrm>
              <a:custGeom>
                <a:avLst/>
                <a:gdLst>
                  <a:gd name="T0" fmla="*/ 196 w 232"/>
                  <a:gd name="T1" fmla="*/ 65 h 65"/>
                  <a:gd name="T2" fmla="*/ 189 w 232"/>
                  <a:gd name="T3" fmla="*/ 63 h 65"/>
                  <a:gd name="T4" fmla="*/ 204 w 232"/>
                  <a:gd name="T5" fmla="*/ 42 h 65"/>
                  <a:gd name="T6" fmla="*/ 224 w 232"/>
                  <a:gd name="T7" fmla="*/ 8 h 65"/>
                  <a:gd name="T8" fmla="*/ 141 w 232"/>
                  <a:gd name="T9" fmla="*/ 8 h 65"/>
                  <a:gd name="T10" fmla="*/ 117 w 232"/>
                  <a:gd name="T11" fmla="*/ 20 h 65"/>
                  <a:gd name="T12" fmla="*/ 8 w 232"/>
                  <a:gd name="T13" fmla="*/ 20 h 65"/>
                  <a:gd name="T14" fmla="*/ 8 w 232"/>
                  <a:gd name="T15" fmla="*/ 44 h 65"/>
                  <a:gd name="T16" fmla="*/ 11 w 232"/>
                  <a:gd name="T17" fmla="*/ 58 h 65"/>
                  <a:gd name="T18" fmla="*/ 5 w 232"/>
                  <a:gd name="T19" fmla="*/ 62 h 65"/>
                  <a:gd name="T20" fmla="*/ 0 w 232"/>
                  <a:gd name="T21" fmla="*/ 44 h 65"/>
                  <a:gd name="T22" fmla="*/ 0 w 232"/>
                  <a:gd name="T23" fmla="*/ 12 h 65"/>
                  <a:gd name="T24" fmla="*/ 115 w 232"/>
                  <a:gd name="T25" fmla="*/ 12 h 65"/>
                  <a:gd name="T26" fmla="*/ 139 w 232"/>
                  <a:gd name="T27" fmla="*/ 0 h 65"/>
                  <a:gd name="T28" fmla="*/ 232 w 232"/>
                  <a:gd name="T29" fmla="*/ 0 h 65"/>
                  <a:gd name="T30" fmla="*/ 232 w 232"/>
                  <a:gd name="T31" fmla="*/ 4 h 65"/>
                  <a:gd name="T32" fmla="*/ 209 w 232"/>
                  <a:gd name="T33" fmla="*/ 48 h 65"/>
                  <a:gd name="T34" fmla="*/ 196 w 232"/>
                  <a:gd name="T3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2" h="65">
                    <a:moveTo>
                      <a:pt x="196" y="65"/>
                    </a:moveTo>
                    <a:cubicBezTo>
                      <a:pt x="189" y="63"/>
                      <a:pt x="189" y="63"/>
                      <a:pt x="189" y="63"/>
                    </a:cubicBezTo>
                    <a:cubicBezTo>
                      <a:pt x="191" y="55"/>
                      <a:pt x="197" y="49"/>
                      <a:pt x="204" y="42"/>
                    </a:cubicBezTo>
                    <a:cubicBezTo>
                      <a:pt x="212" y="33"/>
                      <a:pt x="222" y="23"/>
                      <a:pt x="224" y="8"/>
                    </a:cubicBezTo>
                    <a:cubicBezTo>
                      <a:pt x="141" y="8"/>
                      <a:pt x="141" y="8"/>
                      <a:pt x="141" y="8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50"/>
                      <a:pt x="9" y="54"/>
                      <a:pt x="11" y="58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2" y="58"/>
                      <a:pt x="0" y="52"/>
                      <a:pt x="0" y="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232" y="0"/>
                      <a:pt x="232" y="0"/>
                      <a:pt x="232" y="0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2" y="24"/>
                      <a:pt x="219" y="37"/>
                      <a:pt x="209" y="48"/>
                    </a:cubicBezTo>
                    <a:cubicBezTo>
                      <a:pt x="203" y="54"/>
                      <a:pt x="198" y="59"/>
                      <a:pt x="196" y="65"/>
                    </a:cubicBezTo>
                    <a:close/>
                  </a:path>
                </a:pathLst>
              </a:custGeom>
              <a:solidFill>
                <a:srgbClr val="2A5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54" tIns="45727" rIns="91454" bIns="457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3967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96" name="Freeform 3990"/>
              <p:cNvSpPr>
                <a:spLocks/>
              </p:cNvSpPr>
              <p:nvPr/>
            </p:nvSpPr>
            <p:spPr bwMode="auto">
              <a:xfrm>
                <a:off x="1854200" y="18594388"/>
                <a:ext cx="796925" cy="85725"/>
              </a:xfrm>
              <a:custGeom>
                <a:avLst/>
                <a:gdLst>
                  <a:gd name="T0" fmla="*/ 207 w 212"/>
                  <a:gd name="T1" fmla="*/ 23 h 23"/>
                  <a:gd name="T2" fmla="*/ 190 w 212"/>
                  <a:gd name="T3" fmla="*/ 10 h 23"/>
                  <a:gd name="T4" fmla="*/ 183 w 212"/>
                  <a:gd name="T5" fmla="*/ 11 h 23"/>
                  <a:gd name="T6" fmla="*/ 177 w 212"/>
                  <a:gd name="T7" fmla="*/ 17 h 23"/>
                  <a:gd name="T8" fmla="*/ 159 w 212"/>
                  <a:gd name="T9" fmla="*/ 18 h 23"/>
                  <a:gd name="T10" fmla="*/ 150 w 212"/>
                  <a:gd name="T11" fmla="*/ 10 h 23"/>
                  <a:gd name="T12" fmla="*/ 143 w 212"/>
                  <a:gd name="T13" fmla="*/ 11 h 23"/>
                  <a:gd name="T14" fmla="*/ 136 w 212"/>
                  <a:gd name="T15" fmla="*/ 17 h 23"/>
                  <a:gd name="T16" fmla="*/ 118 w 212"/>
                  <a:gd name="T17" fmla="*/ 18 h 23"/>
                  <a:gd name="T18" fmla="*/ 109 w 212"/>
                  <a:gd name="T19" fmla="*/ 10 h 23"/>
                  <a:gd name="T20" fmla="*/ 102 w 212"/>
                  <a:gd name="T21" fmla="*/ 10 h 23"/>
                  <a:gd name="T22" fmla="*/ 94 w 212"/>
                  <a:gd name="T23" fmla="*/ 18 h 23"/>
                  <a:gd name="T24" fmla="*/ 77 w 212"/>
                  <a:gd name="T25" fmla="*/ 18 h 23"/>
                  <a:gd name="T26" fmla="*/ 69 w 212"/>
                  <a:gd name="T27" fmla="*/ 10 h 23"/>
                  <a:gd name="T28" fmla="*/ 62 w 212"/>
                  <a:gd name="T29" fmla="*/ 10 h 23"/>
                  <a:gd name="T30" fmla="*/ 53 w 212"/>
                  <a:gd name="T31" fmla="*/ 18 h 23"/>
                  <a:gd name="T32" fmla="*/ 35 w 212"/>
                  <a:gd name="T33" fmla="*/ 17 h 23"/>
                  <a:gd name="T34" fmla="*/ 28 w 212"/>
                  <a:gd name="T35" fmla="*/ 11 h 23"/>
                  <a:gd name="T36" fmla="*/ 21 w 212"/>
                  <a:gd name="T37" fmla="*/ 10 h 23"/>
                  <a:gd name="T38" fmla="*/ 5 w 212"/>
                  <a:gd name="T39" fmla="*/ 23 h 23"/>
                  <a:gd name="T40" fmla="*/ 0 w 212"/>
                  <a:gd name="T41" fmla="*/ 17 h 23"/>
                  <a:gd name="T42" fmla="*/ 16 w 212"/>
                  <a:gd name="T43" fmla="*/ 4 h 23"/>
                  <a:gd name="T44" fmla="*/ 34 w 212"/>
                  <a:gd name="T45" fmla="*/ 5 h 23"/>
                  <a:gd name="T46" fmla="*/ 41 w 212"/>
                  <a:gd name="T47" fmla="*/ 12 h 23"/>
                  <a:gd name="T48" fmla="*/ 48 w 212"/>
                  <a:gd name="T49" fmla="*/ 12 h 23"/>
                  <a:gd name="T50" fmla="*/ 57 w 212"/>
                  <a:gd name="T51" fmla="*/ 4 h 23"/>
                  <a:gd name="T52" fmla="*/ 74 w 212"/>
                  <a:gd name="T53" fmla="*/ 5 h 23"/>
                  <a:gd name="T54" fmla="*/ 82 w 212"/>
                  <a:gd name="T55" fmla="*/ 12 h 23"/>
                  <a:gd name="T56" fmla="*/ 89 w 212"/>
                  <a:gd name="T57" fmla="*/ 12 h 23"/>
                  <a:gd name="T58" fmla="*/ 97 w 212"/>
                  <a:gd name="T59" fmla="*/ 4 h 23"/>
                  <a:gd name="T60" fmla="*/ 114 w 212"/>
                  <a:gd name="T61" fmla="*/ 4 h 23"/>
                  <a:gd name="T62" fmla="*/ 123 w 212"/>
                  <a:gd name="T63" fmla="*/ 12 h 23"/>
                  <a:gd name="T64" fmla="*/ 130 w 212"/>
                  <a:gd name="T65" fmla="*/ 12 h 23"/>
                  <a:gd name="T66" fmla="*/ 137 w 212"/>
                  <a:gd name="T67" fmla="*/ 5 h 23"/>
                  <a:gd name="T68" fmla="*/ 155 w 212"/>
                  <a:gd name="T69" fmla="*/ 4 h 23"/>
                  <a:gd name="T70" fmla="*/ 164 w 212"/>
                  <a:gd name="T71" fmla="*/ 12 h 23"/>
                  <a:gd name="T72" fmla="*/ 171 w 212"/>
                  <a:gd name="T73" fmla="*/ 11 h 23"/>
                  <a:gd name="T74" fmla="*/ 178 w 212"/>
                  <a:gd name="T75" fmla="*/ 5 h 23"/>
                  <a:gd name="T76" fmla="*/ 195 w 212"/>
                  <a:gd name="T77" fmla="*/ 4 h 23"/>
                  <a:gd name="T78" fmla="*/ 212 w 212"/>
                  <a:gd name="T79" fmla="*/ 17 h 23"/>
                  <a:gd name="T80" fmla="*/ 207 w 212"/>
                  <a:gd name="T81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12" h="23">
                    <a:moveTo>
                      <a:pt x="207" y="23"/>
                    </a:moveTo>
                    <a:cubicBezTo>
                      <a:pt x="190" y="10"/>
                      <a:pt x="190" y="10"/>
                      <a:pt x="190" y="10"/>
                    </a:cubicBezTo>
                    <a:cubicBezTo>
                      <a:pt x="188" y="8"/>
                      <a:pt x="185" y="9"/>
                      <a:pt x="183" y="11"/>
                    </a:cubicBezTo>
                    <a:cubicBezTo>
                      <a:pt x="177" y="17"/>
                      <a:pt x="177" y="17"/>
                      <a:pt x="177" y="17"/>
                    </a:cubicBezTo>
                    <a:cubicBezTo>
                      <a:pt x="172" y="22"/>
                      <a:pt x="165" y="23"/>
                      <a:pt x="159" y="18"/>
                    </a:cubicBezTo>
                    <a:cubicBezTo>
                      <a:pt x="150" y="10"/>
                      <a:pt x="150" y="10"/>
                      <a:pt x="150" y="10"/>
                    </a:cubicBezTo>
                    <a:cubicBezTo>
                      <a:pt x="148" y="8"/>
                      <a:pt x="145" y="9"/>
                      <a:pt x="143" y="11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31" y="22"/>
                      <a:pt x="123" y="22"/>
                      <a:pt x="118" y="18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7" y="9"/>
                      <a:pt x="104" y="9"/>
                      <a:pt x="102" y="10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89" y="22"/>
                      <a:pt x="82" y="22"/>
                      <a:pt x="77" y="18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7" y="9"/>
                      <a:pt x="64" y="9"/>
                      <a:pt x="62" y="10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48" y="23"/>
                      <a:pt x="40" y="22"/>
                      <a:pt x="35" y="17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6" y="9"/>
                      <a:pt x="24" y="8"/>
                      <a:pt x="21" y="10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22" y="0"/>
                      <a:pt x="29" y="0"/>
                      <a:pt x="34" y="5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3" y="14"/>
                      <a:pt x="46" y="14"/>
                      <a:pt x="48" y="12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62" y="0"/>
                      <a:pt x="69" y="0"/>
                      <a:pt x="74" y="5"/>
                    </a:cubicBezTo>
                    <a:cubicBezTo>
                      <a:pt x="82" y="12"/>
                      <a:pt x="82" y="12"/>
                      <a:pt x="82" y="12"/>
                    </a:cubicBezTo>
                    <a:cubicBezTo>
                      <a:pt x="84" y="14"/>
                      <a:pt x="87" y="14"/>
                      <a:pt x="89" y="12"/>
                    </a:cubicBezTo>
                    <a:cubicBezTo>
                      <a:pt x="97" y="4"/>
                      <a:pt x="97" y="4"/>
                      <a:pt x="97" y="4"/>
                    </a:cubicBezTo>
                    <a:cubicBezTo>
                      <a:pt x="102" y="0"/>
                      <a:pt x="109" y="0"/>
                      <a:pt x="114" y="4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5" y="14"/>
                      <a:pt x="128" y="14"/>
                      <a:pt x="130" y="12"/>
                    </a:cubicBezTo>
                    <a:cubicBezTo>
                      <a:pt x="137" y="5"/>
                      <a:pt x="137" y="5"/>
                      <a:pt x="137" y="5"/>
                    </a:cubicBezTo>
                    <a:cubicBezTo>
                      <a:pt x="142" y="0"/>
                      <a:pt x="150" y="0"/>
                      <a:pt x="155" y="4"/>
                    </a:cubicBezTo>
                    <a:cubicBezTo>
                      <a:pt x="164" y="12"/>
                      <a:pt x="164" y="12"/>
                      <a:pt x="164" y="12"/>
                    </a:cubicBezTo>
                    <a:cubicBezTo>
                      <a:pt x="167" y="14"/>
                      <a:pt x="169" y="14"/>
                      <a:pt x="171" y="11"/>
                    </a:cubicBezTo>
                    <a:cubicBezTo>
                      <a:pt x="178" y="5"/>
                      <a:pt x="178" y="5"/>
                      <a:pt x="178" y="5"/>
                    </a:cubicBezTo>
                    <a:cubicBezTo>
                      <a:pt x="183" y="0"/>
                      <a:pt x="190" y="0"/>
                      <a:pt x="195" y="4"/>
                    </a:cubicBezTo>
                    <a:cubicBezTo>
                      <a:pt x="212" y="17"/>
                      <a:pt x="212" y="17"/>
                      <a:pt x="212" y="17"/>
                    </a:cubicBezTo>
                    <a:lnTo>
                      <a:pt x="207" y="23"/>
                    </a:lnTo>
                    <a:close/>
                  </a:path>
                </a:pathLst>
              </a:custGeom>
              <a:solidFill>
                <a:srgbClr val="2A5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54" tIns="45727" rIns="91454" bIns="457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3967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97" name="Freeform 3991"/>
              <p:cNvSpPr>
                <a:spLocks/>
              </p:cNvSpPr>
              <p:nvPr/>
            </p:nvSpPr>
            <p:spPr bwMode="auto">
              <a:xfrm>
                <a:off x="2008188" y="18684875"/>
                <a:ext cx="796925" cy="85725"/>
              </a:xfrm>
              <a:custGeom>
                <a:avLst/>
                <a:gdLst>
                  <a:gd name="T0" fmla="*/ 208 w 212"/>
                  <a:gd name="T1" fmla="*/ 23 h 23"/>
                  <a:gd name="T2" fmla="*/ 191 w 212"/>
                  <a:gd name="T3" fmla="*/ 10 h 23"/>
                  <a:gd name="T4" fmla="*/ 184 w 212"/>
                  <a:gd name="T5" fmla="*/ 11 h 23"/>
                  <a:gd name="T6" fmla="*/ 177 w 212"/>
                  <a:gd name="T7" fmla="*/ 17 h 23"/>
                  <a:gd name="T8" fmla="*/ 160 w 212"/>
                  <a:gd name="T9" fmla="*/ 18 h 23"/>
                  <a:gd name="T10" fmla="*/ 150 w 212"/>
                  <a:gd name="T11" fmla="*/ 10 h 23"/>
                  <a:gd name="T12" fmla="*/ 143 w 212"/>
                  <a:gd name="T13" fmla="*/ 11 h 23"/>
                  <a:gd name="T14" fmla="*/ 136 w 212"/>
                  <a:gd name="T15" fmla="*/ 17 h 23"/>
                  <a:gd name="T16" fmla="*/ 118 w 212"/>
                  <a:gd name="T17" fmla="*/ 18 h 23"/>
                  <a:gd name="T18" fmla="*/ 110 w 212"/>
                  <a:gd name="T19" fmla="*/ 10 h 23"/>
                  <a:gd name="T20" fmla="*/ 103 w 212"/>
                  <a:gd name="T21" fmla="*/ 10 h 23"/>
                  <a:gd name="T22" fmla="*/ 95 w 212"/>
                  <a:gd name="T23" fmla="*/ 18 h 23"/>
                  <a:gd name="T24" fmla="*/ 77 w 212"/>
                  <a:gd name="T25" fmla="*/ 18 h 23"/>
                  <a:gd name="T26" fmla="*/ 69 w 212"/>
                  <a:gd name="T27" fmla="*/ 10 h 23"/>
                  <a:gd name="T28" fmla="*/ 62 w 212"/>
                  <a:gd name="T29" fmla="*/ 10 h 23"/>
                  <a:gd name="T30" fmla="*/ 53 w 212"/>
                  <a:gd name="T31" fmla="*/ 18 h 23"/>
                  <a:gd name="T32" fmla="*/ 35 w 212"/>
                  <a:gd name="T33" fmla="*/ 17 h 23"/>
                  <a:gd name="T34" fmla="*/ 29 w 212"/>
                  <a:gd name="T35" fmla="*/ 11 h 23"/>
                  <a:gd name="T36" fmla="*/ 22 w 212"/>
                  <a:gd name="T37" fmla="*/ 10 h 23"/>
                  <a:gd name="T38" fmla="*/ 5 w 212"/>
                  <a:gd name="T39" fmla="*/ 23 h 23"/>
                  <a:gd name="T40" fmla="*/ 0 w 212"/>
                  <a:gd name="T41" fmla="*/ 17 h 23"/>
                  <a:gd name="T42" fmla="*/ 17 w 212"/>
                  <a:gd name="T43" fmla="*/ 4 h 23"/>
                  <a:gd name="T44" fmla="*/ 34 w 212"/>
                  <a:gd name="T45" fmla="*/ 5 h 23"/>
                  <a:gd name="T46" fmla="*/ 41 w 212"/>
                  <a:gd name="T47" fmla="*/ 12 h 23"/>
                  <a:gd name="T48" fmla="*/ 48 w 212"/>
                  <a:gd name="T49" fmla="*/ 12 h 23"/>
                  <a:gd name="T50" fmla="*/ 57 w 212"/>
                  <a:gd name="T51" fmla="*/ 4 h 23"/>
                  <a:gd name="T52" fmla="*/ 74 w 212"/>
                  <a:gd name="T53" fmla="*/ 5 h 23"/>
                  <a:gd name="T54" fmla="*/ 82 w 212"/>
                  <a:gd name="T55" fmla="*/ 12 h 23"/>
                  <a:gd name="T56" fmla="*/ 89 w 212"/>
                  <a:gd name="T57" fmla="*/ 12 h 23"/>
                  <a:gd name="T58" fmla="*/ 97 w 212"/>
                  <a:gd name="T59" fmla="*/ 4 h 23"/>
                  <a:gd name="T60" fmla="*/ 115 w 212"/>
                  <a:gd name="T61" fmla="*/ 4 h 23"/>
                  <a:gd name="T62" fmla="*/ 123 w 212"/>
                  <a:gd name="T63" fmla="*/ 12 h 23"/>
                  <a:gd name="T64" fmla="*/ 130 w 212"/>
                  <a:gd name="T65" fmla="*/ 12 h 23"/>
                  <a:gd name="T66" fmla="*/ 138 w 212"/>
                  <a:gd name="T67" fmla="*/ 5 h 23"/>
                  <a:gd name="T68" fmla="*/ 155 w 212"/>
                  <a:gd name="T69" fmla="*/ 4 h 23"/>
                  <a:gd name="T70" fmla="*/ 165 w 212"/>
                  <a:gd name="T71" fmla="*/ 12 h 23"/>
                  <a:gd name="T72" fmla="*/ 172 w 212"/>
                  <a:gd name="T73" fmla="*/ 11 h 23"/>
                  <a:gd name="T74" fmla="*/ 178 w 212"/>
                  <a:gd name="T75" fmla="*/ 5 h 23"/>
                  <a:gd name="T76" fmla="*/ 196 w 212"/>
                  <a:gd name="T77" fmla="*/ 4 h 23"/>
                  <a:gd name="T78" fmla="*/ 212 w 212"/>
                  <a:gd name="T79" fmla="*/ 17 h 23"/>
                  <a:gd name="T80" fmla="*/ 208 w 212"/>
                  <a:gd name="T81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12" h="23">
                    <a:moveTo>
                      <a:pt x="208" y="23"/>
                    </a:moveTo>
                    <a:cubicBezTo>
                      <a:pt x="191" y="10"/>
                      <a:pt x="191" y="10"/>
                      <a:pt x="191" y="10"/>
                    </a:cubicBezTo>
                    <a:cubicBezTo>
                      <a:pt x="188" y="8"/>
                      <a:pt x="186" y="9"/>
                      <a:pt x="184" y="11"/>
                    </a:cubicBezTo>
                    <a:cubicBezTo>
                      <a:pt x="177" y="17"/>
                      <a:pt x="177" y="17"/>
                      <a:pt x="177" y="17"/>
                    </a:cubicBezTo>
                    <a:cubicBezTo>
                      <a:pt x="172" y="22"/>
                      <a:pt x="165" y="23"/>
                      <a:pt x="160" y="18"/>
                    </a:cubicBezTo>
                    <a:cubicBezTo>
                      <a:pt x="150" y="10"/>
                      <a:pt x="150" y="10"/>
                      <a:pt x="150" y="10"/>
                    </a:cubicBezTo>
                    <a:cubicBezTo>
                      <a:pt x="148" y="8"/>
                      <a:pt x="145" y="9"/>
                      <a:pt x="143" y="11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31" y="22"/>
                      <a:pt x="124" y="22"/>
                      <a:pt x="118" y="18"/>
                    </a:cubicBezTo>
                    <a:cubicBezTo>
                      <a:pt x="110" y="10"/>
                      <a:pt x="110" y="10"/>
                      <a:pt x="110" y="10"/>
                    </a:cubicBezTo>
                    <a:cubicBezTo>
                      <a:pt x="107" y="9"/>
                      <a:pt x="105" y="9"/>
                      <a:pt x="103" y="10"/>
                    </a:cubicBezTo>
                    <a:cubicBezTo>
                      <a:pt x="95" y="18"/>
                      <a:pt x="95" y="18"/>
                      <a:pt x="95" y="18"/>
                    </a:cubicBezTo>
                    <a:cubicBezTo>
                      <a:pt x="89" y="22"/>
                      <a:pt x="82" y="22"/>
                      <a:pt x="77" y="18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7" y="9"/>
                      <a:pt x="64" y="9"/>
                      <a:pt x="62" y="10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48" y="23"/>
                      <a:pt x="41" y="22"/>
                      <a:pt x="35" y="17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7" y="9"/>
                      <a:pt x="24" y="8"/>
                      <a:pt x="22" y="10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2" y="0"/>
                      <a:pt x="29" y="0"/>
                      <a:pt x="34" y="5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3" y="14"/>
                      <a:pt x="46" y="14"/>
                      <a:pt x="48" y="12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62" y="0"/>
                      <a:pt x="69" y="0"/>
                      <a:pt x="74" y="5"/>
                    </a:cubicBezTo>
                    <a:cubicBezTo>
                      <a:pt x="82" y="12"/>
                      <a:pt x="82" y="12"/>
                      <a:pt x="82" y="12"/>
                    </a:cubicBezTo>
                    <a:cubicBezTo>
                      <a:pt x="84" y="14"/>
                      <a:pt x="87" y="14"/>
                      <a:pt x="89" y="12"/>
                    </a:cubicBezTo>
                    <a:cubicBezTo>
                      <a:pt x="97" y="4"/>
                      <a:pt x="97" y="4"/>
                      <a:pt x="97" y="4"/>
                    </a:cubicBezTo>
                    <a:cubicBezTo>
                      <a:pt x="102" y="0"/>
                      <a:pt x="110" y="0"/>
                      <a:pt x="115" y="4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6" y="14"/>
                      <a:pt x="128" y="14"/>
                      <a:pt x="130" y="12"/>
                    </a:cubicBezTo>
                    <a:cubicBezTo>
                      <a:pt x="138" y="5"/>
                      <a:pt x="138" y="5"/>
                      <a:pt x="138" y="5"/>
                    </a:cubicBezTo>
                    <a:cubicBezTo>
                      <a:pt x="143" y="0"/>
                      <a:pt x="150" y="0"/>
                      <a:pt x="155" y="4"/>
                    </a:cubicBezTo>
                    <a:cubicBezTo>
                      <a:pt x="165" y="12"/>
                      <a:pt x="165" y="12"/>
                      <a:pt x="165" y="12"/>
                    </a:cubicBezTo>
                    <a:cubicBezTo>
                      <a:pt x="167" y="14"/>
                      <a:pt x="170" y="14"/>
                      <a:pt x="172" y="11"/>
                    </a:cubicBezTo>
                    <a:cubicBezTo>
                      <a:pt x="178" y="5"/>
                      <a:pt x="178" y="5"/>
                      <a:pt x="178" y="5"/>
                    </a:cubicBezTo>
                    <a:cubicBezTo>
                      <a:pt x="183" y="0"/>
                      <a:pt x="190" y="0"/>
                      <a:pt x="196" y="4"/>
                    </a:cubicBezTo>
                    <a:cubicBezTo>
                      <a:pt x="212" y="17"/>
                      <a:pt x="212" y="17"/>
                      <a:pt x="212" y="17"/>
                    </a:cubicBezTo>
                    <a:lnTo>
                      <a:pt x="208" y="23"/>
                    </a:lnTo>
                    <a:close/>
                  </a:path>
                </a:pathLst>
              </a:custGeom>
              <a:solidFill>
                <a:srgbClr val="2A5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54" tIns="45727" rIns="91454" bIns="457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3967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98" name="Rectangle 3992"/>
              <p:cNvSpPr>
                <a:spLocks noChangeArrowheads="1"/>
              </p:cNvSpPr>
              <p:nvPr/>
            </p:nvSpPr>
            <p:spPr bwMode="auto">
              <a:xfrm>
                <a:off x="2420938" y="18462625"/>
                <a:ext cx="46037" cy="30163"/>
              </a:xfrm>
              <a:prstGeom prst="rect">
                <a:avLst/>
              </a:prstGeom>
              <a:solidFill>
                <a:srgbClr val="2A5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54" tIns="45727" rIns="91454" bIns="457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3967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100" name="그룹 99"/>
          <p:cNvGrpSpPr/>
          <p:nvPr/>
        </p:nvGrpSpPr>
        <p:grpSpPr>
          <a:xfrm>
            <a:off x="7987579" y="2089982"/>
            <a:ext cx="1376146" cy="3153856"/>
            <a:chOff x="904610" y="2541901"/>
            <a:chExt cx="1401940" cy="3356359"/>
          </a:xfrm>
        </p:grpSpPr>
        <p:sp>
          <p:nvSpPr>
            <p:cNvPr id="101" name="AutoShape 418" descr="어두운 수평선"/>
            <p:cNvSpPr>
              <a:spLocks noChangeArrowheads="1"/>
            </p:cNvSpPr>
            <p:nvPr/>
          </p:nvSpPr>
          <p:spPr bwMode="auto">
            <a:xfrm rot="16200000">
              <a:off x="147636" y="3491591"/>
              <a:ext cx="2899222" cy="1002697"/>
            </a:xfrm>
            <a:prstGeom prst="roundRect">
              <a:avLst>
                <a:gd name="adj" fmla="val 0"/>
              </a:avLst>
            </a:prstGeom>
            <a:pattFill prst="dkHorz">
              <a:fgClr>
                <a:srgbClr val="EAEAEA"/>
              </a:fgClr>
              <a:bgClr>
                <a:srgbClr val="FFFFFF"/>
              </a:bgClr>
            </a:patt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839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02" name="AutoShape 325"/>
            <p:cNvSpPr>
              <a:spLocks noChangeArrowheads="1"/>
            </p:cNvSpPr>
            <p:nvPr/>
          </p:nvSpPr>
          <p:spPr bwMode="auto">
            <a:xfrm rot="16200000">
              <a:off x="837935" y="2608576"/>
              <a:ext cx="1003300" cy="869950"/>
            </a:xfrm>
            <a:prstGeom prst="hexagon">
              <a:avLst>
                <a:gd name="adj" fmla="val 2883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eaVert" lIns="18000" tIns="0" rIns="18000" bIns="0" anchor="ctr"/>
            <a:lstStyle/>
            <a:p>
              <a:pPr marL="0" marR="0" lvl="0" indent="0" algn="ctr" defTabSz="839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03" name="Text Box 261"/>
            <p:cNvSpPr txBox="1">
              <a:spLocks noChangeArrowheads="1"/>
            </p:cNvSpPr>
            <p:nvPr/>
          </p:nvSpPr>
          <p:spPr bwMode="auto">
            <a:xfrm>
              <a:off x="965103" y="2767326"/>
              <a:ext cx="741363" cy="36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878863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시스템 엔지니어링</a:t>
              </a:r>
            </a:p>
          </p:txBody>
        </p:sp>
        <p:sp>
          <p:nvSpPr>
            <p:cNvPr id="104" name="AutoShape 325"/>
            <p:cNvSpPr>
              <a:spLocks noChangeArrowheads="1"/>
            </p:cNvSpPr>
            <p:nvPr/>
          </p:nvSpPr>
          <p:spPr bwMode="auto">
            <a:xfrm rot="16200000">
              <a:off x="1369925" y="3440026"/>
              <a:ext cx="1003300" cy="869950"/>
            </a:xfrm>
            <a:prstGeom prst="hexagon">
              <a:avLst>
                <a:gd name="adj" fmla="val 28832"/>
                <a:gd name="vf" fmla="val 11547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eaVert" lIns="36000" tIns="0" rIns="36000" bIns="10800" anchor="ctr"/>
            <a:lstStyle/>
            <a:p>
              <a:pPr marL="0" marR="0" lvl="0" indent="0" algn="ctr" defTabSz="839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05" name="Text Box 261"/>
            <p:cNvSpPr txBox="1">
              <a:spLocks noChangeArrowheads="1"/>
            </p:cNvSpPr>
            <p:nvPr/>
          </p:nvSpPr>
          <p:spPr bwMode="auto">
            <a:xfrm>
              <a:off x="1497093" y="3558229"/>
              <a:ext cx="741363" cy="540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878863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kern="0" dirty="0">
                  <a:solidFill>
                    <a:srgbClr val="FFFFFF"/>
                  </a:solidFill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시스템 </a:t>
              </a:r>
              <a:endParaRPr kumimoji="1" lang="en-US" altLang="ko-KR" sz="1000" kern="0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Medium" panose="00000600000000000000" pitchFamily="2" charset="-127"/>
              </a:endParaRPr>
            </a:p>
            <a:p>
              <a:pPr marL="0" marR="0" lvl="0" indent="0" defTabSz="878863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kern="0" dirty="0">
                  <a:solidFill>
                    <a:srgbClr val="FFFFFF"/>
                  </a:solidFill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시뮬레이션</a:t>
              </a:r>
              <a:r>
                <a:rPr kumimoji="1" lang="en-US" altLang="ko-KR" sz="1000" kern="0" dirty="0">
                  <a:solidFill>
                    <a:srgbClr val="FFFFFF"/>
                  </a:solidFill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/ </a:t>
              </a:r>
              <a:r>
                <a:rPr kumimoji="1" lang="ko-KR" altLang="en-US" sz="1000" kern="0" dirty="0">
                  <a:solidFill>
                    <a:srgbClr val="FFFFFF"/>
                  </a:solidFill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설계</a:t>
              </a:r>
              <a:endPara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06" name="AutoShape 325"/>
            <p:cNvSpPr>
              <a:spLocks noChangeArrowheads="1"/>
            </p:cNvSpPr>
            <p:nvPr/>
          </p:nvSpPr>
          <p:spPr bwMode="auto">
            <a:xfrm rot="16200000">
              <a:off x="837935" y="4272205"/>
              <a:ext cx="1003300" cy="869950"/>
            </a:xfrm>
            <a:prstGeom prst="hexagon">
              <a:avLst>
                <a:gd name="adj" fmla="val 2883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eaVert" lIns="18000" tIns="0" rIns="18000" bIns="0" anchor="ctr"/>
            <a:lstStyle/>
            <a:p>
              <a:pPr marL="0" marR="0" lvl="0" indent="0" algn="ctr" defTabSz="83951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07" name="Text Box 261"/>
            <p:cNvSpPr txBox="1">
              <a:spLocks noChangeArrowheads="1"/>
            </p:cNvSpPr>
            <p:nvPr/>
          </p:nvSpPr>
          <p:spPr bwMode="auto">
            <a:xfrm>
              <a:off x="955006" y="4393492"/>
              <a:ext cx="819555" cy="36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878863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제작</a:t>
              </a: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,</a:t>
              </a:r>
              <a:r>
                <a:rPr kumimoji="1" lang="en-US" altLang="ko-KR" sz="1000" b="0" i="0" u="none" strike="noStrike" kern="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 </a:t>
              </a:r>
              <a:r>
                <a:rPr kumimoji="1" lang="ko-KR" altLang="en-US" sz="1000" b="0" i="0" u="none" strike="noStrike" kern="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시</a:t>
              </a: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공 및</a:t>
              </a:r>
              <a:endPara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KoPubWorld돋움체 Medium" panose="00000600000000000000" pitchFamily="2" charset="-127"/>
              </a:endParaRPr>
            </a:p>
            <a:p>
              <a:pPr marL="0" marR="0" lvl="0" indent="0" defTabSz="878863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kern="0" dirty="0">
                  <a:solidFill>
                    <a:srgbClr val="FFFFFF"/>
                  </a:solidFill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사후 유지 관리</a:t>
              </a: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09" name="Text Box 261"/>
            <p:cNvSpPr txBox="1">
              <a:spLocks noChangeArrowheads="1"/>
            </p:cNvSpPr>
            <p:nvPr/>
          </p:nvSpPr>
          <p:spPr bwMode="auto">
            <a:xfrm>
              <a:off x="1497093" y="5262405"/>
              <a:ext cx="741363" cy="36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878863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시스템 통합</a:t>
              </a:r>
              <a:endPara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KoPubWorld돋움체 Medium" panose="00000600000000000000" pitchFamily="2" charset="-127"/>
              </a:endParaRPr>
            </a:p>
            <a:p>
              <a:pPr marL="0" marR="0" lvl="0" indent="0" defTabSz="878863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KoPubWorld돋움체 Medium" panose="00000600000000000000" pitchFamily="2" charset="-127"/>
                </a:rPr>
                <a:t>구축 및 운영</a:t>
              </a:r>
            </a:p>
          </p:txBody>
        </p:sp>
        <p:pic>
          <p:nvPicPr>
            <p:cNvPr id="113" name="Picture 292" descr="픽토그램_일반1-15"/>
            <p:cNvPicPr>
              <a:picLocks noChangeAspect="1" noChangeArrowheads="1"/>
            </p:cNvPicPr>
            <p:nvPr/>
          </p:nvPicPr>
          <p:blipFill>
            <a:blip r:embed="rId3">
              <a:lum bright="78000"/>
            </a:blip>
            <a:srcRect/>
            <a:stretch>
              <a:fillRect/>
            </a:stretch>
          </p:blipFill>
          <p:spPr bwMode="auto">
            <a:xfrm>
              <a:off x="1882976" y="5624055"/>
              <a:ext cx="228023" cy="274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6973AB6A-AFB1-4719-8654-FB809E5DF3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0419" y="3987391"/>
              <a:ext cx="232910" cy="228250"/>
            </a:xfrm>
            <a:custGeom>
              <a:avLst/>
              <a:gdLst>
                <a:gd name="T0" fmla="*/ 279 w 3174"/>
                <a:gd name="T1" fmla="*/ 0 h 3104"/>
                <a:gd name="T2" fmla="*/ 0 w 3174"/>
                <a:gd name="T3" fmla="*/ 2005 h 3104"/>
                <a:gd name="T4" fmla="*/ 1138 w 3174"/>
                <a:gd name="T5" fmla="*/ 2284 h 3104"/>
                <a:gd name="T6" fmla="*/ 2036 w 3174"/>
                <a:gd name="T7" fmla="*/ 2474 h 3104"/>
                <a:gd name="T8" fmla="*/ 2895 w 3174"/>
                <a:gd name="T9" fmla="*/ 2284 h 3104"/>
                <a:gd name="T10" fmla="*/ 3174 w 3174"/>
                <a:gd name="T11" fmla="*/ 279 h 3104"/>
                <a:gd name="T12" fmla="*/ 2870 w 3174"/>
                <a:gd name="T13" fmla="*/ 1900 h 3104"/>
                <a:gd name="T14" fmla="*/ 397 w 3174"/>
                <a:gd name="T15" fmla="*/ 1993 h 3104"/>
                <a:gd name="T16" fmla="*/ 304 w 3174"/>
                <a:gd name="T17" fmla="*/ 383 h 3104"/>
                <a:gd name="T18" fmla="*/ 2777 w 3174"/>
                <a:gd name="T19" fmla="*/ 290 h 3104"/>
                <a:gd name="T20" fmla="*/ 2870 w 3174"/>
                <a:gd name="T21" fmla="*/ 1900 h 3104"/>
                <a:gd name="T22" fmla="*/ 740 w 3174"/>
                <a:gd name="T23" fmla="*/ 2660 h 3104"/>
                <a:gd name="T24" fmla="*/ 554 w 3174"/>
                <a:gd name="T25" fmla="*/ 3011 h 3104"/>
                <a:gd name="T26" fmla="*/ 2527 w 3174"/>
                <a:gd name="T27" fmla="*/ 3104 h 3104"/>
                <a:gd name="T28" fmla="*/ 2620 w 3174"/>
                <a:gd name="T29" fmla="*/ 2846 h 3104"/>
                <a:gd name="T30" fmla="*/ 490 w 3174"/>
                <a:gd name="T31" fmla="*/ 1807 h 3104"/>
                <a:gd name="T32" fmla="*/ 2684 w 3174"/>
                <a:gd name="T33" fmla="*/ 476 h 3104"/>
                <a:gd name="T34" fmla="*/ 490 w 3174"/>
                <a:gd name="T35" fmla="*/ 1807 h 3104"/>
                <a:gd name="T36" fmla="*/ 2084 w 3174"/>
                <a:gd name="T37" fmla="*/ 827 h 3104"/>
                <a:gd name="T38" fmla="*/ 2332 w 3174"/>
                <a:gd name="T39" fmla="*/ 1534 h 3104"/>
                <a:gd name="T40" fmla="*/ 2207 w 3174"/>
                <a:gd name="T41" fmla="*/ 1492 h 3104"/>
                <a:gd name="T42" fmla="*/ 1959 w 3174"/>
                <a:gd name="T43" fmla="*/ 786 h 3104"/>
                <a:gd name="T44" fmla="*/ 1803 w 3174"/>
                <a:gd name="T45" fmla="*/ 966 h 3104"/>
                <a:gd name="T46" fmla="*/ 1617 w 3174"/>
                <a:gd name="T47" fmla="*/ 966 h 3104"/>
                <a:gd name="T48" fmla="*/ 1710 w 3174"/>
                <a:gd name="T49" fmla="*/ 1261 h 3104"/>
                <a:gd name="T50" fmla="*/ 1710 w 3174"/>
                <a:gd name="T51" fmla="*/ 1447 h 3104"/>
                <a:gd name="T52" fmla="*/ 1710 w 3174"/>
                <a:gd name="T53" fmla="*/ 1261 h 3104"/>
                <a:gd name="T54" fmla="*/ 1399 w 3174"/>
                <a:gd name="T55" fmla="*/ 776 h 3104"/>
                <a:gd name="T56" fmla="*/ 1399 w 3174"/>
                <a:gd name="T57" fmla="*/ 962 h 3104"/>
                <a:gd name="T58" fmla="*/ 976 w 3174"/>
                <a:gd name="T59" fmla="*/ 1160 h 3104"/>
                <a:gd name="T60" fmla="*/ 1399 w 3174"/>
                <a:gd name="T61" fmla="*/ 1358 h 3104"/>
                <a:gd name="T62" fmla="*/ 1399 w 3174"/>
                <a:gd name="T63" fmla="*/ 1544 h 3104"/>
                <a:gd name="T64" fmla="*/ 790 w 3174"/>
                <a:gd name="T65" fmla="*/ 1160 h 3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74" h="3104">
                  <a:moveTo>
                    <a:pt x="2895" y="0"/>
                  </a:moveTo>
                  <a:cubicBezTo>
                    <a:pt x="279" y="0"/>
                    <a:pt x="279" y="0"/>
                    <a:pt x="279" y="0"/>
                  </a:cubicBezTo>
                  <a:cubicBezTo>
                    <a:pt x="125" y="0"/>
                    <a:pt x="0" y="125"/>
                    <a:pt x="0" y="279"/>
                  </a:cubicBezTo>
                  <a:cubicBezTo>
                    <a:pt x="0" y="2005"/>
                    <a:pt x="0" y="2005"/>
                    <a:pt x="0" y="2005"/>
                  </a:cubicBezTo>
                  <a:cubicBezTo>
                    <a:pt x="0" y="2159"/>
                    <a:pt x="125" y="2284"/>
                    <a:pt x="279" y="2284"/>
                  </a:cubicBezTo>
                  <a:cubicBezTo>
                    <a:pt x="1138" y="2284"/>
                    <a:pt x="1138" y="2284"/>
                    <a:pt x="1138" y="2284"/>
                  </a:cubicBezTo>
                  <a:cubicBezTo>
                    <a:pt x="1138" y="2474"/>
                    <a:pt x="1138" y="2474"/>
                    <a:pt x="1138" y="2474"/>
                  </a:cubicBezTo>
                  <a:cubicBezTo>
                    <a:pt x="2036" y="2474"/>
                    <a:pt x="2036" y="2474"/>
                    <a:pt x="2036" y="2474"/>
                  </a:cubicBezTo>
                  <a:cubicBezTo>
                    <a:pt x="2036" y="2284"/>
                    <a:pt x="2036" y="2284"/>
                    <a:pt x="2036" y="2284"/>
                  </a:cubicBezTo>
                  <a:cubicBezTo>
                    <a:pt x="2895" y="2284"/>
                    <a:pt x="2895" y="2284"/>
                    <a:pt x="2895" y="2284"/>
                  </a:cubicBezTo>
                  <a:cubicBezTo>
                    <a:pt x="3049" y="2284"/>
                    <a:pt x="3174" y="2159"/>
                    <a:pt x="3174" y="2005"/>
                  </a:cubicBezTo>
                  <a:cubicBezTo>
                    <a:pt x="3174" y="279"/>
                    <a:pt x="3174" y="279"/>
                    <a:pt x="3174" y="279"/>
                  </a:cubicBezTo>
                  <a:cubicBezTo>
                    <a:pt x="3174" y="125"/>
                    <a:pt x="3049" y="0"/>
                    <a:pt x="2895" y="0"/>
                  </a:cubicBezTo>
                  <a:close/>
                  <a:moveTo>
                    <a:pt x="2870" y="1900"/>
                  </a:moveTo>
                  <a:cubicBezTo>
                    <a:pt x="2870" y="1951"/>
                    <a:pt x="2829" y="1993"/>
                    <a:pt x="2777" y="1993"/>
                  </a:cubicBezTo>
                  <a:cubicBezTo>
                    <a:pt x="397" y="1993"/>
                    <a:pt x="397" y="1993"/>
                    <a:pt x="397" y="1993"/>
                  </a:cubicBezTo>
                  <a:cubicBezTo>
                    <a:pt x="345" y="1993"/>
                    <a:pt x="304" y="1951"/>
                    <a:pt x="304" y="1900"/>
                  </a:cubicBezTo>
                  <a:cubicBezTo>
                    <a:pt x="304" y="383"/>
                    <a:pt x="304" y="383"/>
                    <a:pt x="304" y="383"/>
                  </a:cubicBezTo>
                  <a:cubicBezTo>
                    <a:pt x="304" y="332"/>
                    <a:pt x="345" y="290"/>
                    <a:pt x="397" y="290"/>
                  </a:cubicBezTo>
                  <a:cubicBezTo>
                    <a:pt x="2777" y="290"/>
                    <a:pt x="2777" y="290"/>
                    <a:pt x="2777" y="290"/>
                  </a:cubicBezTo>
                  <a:cubicBezTo>
                    <a:pt x="2829" y="290"/>
                    <a:pt x="2870" y="332"/>
                    <a:pt x="2870" y="383"/>
                  </a:cubicBezTo>
                  <a:lnTo>
                    <a:pt x="2870" y="1900"/>
                  </a:lnTo>
                  <a:close/>
                  <a:moveTo>
                    <a:pt x="2434" y="2660"/>
                  </a:moveTo>
                  <a:cubicBezTo>
                    <a:pt x="740" y="2660"/>
                    <a:pt x="740" y="2660"/>
                    <a:pt x="740" y="2660"/>
                  </a:cubicBezTo>
                  <a:cubicBezTo>
                    <a:pt x="637" y="2660"/>
                    <a:pt x="554" y="2743"/>
                    <a:pt x="554" y="2846"/>
                  </a:cubicBezTo>
                  <a:cubicBezTo>
                    <a:pt x="554" y="3011"/>
                    <a:pt x="554" y="3011"/>
                    <a:pt x="554" y="3011"/>
                  </a:cubicBezTo>
                  <a:cubicBezTo>
                    <a:pt x="554" y="3063"/>
                    <a:pt x="595" y="3104"/>
                    <a:pt x="647" y="3104"/>
                  </a:cubicBezTo>
                  <a:cubicBezTo>
                    <a:pt x="2527" y="3104"/>
                    <a:pt x="2527" y="3104"/>
                    <a:pt x="2527" y="3104"/>
                  </a:cubicBezTo>
                  <a:cubicBezTo>
                    <a:pt x="2579" y="3104"/>
                    <a:pt x="2620" y="3063"/>
                    <a:pt x="2620" y="3011"/>
                  </a:cubicBezTo>
                  <a:cubicBezTo>
                    <a:pt x="2620" y="2846"/>
                    <a:pt x="2620" y="2846"/>
                    <a:pt x="2620" y="2846"/>
                  </a:cubicBezTo>
                  <a:cubicBezTo>
                    <a:pt x="2620" y="2743"/>
                    <a:pt x="2537" y="2660"/>
                    <a:pt x="2434" y="2660"/>
                  </a:cubicBezTo>
                  <a:close/>
                  <a:moveTo>
                    <a:pt x="490" y="1807"/>
                  </a:moveTo>
                  <a:cubicBezTo>
                    <a:pt x="2684" y="1807"/>
                    <a:pt x="2684" y="1807"/>
                    <a:pt x="2684" y="1807"/>
                  </a:cubicBezTo>
                  <a:cubicBezTo>
                    <a:pt x="2684" y="476"/>
                    <a:pt x="2684" y="476"/>
                    <a:pt x="2684" y="476"/>
                  </a:cubicBezTo>
                  <a:cubicBezTo>
                    <a:pt x="490" y="476"/>
                    <a:pt x="490" y="476"/>
                    <a:pt x="490" y="476"/>
                  </a:cubicBezTo>
                  <a:lnTo>
                    <a:pt x="490" y="1807"/>
                  </a:lnTo>
                  <a:close/>
                  <a:moveTo>
                    <a:pt x="1959" y="786"/>
                  </a:moveTo>
                  <a:cubicBezTo>
                    <a:pt x="2005" y="763"/>
                    <a:pt x="2061" y="781"/>
                    <a:pt x="2084" y="827"/>
                  </a:cubicBezTo>
                  <a:cubicBezTo>
                    <a:pt x="2374" y="1409"/>
                    <a:pt x="2374" y="1409"/>
                    <a:pt x="2374" y="1409"/>
                  </a:cubicBezTo>
                  <a:cubicBezTo>
                    <a:pt x="2397" y="1455"/>
                    <a:pt x="2378" y="1511"/>
                    <a:pt x="2332" y="1534"/>
                  </a:cubicBezTo>
                  <a:cubicBezTo>
                    <a:pt x="2319" y="1541"/>
                    <a:pt x="2305" y="1544"/>
                    <a:pt x="2291" y="1544"/>
                  </a:cubicBezTo>
                  <a:cubicBezTo>
                    <a:pt x="2257" y="1544"/>
                    <a:pt x="2224" y="1525"/>
                    <a:pt x="2207" y="1492"/>
                  </a:cubicBezTo>
                  <a:cubicBezTo>
                    <a:pt x="1917" y="910"/>
                    <a:pt x="1917" y="910"/>
                    <a:pt x="1917" y="910"/>
                  </a:cubicBezTo>
                  <a:cubicBezTo>
                    <a:pt x="1894" y="865"/>
                    <a:pt x="1913" y="809"/>
                    <a:pt x="1959" y="786"/>
                  </a:cubicBezTo>
                  <a:close/>
                  <a:moveTo>
                    <a:pt x="1710" y="873"/>
                  </a:moveTo>
                  <a:cubicBezTo>
                    <a:pt x="1762" y="873"/>
                    <a:pt x="1803" y="915"/>
                    <a:pt x="1803" y="966"/>
                  </a:cubicBezTo>
                  <a:cubicBezTo>
                    <a:pt x="1803" y="1017"/>
                    <a:pt x="1762" y="1059"/>
                    <a:pt x="1710" y="1059"/>
                  </a:cubicBezTo>
                  <a:cubicBezTo>
                    <a:pt x="1659" y="1059"/>
                    <a:pt x="1617" y="1017"/>
                    <a:pt x="1617" y="966"/>
                  </a:cubicBezTo>
                  <a:cubicBezTo>
                    <a:pt x="1617" y="915"/>
                    <a:pt x="1659" y="873"/>
                    <a:pt x="1710" y="873"/>
                  </a:cubicBezTo>
                  <a:close/>
                  <a:moveTo>
                    <a:pt x="1710" y="1261"/>
                  </a:moveTo>
                  <a:cubicBezTo>
                    <a:pt x="1762" y="1261"/>
                    <a:pt x="1803" y="1302"/>
                    <a:pt x="1803" y="1354"/>
                  </a:cubicBezTo>
                  <a:cubicBezTo>
                    <a:pt x="1803" y="1405"/>
                    <a:pt x="1762" y="1447"/>
                    <a:pt x="1710" y="1447"/>
                  </a:cubicBezTo>
                  <a:cubicBezTo>
                    <a:pt x="1659" y="1447"/>
                    <a:pt x="1617" y="1405"/>
                    <a:pt x="1617" y="1354"/>
                  </a:cubicBezTo>
                  <a:cubicBezTo>
                    <a:pt x="1617" y="1302"/>
                    <a:pt x="1659" y="1261"/>
                    <a:pt x="1710" y="1261"/>
                  </a:cubicBezTo>
                  <a:close/>
                  <a:moveTo>
                    <a:pt x="1174" y="776"/>
                  </a:moveTo>
                  <a:cubicBezTo>
                    <a:pt x="1399" y="776"/>
                    <a:pt x="1399" y="776"/>
                    <a:pt x="1399" y="776"/>
                  </a:cubicBezTo>
                  <a:cubicBezTo>
                    <a:pt x="1450" y="776"/>
                    <a:pt x="1492" y="818"/>
                    <a:pt x="1492" y="869"/>
                  </a:cubicBezTo>
                  <a:cubicBezTo>
                    <a:pt x="1492" y="920"/>
                    <a:pt x="1450" y="962"/>
                    <a:pt x="1399" y="962"/>
                  </a:cubicBezTo>
                  <a:cubicBezTo>
                    <a:pt x="1174" y="962"/>
                    <a:pt x="1174" y="962"/>
                    <a:pt x="1174" y="962"/>
                  </a:cubicBezTo>
                  <a:cubicBezTo>
                    <a:pt x="1065" y="962"/>
                    <a:pt x="976" y="1051"/>
                    <a:pt x="976" y="1160"/>
                  </a:cubicBezTo>
                  <a:cubicBezTo>
                    <a:pt x="976" y="1269"/>
                    <a:pt x="1065" y="1358"/>
                    <a:pt x="1174" y="1358"/>
                  </a:cubicBezTo>
                  <a:cubicBezTo>
                    <a:pt x="1399" y="1358"/>
                    <a:pt x="1399" y="1358"/>
                    <a:pt x="1399" y="1358"/>
                  </a:cubicBezTo>
                  <a:cubicBezTo>
                    <a:pt x="1450" y="1358"/>
                    <a:pt x="1492" y="1399"/>
                    <a:pt x="1492" y="1451"/>
                  </a:cubicBezTo>
                  <a:cubicBezTo>
                    <a:pt x="1492" y="1502"/>
                    <a:pt x="1450" y="1544"/>
                    <a:pt x="1399" y="1544"/>
                  </a:cubicBezTo>
                  <a:cubicBezTo>
                    <a:pt x="1174" y="1544"/>
                    <a:pt x="1174" y="1544"/>
                    <a:pt x="1174" y="1544"/>
                  </a:cubicBezTo>
                  <a:cubicBezTo>
                    <a:pt x="963" y="1544"/>
                    <a:pt x="790" y="1372"/>
                    <a:pt x="790" y="1160"/>
                  </a:cubicBezTo>
                  <a:cubicBezTo>
                    <a:pt x="790" y="948"/>
                    <a:pt x="963" y="776"/>
                    <a:pt x="1174" y="77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39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oPub돋움체 Medium"/>
                <a:ea typeface="KoPub돋움체 Medium"/>
              </a:endParaRPr>
            </a:p>
          </p:txBody>
        </p:sp>
        <p:pic>
          <p:nvPicPr>
            <p:cNvPr id="115" name="diagram2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1250" y="3080912"/>
              <a:ext cx="376058" cy="363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grpSp>
          <p:nvGrpSpPr>
            <p:cNvPr id="116" name="그룹 115"/>
            <p:cNvGrpSpPr/>
            <p:nvPr/>
          </p:nvGrpSpPr>
          <p:grpSpPr>
            <a:xfrm>
              <a:off x="1369317" y="4900939"/>
              <a:ext cx="173442" cy="58673"/>
              <a:chOff x="2000250" y="18327688"/>
              <a:chExt cx="466725" cy="165100"/>
            </a:xfrm>
          </p:grpSpPr>
          <p:sp>
            <p:nvSpPr>
              <p:cNvPr id="121" name="Rectangle 3974"/>
              <p:cNvSpPr>
                <a:spLocks noChangeArrowheads="1"/>
              </p:cNvSpPr>
              <p:nvPr/>
            </p:nvSpPr>
            <p:spPr bwMode="auto">
              <a:xfrm>
                <a:off x="2000250" y="18327688"/>
                <a:ext cx="30162" cy="30163"/>
              </a:xfrm>
              <a:prstGeom prst="rect">
                <a:avLst/>
              </a:prstGeom>
              <a:solidFill>
                <a:srgbClr val="2A5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54" tIns="45727" rIns="91454" bIns="457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3967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6" name="Rectangle 3992"/>
              <p:cNvSpPr>
                <a:spLocks noChangeArrowheads="1"/>
              </p:cNvSpPr>
              <p:nvPr/>
            </p:nvSpPr>
            <p:spPr bwMode="auto">
              <a:xfrm>
                <a:off x="2420938" y="18462625"/>
                <a:ext cx="46037" cy="30163"/>
              </a:xfrm>
              <a:prstGeom prst="rect">
                <a:avLst/>
              </a:prstGeom>
              <a:solidFill>
                <a:srgbClr val="2A5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54" tIns="45727" rIns="91454" bIns="4572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3967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pic>
        <p:nvPicPr>
          <p:cNvPr id="137" name="Picture 294" descr="픽토그램_일반1-95"/>
          <p:cNvPicPr>
            <a:picLocks noChangeAspect="1" noChangeArrowheads="1"/>
          </p:cNvPicPr>
          <p:nvPr/>
        </p:nvPicPr>
        <p:blipFill>
          <a:blip r:embed="rId2">
            <a:lum bright="78000"/>
          </a:blip>
          <a:srcRect/>
          <a:stretch>
            <a:fillRect/>
          </a:stretch>
        </p:blipFill>
        <p:spPr bwMode="auto">
          <a:xfrm>
            <a:off x="8525264" y="4184962"/>
            <a:ext cx="259244" cy="25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"/>
          <p:cNvGrpSpPr/>
          <p:nvPr/>
        </p:nvGrpSpPr>
        <p:grpSpPr>
          <a:xfrm>
            <a:off x="2331196" y="4781240"/>
            <a:ext cx="1610250" cy="719743"/>
            <a:chOff x="7826364" y="5655151"/>
            <a:chExt cx="1597237" cy="69807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6364" y="5655151"/>
              <a:ext cx="801874" cy="698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8" name="Picture 2" descr="C:\Users\USER\Documents\[A1]SRK\[B]참고자료\[IMAGES]\PPT\PT용 사진자료 선박_화면\현대그룹빌딩 신사옥 전경\사옥사진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1721" y="5655900"/>
              <a:ext cx="771880" cy="697330"/>
            </a:xfrm>
            <a:prstGeom prst="rect">
              <a:avLst/>
            </a:prstGeom>
            <a:solidFill>
              <a:schemeClr val="accent1"/>
            </a:solidFill>
            <a:effectLst/>
            <a:extLst/>
          </p:spPr>
        </p:pic>
      </p:grp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25" y="5608560"/>
            <a:ext cx="1442211" cy="6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7E99204-7DB7-46BC-A26A-919A59416B30}"/>
              </a:ext>
            </a:extLst>
          </p:cNvPr>
          <p:cNvGrpSpPr/>
          <p:nvPr/>
        </p:nvGrpSpPr>
        <p:grpSpPr>
          <a:xfrm>
            <a:off x="6183360" y="2064647"/>
            <a:ext cx="1524001" cy="4221221"/>
            <a:chOff x="6096000" y="2086205"/>
            <a:chExt cx="1524001" cy="424625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1" y="2984809"/>
              <a:ext cx="1524000" cy="1186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086205"/>
              <a:ext cx="1524000" cy="879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0" r="16278"/>
            <a:stretch/>
          </p:blipFill>
          <p:spPr>
            <a:xfrm>
              <a:off x="6096000" y="5167800"/>
              <a:ext cx="1523999" cy="1164660"/>
            </a:xfrm>
            <a:prstGeom prst="rect">
              <a:avLst/>
            </a:prstGeom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6" r="12856"/>
            <a:stretch/>
          </p:blipFill>
          <p:spPr>
            <a:xfrm>
              <a:off x="6096000" y="4179005"/>
              <a:ext cx="1523999" cy="982591"/>
            </a:xfrm>
            <a:prstGeom prst="rect">
              <a:avLst/>
            </a:prstGeom>
          </p:spPr>
        </p:pic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74" y="4713032"/>
            <a:ext cx="1446562" cy="82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5315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7">
            <a:extLst>
              <a:ext uri="{FF2B5EF4-FFF2-40B4-BE49-F238E27FC236}">
                <a16:creationId xmlns:a16="http://schemas.microsoft.com/office/drawing/2014/main" id="{FB4384AA-C052-4EE4-A5D7-5DEBDD7D3B7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458360" y="2128595"/>
            <a:ext cx="2989280" cy="804066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>
                <a:tab pos="1399794" algn="l"/>
              </a:tabLst>
              <a:defRPr/>
            </a:pPr>
            <a:r>
              <a:rPr kumimoji="0" lang="ko-KR" altLang="en-US" sz="5500" b="0" i="0" u="none" strike="noStrike" kern="0" cap="none" spc="-138" normalizeH="0" baseline="0" noProof="0" dirty="0">
                <a:ln>
                  <a:solidFill>
                    <a:srgbClr val="2E319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6381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모서리가 둥근 직사각형 17">
            <a:extLst>
              <a:ext uri="{FF2B5EF4-FFF2-40B4-BE49-F238E27FC236}">
                <a16:creationId xmlns:a16="http://schemas.microsoft.com/office/drawing/2014/main" id="{592B7050-7D7F-408C-9F4B-E3F713DB6C85}"/>
              </a:ext>
            </a:extLst>
          </p:cNvPr>
          <p:cNvSpPr/>
          <p:nvPr/>
        </p:nvSpPr>
        <p:spPr>
          <a:xfrm>
            <a:off x="561335" y="1634632"/>
            <a:ext cx="8972887" cy="4719573"/>
          </a:xfrm>
          <a:prstGeom prst="roundRect">
            <a:avLst>
              <a:gd name="adj" fmla="val 3195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6EEE7CC-456F-4B6E-8F9A-A442FD34455C}"/>
              </a:ext>
            </a:extLst>
          </p:cNvPr>
          <p:cNvGrpSpPr/>
          <p:nvPr/>
        </p:nvGrpSpPr>
        <p:grpSpPr>
          <a:xfrm>
            <a:off x="561212" y="1553463"/>
            <a:ext cx="3038146" cy="373708"/>
            <a:chOff x="682810" y="1670755"/>
            <a:chExt cx="3731465" cy="373708"/>
          </a:xfrm>
        </p:grpSpPr>
        <p:sp>
          <p:nvSpPr>
            <p:cNvPr id="70" name="한쪽 모서리가 둥근 사각형 232">
              <a:extLst>
                <a:ext uri="{FF2B5EF4-FFF2-40B4-BE49-F238E27FC236}">
                  <a16:creationId xmlns:a16="http://schemas.microsoft.com/office/drawing/2014/main" id="{2E4E6C0B-581C-4F72-A3EA-561A5971A9AB}"/>
                </a:ext>
              </a:extLst>
            </p:cNvPr>
            <p:cNvSpPr/>
            <p:nvPr/>
          </p:nvSpPr>
          <p:spPr>
            <a:xfrm flipH="1">
              <a:off x="682810" y="1670756"/>
              <a:ext cx="1686144" cy="373707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0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A8842F0-8E0B-43F6-99AD-3DFF7343A84B}"/>
                </a:ext>
              </a:extLst>
            </p:cNvPr>
            <p:cNvGrpSpPr/>
            <p:nvPr/>
          </p:nvGrpSpPr>
          <p:grpSpPr>
            <a:xfrm>
              <a:off x="2342234" y="1670755"/>
              <a:ext cx="2072041" cy="373708"/>
              <a:chOff x="3397999" y="3239198"/>
              <a:chExt cx="2786642" cy="507602"/>
            </a:xfrm>
          </p:grpSpPr>
          <p:sp>
            <p:nvSpPr>
              <p:cNvPr id="73" name="직각 삼각형 11">
                <a:extLst>
                  <a:ext uri="{FF2B5EF4-FFF2-40B4-BE49-F238E27FC236}">
                    <a16:creationId xmlns:a16="http://schemas.microsoft.com/office/drawing/2014/main" id="{64C4DCF5-6D34-4718-8376-29DC587F66E6}"/>
                  </a:ext>
                </a:extLst>
              </p:cNvPr>
              <p:cNvSpPr/>
              <p:nvPr/>
            </p:nvSpPr>
            <p:spPr>
              <a:xfrm rot="16200000">
                <a:off x="6074454" y="3247178"/>
                <a:ext cx="118167" cy="102207"/>
              </a:xfrm>
              <a:custGeom>
                <a:avLst/>
                <a:gdLst>
                  <a:gd name="connsiteX0" fmla="*/ 0 w 89837"/>
                  <a:gd name="connsiteY0" fmla="*/ 45719 h 45719"/>
                  <a:gd name="connsiteX1" fmla="*/ 0 w 89837"/>
                  <a:gd name="connsiteY1" fmla="*/ 0 h 45719"/>
                  <a:gd name="connsiteX2" fmla="*/ 89837 w 89837"/>
                  <a:gd name="connsiteY2" fmla="*/ 45719 h 45719"/>
                  <a:gd name="connsiteX3" fmla="*/ 0 w 89837"/>
                  <a:gd name="connsiteY3" fmla="*/ 45719 h 45719"/>
                  <a:gd name="connsiteX0" fmla="*/ 0 w 89837"/>
                  <a:gd name="connsiteY0" fmla="*/ 74294 h 74294"/>
                  <a:gd name="connsiteX1" fmla="*/ 0 w 89837"/>
                  <a:gd name="connsiteY1" fmla="*/ 0 h 74294"/>
                  <a:gd name="connsiteX2" fmla="*/ 89837 w 89837"/>
                  <a:gd name="connsiteY2" fmla="*/ 45719 h 74294"/>
                  <a:gd name="connsiteX3" fmla="*/ 0 w 89837"/>
                  <a:gd name="connsiteY3" fmla="*/ 74294 h 74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837" h="74294">
                    <a:moveTo>
                      <a:pt x="0" y="74294"/>
                    </a:moveTo>
                    <a:lnTo>
                      <a:pt x="0" y="0"/>
                    </a:lnTo>
                    <a:lnTo>
                      <a:pt x="89837" y="45719"/>
                    </a:lnTo>
                    <a:lnTo>
                      <a:pt x="0" y="74294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4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74" name="자유형 236">
                <a:extLst>
                  <a:ext uri="{FF2B5EF4-FFF2-40B4-BE49-F238E27FC236}">
                    <a16:creationId xmlns:a16="http://schemas.microsoft.com/office/drawing/2014/main" id="{937C12D9-C0A9-4A57-BCC7-5F6EDFFECE86}"/>
                  </a:ext>
                </a:extLst>
              </p:cNvPr>
              <p:cNvSpPr/>
              <p:nvPr/>
            </p:nvSpPr>
            <p:spPr>
              <a:xfrm>
                <a:off x="3397999" y="3239199"/>
                <a:ext cx="2745509" cy="507601"/>
              </a:xfrm>
              <a:custGeom>
                <a:avLst/>
                <a:gdLst>
                  <a:gd name="connsiteX0" fmla="*/ 0 w 2016052"/>
                  <a:gd name="connsiteY0" fmla="*/ 0 h 368979"/>
                  <a:gd name="connsiteX1" fmla="*/ 2016052 w 2016052"/>
                  <a:gd name="connsiteY1" fmla="*/ 0 h 368979"/>
                  <a:gd name="connsiteX2" fmla="*/ 1849384 w 2016052"/>
                  <a:gd name="connsiteY2" fmla="*/ 368979 h 368979"/>
                  <a:gd name="connsiteX3" fmla="*/ 0 w 2016052"/>
                  <a:gd name="connsiteY3" fmla="*/ 368979 h 368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6052" h="368979">
                    <a:moveTo>
                      <a:pt x="0" y="0"/>
                    </a:moveTo>
                    <a:lnTo>
                      <a:pt x="2016052" y="0"/>
                    </a:lnTo>
                    <a:lnTo>
                      <a:pt x="1849384" y="368979"/>
                    </a:lnTo>
                    <a:lnTo>
                      <a:pt x="0" y="368979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72" name="Rectangle 246">
              <a:extLst>
                <a:ext uri="{FF2B5EF4-FFF2-40B4-BE49-F238E27FC236}">
                  <a16:creationId xmlns:a16="http://schemas.microsoft.com/office/drawing/2014/main" id="{2436BB0C-68B1-435D-BF40-B4C192BED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853" y="1727121"/>
              <a:ext cx="3415992" cy="26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EAEAE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3822" tIns="26912" rIns="53822" bIns="26912" anchor="ctr" anchorCtr="0"/>
            <a:lstStyle/>
            <a:p>
              <a:pPr marL="0" marR="0" lvl="0" indent="0" algn="ctr" defTabSz="8698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-72" normalizeH="0" baseline="0" noProof="0" dirty="0">
                  <a:ln>
                    <a:solidFill>
                      <a:srgbClr val="2E3192">
                        <a:alpha val="0"/>
                      </a:srgbClr>
                    </a:solidFill>
                  </a:ln>
                  <a:gradFill>
                    <a:gsLst>
                      <a:gs pos="43000">
                        <a:prstClr val="white"/>
                      </a:gs>
                      <a:gs pos="44000">
                        <a:prstClr val="white">
                          <a:lumMod val="8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인증 및 수상 내역</a:t>
              </a:r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1B1A95E-C932-450E-AF0F-6805E70673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51" y="215696"/>
            <a:ext cx="2020105" cy="369332"/>
          </a:xfrm>
        </p:spPr>
        <p:txBody>
          <a:bodyPr wrap="none" lIns="0" tIns="0" rIns="0" bIns="0" anchor="ctr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인증 및 수상 내역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4B631F-372F-4A0B-8784-B6A7A30740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631" y="128175"/>
            <a:ext cx="428707" cy="507831"/>
          </a:xfrm>
        </p:spPr>
        <p:txBody>
          <a:bodyPr wrap="none" lIns="0" tIns="0" rIns="0" bIns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674371" y="2040296"/>
            <a:ext cx="8694869" cy="2036951"/>
            <a:chOff x="627477" y="2668664"/>
            <a:chExt cx="9387393" cy="1922917"/>
          </a:xfrm>
        </p:grpSpPr>
        <p:sp>
          <p:nvSpPr>
            <p:cNvPr id="42" name="직사각형 41"/>
            <p:cNvSpPr/>
            <p:nvPr/>
          </p:nvSpPr>
          <p:spPr>
            <a:xfrm>
              <a:off x="5404973" y="2896712"/>
              <a:ext cx="2253369" cy="1694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39511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5383498" y="2668664"/>
              <a:ext cx="2279355" cy="20818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gradFill>
                <a:gsLst>
                  <a:gs pos="0">
                    <a:schemeClr val="bg1">
                      <a:alpha val="34000"/>
                    </a:schemeClr>
                  </a:gs>
                  <a:gs pos="51000">
                    <a:srgbClr val="FFFFFF">
                      <a:alpha val="0"/>
                    </a:srgbClr>
                  </a:gs>
                  <a:gs pos="100000">
                    <a:schemeClr val="bg1">
                      <a:alpha val="21000"/>
                    </a:schemeClr>
                  </a:gs>
                </a:gsLst>
                <a:lin ang="10200000" scaled="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defTabSz="957630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spc="-92" dirty="0"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rPr>
                <a:t>CMMI Level 3 </a:t>
              </a:r>
              <a:r>
                <a:rPr kumimoji="1" lang="ko-KR" altLang="en-US" sz="1000" spc="-92" dirty="0"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rPr>
                <a:t>인증 획득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7761501" y="2896712"/>
              <a:ext cx="2253369" cy="1694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39511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7735515" y="2668664"/>
              <a:ext cx="2279355" cy="20818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gradFill>
                <a:gsLst>
                  <a:gs pos="0">
                    <a:schemeClr val="bg1">
                      <a:alpha val="34000"/>
                    </a:schemeClr>
                  </a:gs>
                  <a:gs pos="51000">
                    <a:srgbClr val="FFFFFF">
                      <a:alpha val="0"/>
                    </a:srgbClr>
                  </a:gs>
                  <a:gs pos="100000">
                    <a:schemeClr val="bg1">
                      <a:alpha val="21000"/>
                    </a:schemeClr>
                  </a:gs>
                </a:gsLst>
                <a:lin ang="10200000" scaled="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defTabSz="957630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spc="-92" dirty="0"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rPr>
                <a:t>국제정보보호경영시스템 인증 획득</a:t>
              </a: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5440992" y="3066199"/>
              <a:ext cx="2118511" cy="1391682"/>
              <a:chOff x="493299" y="2394014"/>
              <a:chExt cx="2118184" cy="1391375"/>
            </a:xfrm>
          </p:grpSpPr>
          <p:pic>
            <p:nvPicPr>
              <p:cNvPr id="56" name="그림 59"/>
              <p:cNvPicPr preferRelativeResize="0">
                <a:picLocks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531983" y="2866241"/>
                <a:ext cx="1079500" cy="9191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8" name="Picture 146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42" t="1442" r="1442" b="1442"/>
              <a:stretch/>
            </p:blipFill>
            <p:spPr bwMode="auto">
              <a:xfrm>
                <a:off x="493299" y="2394014"/>
                <a:ext cx="960294" cy="139137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7" name="그림 30"/>
            <p:cNvPicPr preferRelativeResize="0">
              <a:picLocks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86959" y="3064307"/>
              <a:ext cx="953267" cy="1393573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48" name="그림 50" descr="http://contents.dt.co.kr/images/201207/2012072002010860739002.jpg"/>
            <p:cNvPicPr preferRelativeResize="0"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803937" y="3536624"/>
              <a:ext cx="1060338" cy="919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3022117" y="2896712"/>
              <a:ext cx="2253369" cy="1694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39511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2996131" y="2668664"/>
              <a:ext cx="2279355" cy="20818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gradFill>
                <a:gsLst>
                  <a:gs pos="0">
                    <a:schemeClr val="bg1">
                      <a:alpha val="34000"/>
                    </a:schemeClr>
                  </a:gs>
                  <a:gs pos="51000">
                    <a:srgbClr val="FFFFFF">
                      <a:alpha val="0"/>
                    </a:srgbClr>
                  </a:gs>
                  <a:gs pos="100000">
                    <a:schemeClr val="bg1">
                      <a:alpha val="21000"/>
                    </a:schemeClr>
                  </a:gs>
                </a:gsLst>
                <a:lin ang="10200000" scaled="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defTabSz="957630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spc="-92" dirty="0"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rPr>
                <a:t>정보보호대상 일반분야 우수상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53463" y="2896712"/>
              <a:ext cx="2253369" cy="1694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39511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627477" y="2668664"/>
              <a:ext cx="2279355" cy="20818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gradFill>
                <a:gsLst>
                  <a:gs pos="0">
                    <a:schemeClr val="bg1">
                      <a:alpha val="34000"/>
                    </a:schemeClr>
                  </a:gs>
                  <a:gs pos="51000">
                    <a:srgbClr val="FFFFFF">
                      <a:alpha val="0"/>
                    </a:srgbClr>
                  </a:gs>
                  <a:gs pos="100000">
                    <a:schemeClr val="bg1">
                      <a:alpha val="21000"/>
                    </a:schemeClr>
                  </a:gs>
                </a:gsLst>
                <a:lin ang="10200000" scaled="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defTabSz="957630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spc="-92" dirty="0"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rPr>
                <a:t>2019 ‘4</a:t>
              </a:r>
              <a:r>
                <a:rPr kumimoji="1" lang="ko-KR" altLang="en-US" sz="1000" spc="-92" dirty="0"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rPr>
                <a:t>차 산업혁명 대전</a:t>
              </a:r>
              <a:r>
                <a:rPr kumimoji="1" lang="en-US" altLang="ko-KR" sz="1000" spc="-92" dirty="0"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rPr>
                <a:t>’ </a:t>
              </a:r>
              <a:r>
                <a:rPr kumimoji="1" lang="ko-KR" altLang="en-US" sz="1000" spc="-150" dirty="0"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rPr>
                <a:t>해양수산부장관 상</a:t>
              </a:r>
            </a:p>
          </p:txBody>
        </p:sp>
        <p:pic>
          <p:nvPicPr>
            <p:cNvPr id="53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" t="1237" r="858"/>
            <a:stretch/>
          </p:blipFill>
          <p:spPr bwMode="auto">
            <a:xfrm>
              <a:off x="714842" y="3060700"/>
              <a:ext cx="1002185" cy="1395275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4" name="Picture 13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6905" y="3067367"/>
              <a:ext cx="1096269" cy="1388608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4"/>
            <p:cNvPicPr preferRelativeResize="0"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634357" y="3067652"/>
              <a:ext cx="1101069" cy="1366747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</p:grpSp>
      <p:grpSp>
        <p:nvGrpSpPr>
          <p:cNvPr id="3" name="그룹 2"/>
          <p:cNvGrpSpPr/>
          <p:nvPr/>
        </p:nvGrpSpPr>
        <p:grpSpPr>
          <a:xfrm>
            <a:off x="676929" y="4235028"/>
            <a:ext cx="8703222" cy="2036951"/>
            <a:chOff x="583745" y="4297174"/>
            <a:chExt cx="8703222" cy="1743703"/>
          </a:xfrm>
        </p:grpSpPr>
        <p:grpSp>
          <p:nvGrpSpPr>
            <p:cNvPr id="89" name="그룹 88"/>
            <p:cNvGrpSpPr/>
            <p:nvPr/>
          </p:nvGrpSpPr>
          <p:grpSpPr>
            <a:xfrm>
              <a:off x="583745" y="4297174"/>
              <a:ext cx="8703222" cy="1743703"/>
              <a:chOff x="2214233" y="4819758"/>
              <a:chExt cx="7827844" cy="1922917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2235218" y="5047806"/>
                <a:ext cx="1491909" cy="16948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39511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모서리가 둥근 직사각형 90"/>
              <p:cNvSpPr/>
              <p:nvPr/>
            </p:nvSpPr>
            <p:spPr>
              <a:xfrm>
                <a:off x="2214233" y="4819758"/>
                <a:ext cx="1509114" cy="20818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>
                <a:gradFill>
                  <a:gsLst>
                    <a:gs pos="0">
                      <a:schemeClr val="bg1">
                        <a:alpha val="34000"/>
                      </a:schemeClr>
                    </a:gs>
                    <a:gs pos="51000">
                      <a:srgbClr val="FFFFFF">
                        <a:alpha val="0"/>
                      </a:srgbClr>
                    </a:gs>
                    <a:gs pos="100000">
                      <a:schemeClr val="bg1">
                        <a:alpha val="21000"/>
                      </a:schemeClr>
                    </a:gs>
                  </a:gsLst>
                  <a:lin ang="10200000" scaled="0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 defTabSz="957630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000" spc="-92" dirty="0"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</a:rPr>
                  <a:t>GS</a:t>
                </a:r>
                <a:r>
                  <a:rPr kumimoji="1" lang="ko-KR" altLang="en-US" sz="1000" spc="-92" dirty="0"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</a:rPr>
                  <a:t>인증</a:t>
                </a:r>
                <a:endParaRPr kumimoji="1" lang="en-US" altLang="ko-KR" sz="1000" spc="-92" dirty="0"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3820927" y="5047806"/>
                <a:ext cx="1491909" cy="16948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39511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모서리가 둥근 직사각형 92"/>
              <p:cNvSpPr/>
              <p:nvPr/>
            </p:nvSpPr>
            <p:spPr>
              <a:xfrm>
                <a:off x="3799942" y="4819758"/>
                <a:ext cx="1509114" cy="20818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>
                <a:gradFill>
                  <a:gsLst>
                    <a:gs pos="0">
                      <a:schemeClr val="bg1">
                        <a:alpha val="34000"/>
                      </a:schemeClr>
                    </a:gs>
                    <a:gs pos="51000">
                      <a:srgbClr val="FFFFFF">
                        <a:alpha val="0"/>
                      </a:srgbClr>
                    </a:gs>
                    <a:gs pos="100000">
                      <a:schemeClr val="bg1">
                        <a:alpha val="21000"/>
                      </a:schemeClr>
                    </a:gs>
                  </a:gsLst>
                  <a:lin ang="10200000" scaled="0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 defTabSz="957630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000" spc="-92" dirty="0"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</a:rPr>
                  <a:t>ISO 9001</a:t>
                </a:r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5395896" y="5047806"/>
                <a:ext cx="1491909" cy="16948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39511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모서리가 둥근 직사각형 94"/>
              <p:cNvSpPr/>
              <p:nvPr/>
            </p:nvSpPr>
            <p:spPr>
              <a:xfrm>
                <a:off x="5374911" y="4819758"/>
                <a:ext cx="1509114" cy="20818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>
                <a:gradFill>
                  <a:gsLst>
                    <a:gs pos="0">
                      <a:schemeClr val="bg1">
                        <a:alpha val="34000"/>
                      </a:schemeClr>
                    </a:gs>
                    <a:gs pos="51000">
                      <a:srgbClr val="FFFFFF">
                        <a:alpha val="0"/>
                      </a:srgbClr>
                    </a:gs>
                    <a:gs pos="100000">
                      <a:schemeClr val="bg1">
                        <a:alpha val="21000"/>
                      </a:schemeClr>
                    </a:gs>
                  </a:gsLst>
                  <a:lin ang="10200000" scaled="0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 defTabSz="957630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000" spc="-92" dirty="0"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</a:rPr>
                  <a:t>ISMS</a:t>
                </a:r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6975198" y="5047806"/>
                <a:ext cx="1491909" cy="16948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39511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모서리가 둥근 직사각형 96"/>
              <p:cNvSpPr/>
              <p:nvPr/>
            </p:nvSpPr>
            <p:spPr>
              <a:xfrm>
                <a:off x="6954214" y="4819758"/>
                <a:ext cx="1509114" cy="20818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>
                <a:gradFill>
                  <a:gsLst>
                    <a:gs pos="0">
                      <a:schemeClr val="bg1">
                        <a:alpha val="34000"/>
                      </a:schemeClr>
                    </a:gs>
                    <a:gs pos="51000">
                      <a:srgbClr val="FFFFFF">
                        <a:alpha val="0"/>
                      </a:srgbClr>
                    </a:gs>
                    <a:gs pos="100000">
                      <a:schemeClr val="bg1">
                        <a:alpha val="21000"/>
                      </a:schemeClr>
                    </a:gs>
                  </a:gsLst>
                  <a:lin ang="10200000" scaled="0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 defTabSz="957630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000" spc="-92" dirty="0"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</a:rPr>
                  <a:t>메시지 송수신 특허</a:t>
                </a: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8550168" y="5047806"/>
                <a:ext cx="1491909" cy="16948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39511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모서리가 둥근 직사각형 98"/>
              <p:cNvSpPr/>
              <p:nvPr/>
            </p:nvSpPr>
            <p:spPr>
              <a:xfrm>
                <a:off x="8529183" y="4819758"/>
                <a:ext cx="1509114" cy="20818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>
                <a:gradFill>
                  <a:gsLst>
                    <a:gs pos="0">
                      <a:schemeClr val="bg1">
                        <a:alpha val="34000"/>
                      </a:schemeClr>
                    </a:gs>
                    <a:gs pos="51000">
                      <a:srgbClr val="FFFFFF">
                        <a:alpha val="0"/>
                      </a:srgbClr>
                    </a:gs>
                    <a:gs pos="100000">
                      <a:schemeClr val="bg1">
                        <a:alpha val="21000"/>
                      </a:schemeClr>
                    </a:gs>
                  </a:gsLst>
                  <a:lin ang="10200000" scaled="0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 defTabSz="957630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000" spc="-92" dirty="0"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</a:rPr>
                  <a:t>컨테이너 통합관제시스템 특허</a:t>
                </a:r>
              </a:p>
            </p:txBody>
          </p:sp>
        </p:grpSp>
        <p:pic>
          <p:nvPicPr>
            <p:cNvPr id="100" name="Picture 8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2" r="2594"/>
            <a:stretch>
              <a:fillRect/>
            </a:stretch>
          </p:blipFill>
          <p:spPr bwMode="auto">
            <a:xfrm>
              <a:off x="6202065" y="4633014"/>
              <a:ext cx="1036679" cy="1262357"/>
            </a:xfrm>
            <a:prstGeom prst="rect">
              <a:avLst/>
            </a:prstGeom>
            <a:noFill/>
            <a:ln w="3175" algn="ctr">
              <a:solidFill>
                <a:srgbClr val="DDDDD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107" descr="ISMS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5608" y="4633013"/>
              <a:ext cx="982529" cy="1260631"/>
            </a:xfrm>
            <a:prstGeom prst="rect">
              <a:avLst/>
            </a:prstGeom>
            <a:noFill/>
            <a:ln w="3175" algn="ctr">
              <a:solidFill>
                <a:srgbClr val="DDDDD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" name="그림 101"/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18689" y="4633013"/>
              <a:ext cx="1059709" cy="1267610"/>
            </a:xfrm>
            <a:prstGeom prst="rect">
              <a:avLst/>
            </a:prstGeom>
            <a:noFill/>
            <a:ln w="3175" algn="ctr">
              <a:solidFill>
                <a:srgbClr val="DDDDDD"/>
              </a:solidFill>
              <a:miter lim="800000"/>
              <a:headEnd/>
              <a:tailEnd/>
            </a:ln>
          </p:spPr>
        </p:pic>
        <p:pic>
          <p:nvPicPr>
            <p:cNvPr id="103" name="Picture 13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9937" y="4659527"/>
              <a:ext cx="1090890" cy="1242645"/>
            </a:xfrm>
            <a:prstGeom prst="rect">
              <a:avLst/>
            </a:prstGeom>
            <a:noFill/>
            <a:ln w="3175" algn="ctr">
              <a:solidFill>
                <a:srgbClr val="DDDDD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4" name="Picture 96"/>
            <p:cNvPicPr preferRelativeResize="0"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523" y="4661552"/>
              <a:ext cx="1067513" cy="1239072"/>
            </a:xfrm>
            <a:prstGeom prst="rect">
              <a:avLst/>
            </a:prstGeom>
            <a:noFill/>
            <a:ln w="3175" algn="ctr">
              <a:solidFill>
                <a:srgbClr val="DDDDD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5CDEF3F-55DC-4294-8119-AFBFF9B07AA4}"/>
              </a:ext>
            </a:extLst>
          </p:cNvPr>
          <p:cNvSpPr/>
          <p:nvPr/>
        </p:nvSpPr>
        <p:spPr>
          <a:xfrm>
            <a:off x="586037" y="879349"/>
            <a:ext cx="9010723" cy="3948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157375" indent="-157375" defTabSz="1391620">
              <a:lnSpc>
                <a:spcPts val="1836"/>
              </a:lnSpc>
              <a:buFont typeface="Wingdings" panose="05000000000000000000" pitchFamily="2" charset="2"/>
              <a:buChar char="l"/>
            </a:pPr>
            <a:r>
              <a:rPr lang="en-US" altLang="ko-KR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CMMI Level 3 </a:t>
            </a:r>
            <a:r>
              <a:rPr lang="ko-KR" altLang="en-US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인증 획득</a:t>
            </a:r>
            <a:r>
              <a:rPr lang="en-US" altLang="ko-KR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국제정보보호경영시스템 인증</a:t>
            </a:r>
            <a:r>
              <a:rPr lang="en-US" altLang="ko-KR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, e-Asia Awards </a:t>
            </a:r>
            <a:r>
              <a:rPr lang="ko-KR" altLang="en-US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무역 원활화 분야 최우수상 등 다양한 인증 및  수상 경력  보유  품질 보증 능력을 확보 </a:t>
            </a:r>
          </a:p>
        </p:txBody>
      </p:sp>
    </p:spTree>
    <p:extLst>
      <p:ext uri="{BB962C8B-B14F-4D97-AF65-F5344CB8AC3E}">
        <p14:creationId xmlns:p14="http://schemas.microsoft.com/office/powerpoint/2010/main" val="2025553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B2FF71-A772-46D8-96AB-1787226E221B}"/>
              </a:ext>
            </a:extLst>
          </p:cNvPr>
          <p:cNvGrpSpPr/>
          <p:nvPr/>
        </p:nvGrpSpPr>
        <p:grpSpPr>
          <a:xfrm>
            <a:off x="561212" y="1553463"/>
            <a:ext cx="4743151" cy="4800742"/>
            <a:chOff x="561212" y="1652471"/>
            <a:chExt cx="4743151" cy="4800742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2BF7EA98-CD8B-4864-9A5D-A1B81824AC83}"/>
                </a:ext>
              </a:extLst>
            </p:cNvPr>
            <p:cNvSpPr/>
            <p:nvPr/>
          </p:nvSpPr>
          <p:spPr>
            <a:xfrm>
              <a:off x="561261" y="1733641"/>
              <a:ext cx="4743102" cy="4719572"/>
            </a:xfrm>
            <a:prstGeom prst="roundRect">
              <a:avLst>
                <a:gd name="adj" fmla="val 2889"/>
              </a:avLst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ED956D6-B006-477B-BCD7-01C577E7B512}"/>
                </a:ext>
              </a:extLst>
            </p:cNvPr>
            <p:cNvGrpSpPr/>
            <p:nvPr/>
          </p:nvGrpSpPr>
          <p:grpSpPr>
            <a:xfrm>
              <a:off x="561212" y="1652471"/>
              <a:ext cx="2776057" cy="373708"/>
              <a:chOff x="682810" y="1670755"/>
              <a:chExt cx="3731465" cy="373708"/>
            </a:xfrm>
          </p:grpSpPr>
          <p:sp>
            <p:nvSpPr>
              <p:cNvPr id="22" name="한쪽 모서리가 둥근 사각형 232">
                <a:extLst>
                  <a:ext uri="{FF2B5EF4-FFF2-40B4-BE49-F238E27FC236}">
                    <a16:creationId xmlns:a16="http://schemas.microsoft.com/office/drawing/2014/main" id="{06AC225E-AF37-4979-9B1E-EC0825577BCC}"/>
                  </a:ext>
                </a:extLst>
              </p:cNvPr>
              <p:cNvSpPr/>
              <p:nvPr/>
            </p:nvSpPr>
            <p:spPr>
              <a:xfrm flipH="1">
                <a:off x="682810" y="1670756"/>
                <a:ext cx="1686144" cy="373707"/>
              </a:xfrm>
              <a:prstGeom prst="round1Rect">
                <a:avLst>
                  <a:gd name="adj" fmla="val 50000"/>
                </a:avLst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1FFBE604-2CA6-407F-AAEE-D19E6BDC42D6}"/>
                  </a:ext>
                </a:extLst>
              </p:cNvPr>
              <p:cNvGrpSpPr/>
              <p:nvPr/>
            </p:nvGrpSpPr>
            <p:grpSpPr>
              <a:xfrm>
                <a:off x="2342234" y="1670755"/>
                <a:ext cx="2072041" cy="373708"/>
                <a:chOff x="3397999" y="3239198"/>
                <a:chExt cx="2786642" cy="507602"/>
              </a:xfrm>
            </p:grpSpPr>
            <p:sp>
              <p:nvSpPr>
                <p:cNvPr id="27" name="직각 삼각형 11">
                  <a:extLst>
                    <a:ext uri="{FF2B5EF4-FFF2-40B4-BE49-F238E27FC236}">
                      <a16:creationId xmlns:a16="http://schemas.microsoft.com/office/drawing/2014/main" id="{B8064314-B8FA-4D6C-870A-E9B7121991A0}"/>
                    </a:ext>
                  </a:extLst>
                </p:cNvPr>
                <p:cNvSpPr/>
                <p:nvPr/>
              </p:nvSpPr>
              <p:spPr>
                <a:xfrm rot="16200000">
                  <a:off x="6074454" y="3247178"/>
                  <a:ext cx="118167" cy="102207"/>
                </a:xfrm>
                <a:custGeom>
                  <a:avLst/>
                  <a:gdLst>
                    <a:gd name="connsiteX0" fmla="*/ 0 w 89837"/>
                    <a:gd name="connsiteY0" fmla="*/ 45719 h 45719"/>
                    <a:gd name="connsiteX1" fmla="*/ 0 w 89837"/>
                    <a:gd name="connsiteY1" fmla="*/ 0 h 45719"/>
                    <a:gd name="connsiteX2" fmla="*/ 89837 w 89837"/>
                    <a:gd name="connsiteY2" fmla="*/ 45719 h 45719"/>
                    <a:gd name="connsiteX3" fmla="*/ 0 w 89837"/>
                    <a:gd name="connsiteY3" fmla="*/ 45719 h 45719"/>
                    <a:gd name="connsiteX0" fmla="*/ 0 w 89837"/>
                    <a:gd name="connsiteY0" fmla="*/ 74294 h 74294"/>
                    <a:gd name="connsiteX1" fmla="*/ 0 w 89837"/>
                    <a:gd name="connsiteY1" fmla="*/ 0 h 74294"/>
                    <a:gd name="connsiteX2" fmla="*/ 89837 w 89837"/>
                    <a:gd name="connsiteY2" fmla="*/ 45719 h 74294"/>
                    <a:gd name="connsiteX3" fmla="*/ 0 w 89837"/>
                    <a:gd name="connsiteY3" fmla="*/ 74294 h 74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837" h="74294">
                      <a:moveTo>
                        <a:pt x="0" y="74294"/>
                      </a:moveTo>
                      <a:lnTo>
                        <a:pt x="0" y="0"/>
                      </a:lnTo>
                      <a:lnTo>
                        <a:pt x="89837" y="45719"/>
                      </a:lnTo>
                      <a:lnTo>
                        <a:pt x="0" y="74294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54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8" name="자유형 236">
                  <a:extLst>
                    <a:ext uri="{FF2B5EF4-FFF2-40B4-BE49-F238E27FC236}">
                      <a16:creationId xmlns:a16="http://schemas.microsoft.com/office/drawing/2014/main" id="{0713E3BE-6C41-4AC8-AD88-E2FE34B7157A}"/>
                    </a:ext>
                  </a:extLst>
                </p:cNvPr>
                <p:cNvSpPr/>
                <p:nvPr/>
              </p:nvSpPr>
              <p:spPr>
                <a:xfrm>
                  <a:off x="3397999" y="3239199"/>
                  <a:ext cx="2745509" cy="507601"/>
                </a:xfrm>
                <a:custGeom>
                  <a:avLst/>
                  <a:gdLst>
                    <a:gd name="connsiteX0" fmla="*/ 0 w 2016052"/>
                    <a:gd name="connsiteY0" fmla="*/ 0 h 368979"/>
                    <a:gd name="connsiteX1" fmla="*/ 2016052 w 2016052"/>
                    <a:gd name="connsiteY1" fmla="*/ 0 h 368979"/>
                    <a:gd name="connsiteX2" fmla="*/ 1849384 w 2016052"/>
                    <a:gd name="connsiteY2" fmla="*/ 368979 h 368979"/>
                    <a:gd name="connsiteX3" fmla="*/ 0 w 2016052"/>
                    <a:gd name="connsiteY3" fmla="*/ 368979 h 368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6052" h="368979">
                      <a:moveTo>
                        <a:pt x="0" y="0"/>
                      </a:moveTo>
                      <a:lnTo>
                        <a:pt x="2016052" y="0"/>
                      </a:lnTo>
                      <a:lnTo>
                        <a:pt x="1849384" y="368979"/>
                      </a:lnTo>
                      <a:lnTo>
                        <a:pt x="0" y="368979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2E3192"/>
                    </a:gs>
                    <a:gs pos="100000">
                      <a:srgbClr val="622D91"/>
                    </a:gs>
                  </a:gsLst>
                  <a:lin ang="2700000" scaled="1"/>
                  <a:tileRect/>
                </a:gra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032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26" name="Rectangle 246">
                <a:extLst>
                  <a:ext uri="{FF2B5EF4-FFF2-40B4-BE49-F238E27FC236}">
                    <a16:creationId xmlns:a16="http://schemas.microsoft.com/office/drawing/2014/main" id="{73FB47E3-E3AF-4AB0-B3BF-B50CBB5360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853" y="1727121"/>
                <a:ext cx="3415992" cy="26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EAEAE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3822" tIns="26912" rIns="53822" bIns="26912" anchor="ctr" anchorCtr="0"/>
              <a:lstStyle/>
              <a:p>
                <a:pPr marL="0" marR="0" lvl="0" indent="0" algn="ctr" defTabSz="8698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600" b="0" i="0" u="none" strike="noStrike" kern="1200" cap="none" spc="-72" normalizeH="0" baseline="0" noProof="0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gradFill>
                      <a:gsLst>
                        <a:gs pos="43000">
                          <a:prstClr val="white"/>
                        </a:gs>
                        <a:gs pos="44000">
                          <a:prstClr val="white">
                            <a:lumMod val="8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일반 현황</a:t>
                </a: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E9D866C-0FFA-4BC5-98EF-FD7C51B230D7}"/>
              </a:ext>
            </a:extLst>
          </p:cNvPr>
          <p:cNvGrpSpPr/>
          <p:nvPr/>
        </p:nvGrpSpPr>
        <p:grpSpPr>
          <a:xfrm>
            <a:off x="5410684" y="1553463"/>
            <a:ext cx="4123537" cy="4800742"/>
            <a:chOff x="561212" y="1652471"/>
            <a:chExt cx="3563112" cy="4800742"/>
          </a:xfrm>
        </p:grpSpPr>
        <p:sp>
          <p:nvSpPr>
            <p:cNvPr id="30" name="모서리가 둥근 직사각형 17">
              <a:extLst>
                <a:ext uri="{FF2B5EF4-FFF2-40B4-BE49-F238E27FC236}">
                  <a16:creationId xmlns:a16="http://schemas.microsoft.com/office/drawing/2014/main" id="{5E167B53-0D05-439C-9A70-9FEA8DC3F66F}"/>
                </a:ext>
              </a:extLst>
            </p:cNvPr>
            <p:cNvSpPr/>
            <p:nvPr/>
          </p:nvSpPr>
          <p:spPr>
            <a:xfrm>
              <a:off x="561261" y="1733640"/>
              <a:ext cx="3563063" cy="4719573"/>
            </a:xfrm>
            <a:prstGeom prst="roundRect">
              <a:avLst>
                <a:gd name="adj" fmla="val 3195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9731541-B9C7-4908-9F46-50BD739EFB32}"/>
                </a:ext>
              </a:extLst>
            </p:cNvPr>
            <p:cNvGrpSpPr/>
            <p:nvPr/>
          </p:nvGrpSpPr>
          <p:grpSpPr>
            <a:xfrm>
              <a:off x="561212" y="1652471"/>
              <a:ext cx="2776057" cy="373708"/>
              <a:chOff x="682810" y="1670755"/>
              <a:chExt cx="3731465" cy="373708"/>
            </a:xfrm>
          </p:grpSpPr>
          <p:sp>
            <p:nvSpPr>
              <p:cNvPr id="32" name="한쪽 모서리가 둥근 사각형 232">
                <a:extLst>
                  <a:ext uri="{FF2B5EF4-FFF2-40B4-BE49-F238E27FC236}">
                    <a16:creationId xmlns:a16="http://schemas.microsoft.com/office/drawing/2014/main" id="{4F9190D0-153C-4E8B-BBF0-C30CDCDADA9F}"/>
                  </a:ext>
                </a:extLst>
              </p:cNvPr>
              <p:cNvSpPr/>
              <p:nvPr/>
            </p:nvSpPr>
            <p:spPr>
              <a:xfrm flipH="1">
                <a:off x="682810" y="1670756"/>
                <a:ext cx="1686144" cy="373707"/>
              </a:xfrm>
              <a:prstGeom prst="round1Rect">
                <a:avLst>
                  <a:gd name="adj" fmla="val 50000"/>
                </a:avLst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477CDD89-D2FF-4DA5-8FA2-F525D09A302E}"/>
                  </a:ext>
                </a:extLst>
              </p:cNvPr>
              <p:cNvGrpSpPr/>
              <p:nvPr/>
            </p:nvGrpSpPr>
            <p:grpSpPr>
              <a:xfrm>
                <a:off x="2342234" y="1670755"/>
                <a:ext cx="2072041" cy="373708"/>
                <a:chOff x="3397999" y="3239198"/>
                <a:chExt cx="2786642" cy="507602"/>
              </a:xfrm>
            </p:grpSpPr>
            <p:sp>
              <p:nvSpPr>
                <p:cNvPr id="35" name="직각 삼각형 11">
                  <a:extLst>
                    <a:ext uri="{FF2B5EF4-FFF2-40B4-BE49-F238E27FC236}">
                      <a16:creationId xmlns:a16="http://schemas.microsoft.com/office/drawing/2014/main" id="{01D1A524-93E6-4008-BBD1-CD1A43057931}"/>
                    </a:ext>
                  </a:extLst>
                </p:cNvPr>
                <p:cNvSpPr/>
                <p:nvPr/>
              </p:nvSpPr>
              <p:spPr>
                <a:xfrm rot="16200000">
                  <a:off x="6074454" y="3247178"/>
                  <a:ext cx="118167" cy="102207"/>
                </a:xfrm>
                <a:custGeom>
                  <a:avLst/>
                  <a:gdLst>
                    <a:gd name="connsiteX0" fmla="*/ 0 w 89837"/>
                    <a:gd name="connsiteY0" fmla="*/ 45719 h 45719"/>
                    <a:gd name="connsiteX1" fmla="*/ 0 w 89837"/>
                    <a:gd name="connsiteY1" fmla="*/ 0 h 45719"/>
                    <a:gd name="connsiteX2" fmla="*/ 89837 w 89837"/>
                    <a:gd name="connsiteY2" fmla="*/ 45719 h 45719"/>
                    <a:gd name="connsiteX3" fmla="*/ 0 w 89837"/>
                    <a:gd name="connsiteY3" fmla="*/ 45719 h 45719"/>
                    <a:gd name="connsiteX0" fmla="*/ 0 w 89837"/>
                    <a:gd name="connsiteY0" fmla="*/ 74294 h 74294"/>
                    <a:gd name="connsiteX1" fmla="*/ 0 w 89837"/>
                    <a:gd name="connsiteY1" fmla="*/ 0 h 74294"/>
                    <a:gd name="connsiteX2" fmla="*/ 89837 w 89837"/>
                    <a:gd name="connsiteY2" fmla="*/ 45719 h 74294"/>
                    <a:gd name="connsiteX3" fmla="*/ 0 w 89837"/>
                    <a:gd name="connsiteY3" fmla="*/ 74294 h 74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837" h="74294">
                      <a:moveTo>
                        <a:pt x="0" y="74294"/>
                      </a:moveTo>
                      <a:lnTo>
                        <a:pt x="0" y="0"/>
                      </a:lnTo>
                      <a:lnTo>
                        <a:pt x="89837" y="45719"/>
                      </a:lnTo>
                      <a:lnTo>
                        <a:pt x="0" y="74294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54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37" name="자유형 236">
                  <a:extLst>
                    <a:ext uri="{FF2B5EF4-FFF2-40B4-BE49-F238E27FC236}">
                      <a16:creationId xmlns:a16="http://schemas.microsoft.com/office/drawing/2014/main" id="{6CC1C697-95CF-4260-9573-D3A4BECB5F62}"/>
                    </a:ext>
                  </a:extLst>
                </p:cNvPr>
                <p:cNvSpPr/>
                <p:nvPr/>
              </p:nvSpPr>
              <p:spPr>
                <a:xfrm>
                  <a:off x="3397999" y="3239199"/>
                  <a:ext cx="2745509" cy="507601"/>
                </a:xfrm>
                <a:custGeom>
                  <a:avLst/>
                  <a:gdLst>
                    <a:gd name="connsiteX0" fmla="*/ 0 w 2016052"/>
                    <a:gd name="connsiteY0" fmla="*/ 0 h 368979"/>
                    <a:gd name="connsiteX1" fmla="*/ 2016052 w 2016052"/>
                    <a:gd name="connsiteY1" fmla="*/ 0 h 368979"/>
                    <a:gd name="connsiteX2" fmla="*/ 1849384 w 2016052"/>
                    <a:gd name="connsiteY2" fmla="*/ 368979 h 368979"/>
                    <a:gd name="connsiteX3" fmla="*/ 0 w 2016052"/>
                    <a:gd name="connsiteY3" fmla="*/ 368979 h 368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6052" h="368979">
                      <a:moveTo>
                        <a:pt x="0" y="0"/>
                      </a:moveTo>
                      <a:lnTo>
                        <a:pt x="2016052" y="0"/>
                      </a:lnTo>
                      <a:lnTo>
                        <a:pt x="1849384" y="368979"/>
                      </a:lnTo>
                      <a:lnTo>
                        <a:pt x="0" y="368979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2E3192"/>
                    </a:gs>
                    <a:gs pos="100000">
                      <a:srgbClr val="622D91"/>
                    </a:gs>
                  </a:gsLst>
                  <a:lin ang="2700000" scaled="1"/>
                  <a:tileRect/>
                </a:gra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032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34" name="Rectangle 246">
                <a:extLst>
                  <a:ext uri="{FF2B5EF4-FFF2-40B4-BE49-F238E27FC236}">
                    <a16:creationId xmlns:a16="http://schemas.microsoft.com/office/drawing/2014/main" id="{A1A19087-458C-4A1D-A0B1-E1F42083F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853" y="1727121"/>
                <a:ext cx="3415992" cy="26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EAEAE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3822" tIns="26912" rIns="53822" bIns="26912" anchor="ctr" anchorCtr="0"/>
              <a:lstStyle/>
              <a:p>
                <a:pPr marL="0" marR="0" lvl="0" indent="0" algn="ctr" defTabSz="8698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600" b="0" i="0" u="none" strike="noStrike" kern="1200" cap="none" spc="-72" normalizeH="0" baseline="0" noProof="0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gradFill>
                      <a:gsLst>
                        <a:gs pos="43000">
                          <a:prstClr val="white"/>
                        </a:gs>
                        <a:gs pos="44000">
                          <a:prstClr val="white">
                            <a:lumMod val="8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일반 현황</a:t>
                </a:r>
              </a:p>
            </p:txBody>
          </p:sp>
        </p:grp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1B1A95E-C932-450E-AF0F-6805E70673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51" y="215696"/>
            <a:ext cx="2453429" cy="369332"/>
          </a:xfrm>
        </p:spPr>
        <p:txBody>
          <a:bodyPr wrap="none" lIns="0" tIns="0" rIns="0" bIns="0" anchor="ctr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재무현황 및 신용평가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4B631F-372F-4A0B-8784-B6A7A30740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631" y="128175"/>
            <a:ext cx="428707" cy="507831"/>
          </a:xfrm>
        </p:spPr>
        <p:txBody>
          <a:bodyPr wrap="none" lIns="0" tIns="0" rIns="0" bIns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63" name="Group 2405">
            <a:extLst>
              <a:ext uri="{FF2B5EF4-FFF2-40B4-BE49-F238E27FC236}">
                <a16:creationId xmlns:a16="http://schemas.microsoft.com/office/drawing/2014/main" id="{33A2AFD7-3995-4178-827E-CB6627967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536768"/>
              </p:ext>
            </p:extLst>
          </p:nvPr>
        </p:nvGraphicFramePr>
        <p:xfrm>
          <a:off x="600104" y="2112170"/>
          <a:ext cx="4657106" cy="4172216"/>
        </p:xfrm>
        <a:graphic>
          <a:graphicData uri="http://schemas.openxmlformats.org/drawingml/2006/table">
            <a:tbl>
              <a:tblPr/>
              <a:tblGrid>
                <a:gridCol w="100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1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1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9983"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7762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구분</a:t>
                      </a:r>
                    </a:p>
                  </a:txBody>
                  <a:tcPr marL="66688" marR="66688" marT="42438" marB="4243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7762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2018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년도</a:t>
                      </a:r>
                    </a:p>
                  </a:txBody>
                  <a:tcPr marL="66688" marR="66688" marT="42438" marB="42438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7762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2019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년도</a:t>
                      </a:r>
                    </a:p>
                  </a:txBody>
                  <a:tcPr marL="66688" marR="66688" marT="42438" marB="42438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7762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2020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년도</a:t>
                      </a:r>
                    </a:p>
                  </a:txBody>
                  <a:tcPr marL="66688" marR="66688" marT="42438" marB="42438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7762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평균</a:t>
                      </a:r>
                    </a:p>
                  </a:txBody>
                  <a:tcPr marL="66688" marR="66688" marT="42438" marB="42438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2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1. </a:t>
                      </a:r>
                      <a:r>
                        <a:rPr lang="ko-KR" altLang="en-US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총자산</a:t>
                      </a:r>
                    </a:p>
                  </a:txBody>
                  <a:tcPr marL="8822" marR="8822" marT="863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126,684,020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131,727,193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172,786,742</a:t>
                      </a:r>
                    </a:p>
                  </a:txBody>
                  <a:tcPr marL="91454" marR="91454" marT="45727" marB="45727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59988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143,732,652 </a:t>
                      </a:r>
                    </a:p>
                  </a:txBody>
                  <a:tcPr marL="72000" marR="108000" marT="9525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2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2. </a:t>
                      </a:r>
                      <a:r>
                        <a:rPr lang="ko-KR" altLang="en-US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자기 자본</a:t>
                      </a:r>
                    </a:p>
                  </a:txBody>
                  <a:tcPr marL="8822" marR="8822" marT="863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54,595,987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64,595,030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94,552,689</a:t>
                      </a:r>
                    </a:p>
                  </a:txBody>
                  <a:tcPr marL="91454" marR="91454" marT="45727" marB="45727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59988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71,247,902 </a:t>
                      </a:r>
                    </a:p>
                  </a:txBody>
                  <a:tcPr marL="72000" marR="108000" marT="9525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2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3. </a:t>
                      </a:r>
                      <a:r>
                        <a:rPr lang="ko-KR" altLang="en-US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유동 부채</a:t>
                      </a:r>
                    </a:p>
                  </a:txBody>
                  <a:tcPr marL="8822" marR="8822" marT="863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49,119,491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62,888,748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56,745,764</a:t>
                      </a:r>
                    </a:p>
                  </a:txBody>
                  <a:tcPr marL="91454" marR="91454" marT="45727" marB="45727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59988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56,251,334 </a:t>
                      </a:r>
                    </a:p>
                  </a:txBody>
                  <a:tcPr marL="72000" marR="108000" marT="9525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2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4. </a:t>
                      </a:r>
                      <a:r>
                        <a:rPr lang="ko-KR" altLang="en-US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고정 부채</a:t>
                      </a:r>
                    </a:p>
                  </a:txBody>
                  <a:tcPr marL="8822" marR="8822" marT="863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22,968,543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4,243,415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21,488,288</a:t>
                      </a:r>
                    </a:p>
                  </a:txBody>
                  <a:tcPr marL="91454" marR="91454" marT="45727" marB="45727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59988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16,233,415 </a:t>
                      </a:r>
                    </a:p>
                  </a:txBody>
                  <a:tcPr marL="72000" marR="108000" marT="9525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2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5. </a:t>
                      </a:r>
                      <a:r>
                        <a:rPr lang="ko-KR" altLang="en-US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유동 자산</a:t>
                      </a:r>
                    </a:p>
                  </a:txBody>
                  <a:tcPr marL="8822" marR="8822" marT="863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76,402,254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66,343,990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110,393,840</a:t>
                      </a:r>
                    </a:p>
                  </a:txBody>
                  <a:tcPr marL="91454" marR="91454" marT="45727" marB="45727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59988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84,380,028 </a:t>
                      </a:r>
                    </a:p>
                  </a:txBody>
                  <a:tcPr marL="72000" marR="108000" marT="9525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2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6. </a:t>
                      </a:r>
                      <a:r>
                        <a:rPr lang="ko-KR" altLang="en-US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당기 순이익</a:t>
                      </a:r>
                    </a:p>
                  </a:txBody>
                  <a:tcPr marL="8822" marR="8822" marT="863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4,409,064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6,107,565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11,090,735</a:t>
                      </a:r>
                    </a:p>
                  </a:txBody>
                  <a:tcPr marL="91454" marR="91454" marT="45727" marB="45727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59988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  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7,202,455 </a:t>
                      </a:r>
                    </a:p>
                  </a:txBody>
                  <a:tcPr marL="72000" marR="108000" marT="9525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2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7. </a:t>
                      </a:r>
                      <a:r>
                        <a:rPr lang="ko-KR" altLang="en-US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매출 원가</a:t>
                      </a:r>
                    </a:p>
                  </a:txBody>
                  <a:tcPr marL="8822" marR="8822" marT="863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109,253,048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139,504,988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161,158,891</a:t>
                      </a:r>
                    </a:p>
                  </a:txBody>
                  <a:tcPr marL="91454" marR="91454" marT="45727" marB="45727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59988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136,638,976 </a:t>
                      </a:r>
                    </a:p>
                  </a:txBody>
                  <a:tcPr marL="72000" marR="108000" marT="9525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2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8. </a:t>
                      </a:r>
                      <a:r>
                        <a:rPr lang="ko-KR" altLang="en-US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총 매출액</a:t>
                      </a:r>
                    </a:p>
                  </a:txBody>
                  <a:tcPr marL="8822" marR="8822" marT="863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134,739,027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171,682,723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197,141,951</a:t>
                      </a:r>
                    </a:p>
                  </a:txBody>
                  <a:tcPr marL="91454" marR="91454" marT="45727" marB="45727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59988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167,854,567 </a:t>
                      </a:r>
                    </a:p>
                  </a:txBody>
                  <a:tcPr marL="72000" marR="108000" marT="9525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2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9. </a:t>
                      </a:r>
                      <a:r>
                        <a:rPr lang="ko-KR" altLang="en-US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영업이익</a:t>
                      </a:r>
                    </a:p>
                  </a:txBody>
                  <a:tcPr marL="8822" marR="8822" marT="863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8,152,226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10,677,456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16,872,875</a:t>
                      </a:r>
                    </a:p>
                  </a:txBody>
                  <a:tcPr marL="91454" marR="91454" marT="45727" marB="45727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59988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11,900,852 </a:t>
                      </a:r>
                    </a:p>
                  </a:txBody>
                  <a:tcPr marL="72000" marR="108000" marT="9525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2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10. </a:t>
                      </a:r>
                      <a:r>
                        <a:rPr lang="ko-KR" altLang="en-US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자기자본비율</a:t>
                      </a:r>
                    </a:p>
                  </a:txBody>
                  <a:tcPr marL="8822" marR="8822" marT="863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43%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49%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fontAlgn="ctr" latinLnBrk="1" hangingPunct="1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55%</a:t>
                      </a:r>
                    </a:p>
                  </a:txBody>
                  <a:tcPr marL="91454" marR="91454" marT="45727" marB="45727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fontAlgn="ctr" latinLnBrk="1" hangingPunct="1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49%</a:t>
                      </a:r>
                    </a:p>
                  </a:txBody>
                  <a:tcPr marL="91454" marR="91454" marT="45727" marB="45727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2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11. </a:t>
                      </a:r>
                      <a:r>
                        <a:rPr lang="ko-KR" altLang="en-US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자기자본 </a:t>
                      </a:r>
                      <a:endParaRPr lang="en-US" altLang="ko-KR" sz="800" b="0" i="0" u="none" strike="noStrike" dirty="0">
                        <a:solidFill>
                          <a:srgbClr val="40404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Medium" pitchFamily="2" charset="-127"/>
                      </a:endParaRPr>
                    </a:p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      </a:t>
                      </a:r>
                      <a:r>
                        <a:rPr lang="ko-KR" altLang="en-US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이익율 </a:t>
                      </a:r>
                      <a:endParaRPr lang="en-US" altLang="ko-KR" sz="800" b="0" i="0" u="none" strike="noStrike" dirty="0">
                        <a:solidFill>
                          <a:srgbClr val="40404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Medium" pitchFamily="2" charset="-127"/>
                      </a:endParaRPr>
                    </a:p>
                  </a:txBody>
                  <a:tcPr marL="8822" marR="8822" marT="863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8%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9%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fontAlgn="ctr" latinLnBrk="1" hangingPunct="1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12%</a:t>
                      </a:r>
                    </a:p>
                  </a:txBody>
                  <a:tcPr marL="91454" marR="91454" marT="45727" marB="45727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fontAlgn="ctr" latinLnBrk="1" hangingPunct="1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10%</a:t>
                      </a:r>
                    </a:p>
                  </a:txBody>
                  <a:tcPr marL="91454" marR="91454" marT="45727" marB="45727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679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12. </a:t>
                      </a:r>
                      <a:r>
                        <a:rPr lang="ko-KR" altLang="en-US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부채율</a:t>
                      </a:r>
                      <a:endParaRPr lang="en-US" altLang="ko-KR" sz="800" b="0" i="0" u="none" strike="noStrike" dirty="0">
                        <a:solidFill>
                          <a:srgbClr val="40404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Medium" pitchFamily="2" charset="-127"/>
                      </a:endParaRPr>
                    </a:p>
                  </a:txBody>
                  <a:tcPr marL="8822" marR="8822" marT="863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132%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104%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fontAlgn="ctr" latinLnBrk="1" hangingPunct="1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83%</a:t>
                      </a:r>
                    </a:p>
                  </a:txBody>
                  <a:tcPr marL="91454" marR="91454" marT="45727" marB="45727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fontAlgn="ctr" latinLnBrk="1" hangingPunct="1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106%</a:t>
                      </a:r>
                    </a:p>
                  </a:txBody>
                  <a:tcPr marL="91454" marR="91454" marT="45727" marB="45727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4" name="Text Box 111">
            <a:extLst>
              <a:ext uri="{FF2B5EF4-FFF2-40B4-BE49-F238E27FC236}">
                <a16:creationId xmlns:a16="http://schemas.microsoft.com/office/drawing/2014/main" id="{7998C18D-3464-4FBA-957E-867A7A943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4016" y="2002642"/>
            <a:ext cx="423193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latinLnBrk="0"/>
            <a:r>
              <a:rPr kumimoji="1" lang="en-US" altLang="ko-KR" sz="700" dirty="0">
                <a:ln>
                  <a:solidFill>
                    <a:schemeClr val="accent4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kumimoji="1" lang="ko-KR" altLang="en-US" sz="700" dirty="0">
                <a:ln>
                  <a:solidFill>
                    <a:schemeClr val="accent4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단위 </a:t>
            </a:r>
            <a:r>
              <a:rPr kumimoji="1" lang="en-US" altLang="ko-KR" sz="700" dirty="0">
                <a:ln>
                  <a:solidFill>
                    <a:schemeClr val="accent4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</a:t>
            </a:r>
            <a:r>
              <a:rPr kumimoji="1" lang="ko-KR" altLang="en-US" sz="700" dirty="0">
                <a:ln>
                  <a:solidFill>
                    <a:schemeClr val="accent4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천원</a:t>
            </a:r>
            <a:r>
              <a:rPr kumimoji="1" lang="en-US" altLang="ko-KR" sz="700" dirty="0">
                <a:ln>
                  <a:solidFill>
                    <a:schemeClr val="accent4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kumimoji="1" lang="ko-KR" altLang="ko-KR" sz="700" dirty="0">
              <a:ln>
                <a:solidFill>
                  <a:schemeClr val="accent4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Line 375"/>
          <p:cNvSpPr>
            <a:spLocks noChangeShapeType="1"/>
          </p:cNvSpPr>
          <p:nvPr/>
        </p:nvSpPr>
        <p:spPr bwMode="auto">
          <a:xfrm>
            <a:off x="7440837" y="4629975"/>
            <a:ext cx="1939716" cy="0"/>
          </a:xfrm>
          <a:prstGeom prst="line">
            <a:avLst/>
          </a:prstGeom>
          <a:noFill/>
          <a:ln w="6350">
            <a:solidFill>
              <a:srgbClr val="6695D4"/>
            </a:solidFill>
            <a:prstDash val="dash"/>
            <a:round/>
            <a:headEnd/>
            <a:tailEnd/>
          </a:ln>
        </p:spPr>
        <p:txBody>
          <a:bodyPr lIns="83951" tIns="41976" rIns="83951" bIns="4197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dirty="0">
              <a:solidFill>
                <a:srgbClr val="1C1C1C"/>
              </a:solidFill>
              <a:latin typeface="Rix고딕 M" pitchFamily="18" charset="-127"/>
              <a:ea typeface="굴림" charset="-127"/>
            </a:endParaRPr>
          </a:p>
        </p:txBody>
      </p:sp>
      <p:pic>
        <p:nvPicPr>
          <p:cNvPr id="76" name="Picture 343" descr="bg-2-25"/>
          <p:cNvPicPr>
            <a:picLocks noChangeAspect="1" noChangeArrowheads="1"/>
          </p:cNvPicPr>
          <p:nvPr/>
        </p:nvPicPr>
        <p:blipFill>
          <a:blip r:embed="rId2"/>
          <a:srcRect b="12099"/>
          <a:stretch>
            <a:fillRect/>
          </a:stretch>
        </p:blipFill>
        <p:spPr bwMode="auto">
          <a:xfrm>
            <a:off x="8938282" y="5635499"/>
            <a:ext cx="404357" cy="568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" name="Line 354"/>
          <p:cNvSpPr>
            <a:spLocks noChangeShapeType="1"/>
          </p:cNvSpPr>
          <p:nvPr/>
        </p:nvSpPr>
        <p:spPr bwMode="auto">
          <a:xfrm>
            <a:off x="5779838" y="3781553"/>
            <a:ext cx="3600716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</p:spPr>
        <p:txBody>
          <a:bodyPr lIns="16526" tIns="0" rIns="16526" bIns="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dirty="0">
              <a:solidFill>
                <a:srgbClr val="1C1C1C"/>
              </a:solidFill>
              <a:latin typeface="Rix고딕 M" pitchFamily="18" charset="-127"/>
              <a:ea typeface="굴림" charset="-127"/>
            </a:endParaRPr>
          </a:p>
        </p:txBody>
      </p:sp>
      <p:sp>
        <p:nvSpPr>
          <p:cNvPr id="87" name="Line 375"/>
          <p:cNvSpPr>
            <a:spLocks noChangeShapeType="1"/>
          </p:cNvSpPr>
          <p:nvPr/>
        </p:nvSpPr>
        <p:spPr bwMode="auto">
          <a:xfrm>
            <a:off x="7440837" y="5244611"/>
            <a:ext cx="1939716" cy="0"/>
          </a:xfrm>
          <a:prstGeom prst="line">
            <a:avLst/>
          </a:prstGeom>
          <a:noFill/>
          <a:ln w="6350">
            <a:solidFill>
              <a:srgbClr val="6695D4"/>
            </a:solidFill>
            <a:prstDash val="dash"/>
            <a:round/>
            <a:headEnd/>
            <a:tailEnd/>
          </a:ln>
        </p:spPr>
        <p:txBody>
          <a:bodyPr lIns="83951" tIns="41976" rIns="83951" bIns="4197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dirty="0">
              <a:solidFill>
                <a:srgbClr val="1C1C1C"/>
              </a:solidFill>
              <a:latin typeface="Rix고딕 M" pitchFamily="18" charset="-127"/>
              <a:ea typeface="굴림" charset="-127"/>
            </a:endParaRPr>
          </a:p>
        </p:txBody>
      </p:sp>
      <p:graphicFrame>
        <p:nvGraphicFramePr>
          <p:cNvPr id="41" name="Group 1280">
            <a:extLst>
              <a:ext uri="{FF2B5EF4-FFF2-40B4-BE49-F238E27FC236}">
                <a16:creationId xmlns:a16="http://schemas.microsoft.com/office/drawing/2014/main" id="{D30CB5B1-C94B-45B7-9B8E-C18126949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66817"/>
              </p:ext>
            </p:extLst>
          </p:nvPr>
        </p:nvGraphicFramePr>
        <p:xfrm>
          <a:off x="7559338" y="2191109"/>
          <a:ext cx="1889622" cy="4067590"/>
        </p:xfrm>
        <a:graphic>
          <a:graphicData uri="http://schemas.openxmlformats.org/drawingml/2006/table">
            <a:tbl>
              <a:tblPr/>
              <a:tblGrid>
                <a:gridCol w="938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0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5203"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구분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내역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160">
                <a:tc>
                  <a:txBody>
                    <a:bodyPr/>
                    <a:lstStyle/>
                    <a:p>
                      <a:pPr algn="ctr" defTabSz="580079" fontAlgn="base" latinLnBrk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tabLst>
                          <a:tab pos="601941" algn="l"/>
                        </a:tabLst>
                      </a:pPr>
                      <a:r>
                        <a:rPr kumimoji="1" lang="ko-KR" altLang="en-US" sz="900" dirty="0">
                          <a:solidFill>
                            <a:srgbClr val="1C1C1C"/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KoPubWorld돋움체 Bold" pitchFamily="2" charset="-127"/>
                        </a:rPr>
                        <a:t>기업 신용 평가 등급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1" dirty="0">
                          <a:solidFill>
                            <a:srgbClr val="FF0000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KoPubWorld돋움체 Light" pitchFamily="2" charset="-127"/>
                        </a:rPr>
                        <a:t>AA-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0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dirty="0">
                          <a:solidFill>
                            <a:srgbClr val="1C1C1C"/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KoPubWorld돋움체 Bold" pitchFamily="2" charset="-127"/>
                        </a:rPr>
                        <a:t>평가 기관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dirty="0">
                          <a:solidFill>
                            <a:srgbClr val="1C1C1C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KoPubWorld돋움체 Light" pitchFamily="2" charset="-127"/>
                        </a:rPr>
                        <a:t>주식회사 나이스디앤비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4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dirty="0">
                          <a:solidFill>
                            <a:srgbClr val="1C1C1C"/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KoPubWorld돋움체 Bold" pitchFamily="2" charset="-127"/>
                        </a:rPr>
                        <a:t>교부일자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dirty="0">
                          <a:solidFill>
                            <a:srgbClr val="1C1C1C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KoPubWorld돋움체 Light" pitchFamily="2" charset="-127"/>
                        </a:rPr>
                        <a:t>2021.03.15</a:t>
                      </a:r>
                      <a:endParaRPr kumimoji="1" lang="ko-KR" altLang="en-US" sz="900" dirty="0">
                        <a:solidFill>
                          <a:srgbClr val="1C1C1C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KoPubWorld돋움체 Light" pitchFamily="2" charset="-127"/>
                      </a:endParaRP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4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재무결산 기준일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2020.12.31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494"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신용등급 평가일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2021.03.15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96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신용등급 유효기간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2022.03.14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CDEF3F-55DC-4294-8119-AFBFF9B07AA4}"/>
              </a:ext>
            </a:extLst>
          </p:cNvPr>
          <p:cNvSpPr/>
          <p:nvPr/>
        </p:nvSpPr>
        <p:spPr>
          <a:xfrm>
            <a:off x="586038" y="879349"/>
            <a:ext cx="8218296" cy="3948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157375" indent="-157375" defTabSz="1391620">
              <a:lnSpc>
                <a:spcPts val="1836"/>
              </a:lnSpc>
              <a:buFont typeface="Wingdings" panose="05000000000000000000" pitchFamily="2" charset="2"/>
              <a:buChar char="l"/>
            </a:pPr>
            <a:r>
              <a:rPr lang="ko-KR" altLang="en-US" sz="1100" b="1" spc="-46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현대무벡스는</a:t>
            </a:r>
            <a:r>
              <a:rPr lang="ko-KR" altLang="en-US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 지속적 매출 및 이익 증가로 동종업계 최상위 수준을 유지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16E7F87-B241-4439-950D-D5EA31614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477" y="2161649"/>
            <a:ext cx="2009859" cy="417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49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모서리가 둥근 직사각형 17">
            <a:extLst>
              <a:ext uri="{FF2B5EF4-FFF2-40B4-BE49-F238E27FC236}">
                <a16:creationId xmlns:a16="http://schemas.microsoft.com/office/drawing/2014/main" id="{7AA3FCBC-F02C-4E7C-A6D3-A3E87476FB25}"/>
              </a:ext>
            </a:extLst>
          </p:cNvPr>
          <p:cNvSpPr/>
          <p:nvPr/>
        </p:nvSpPr>
        <p:spPr>
          <a:xfrm>
            <a:off x="561260" y="1634633"/>
            <a:ext cx="5178767" cy="4719572"/>
          </a:xfrm>
          <a:prstGeom prst="roundRect">
            <a:avLst>
              <a:gd name="adj" fmla="val 2889"/>
            </a:avLst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EB3D2F9-4EDD-40F8-A6F7-5B206E229995}"/>
              </a:ext>
            </a:extLst>
          </p:cNvPr>
          <p:cNvGrpSpPr/>
          <p:nvPr/>
        </p:nvGrpSpPr>
        <p:grpSpPr>
          <a:xfrm>
            <a:off x="561212" y="1553463"/>
            <a:ext cx="2776057" cy="373708"/>
            <a:chOff x="682810" y="1670755"/>
            <a:chExt cx="3731465" cy="373708"/>
          </a:xfrm>
        </p:grpSpPr>
        <p:sp>
          <p:nvSpPr>
            <p:cNvPr id="131" name="한쪽 모서리가 둥근 사각형 232">
              <a:extLst>
                <a:ext uri="{FF2B5EF4-FFF2-40B4-BE49-F238E27FC236}">
                  <a16:creationId xmlns:a16="http://schemas.microsoft.com/office/drawing/2014/main" id="{182262B8-32B9-4E96-A8CA-5CDF434CE818}"/>
                </a:ext>
              </a:extLst>
            </p:cNvPr>
            <p:cNvSpPr/>
            <p:nvPr/>
          </p:nvSpPr>
          <p:spPr>
            <a:xfrm flipH="1">
              <a:off x="682810" y="1670756"/>
              <a:ext cx="1686144" cy="373707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17000">
                  <a:srgbClr val="2E3192"/>
                </a:gs>
                <a:gs pos="100000">
                  <a:srgbClr val="622D91"/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0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C7AA6A7A-5459-40B2-9F37-FF2FF668E5C5}"/>
                </a:ext>
              </a:extLst>
            </p:cNvPr>
            <p:cNvGrpSpPr/>
            <p:nvPr/>
          </p:nvGrpSpPr>
          <p:grpSpPr>
            <a:xfrm>
              <a:off x="2342234" y="1670755"/>
              <a:ext cx="2072041" cy="373708"/>
              <a:chOff x="3397999" y="3239198"/>
              <a:chExt cx="2786642" cy="507602"/>
            </a:xfrm>
          </p:grpSpPr>
          <p:sp>
            <p:nvSpPr>
              <p:cNvPr id="134" name="직각 삼각형 11">
                <a:extLst>
                  <a:ext uri="{FF2B5EF4-FFF2-40B4-BE49-F238E27FC236}">
                    <a16:creationId xmlns:a16="http://schemas.microsoft.com/office/drawing/2014/main" id="{4789EC88-B03B-435E-A516-B3C0132225CD}"/>
                  </a:ext>
                </a:extLst>
              </p:cNvPr>
              <p:cNvSpPr/>
              <p:nvPr/>
            </p:nvSpPr>
            <p:spPr>
              <a:xfrm rot="16200000">
                <a:off x="6074454" y="3247178"/>
                <a:ext cx="118167" cy="102207"/>
              </a:xfrm>
              <a:custGeom>
                <a:avLst/>
                <a:gdLst>
                  <a:gd name="connsiteX0" fmla="*/ 0 w 89837"/>
                  <a:gd name="connsiteY0" fmla="*/ 45719 h 45719"/>
                  <a:gd name="connsiteX1" fmla="*/ 0 w 89837"/>
                  <a:gd name="connsiteY1" fmla="*/ 0 h 45719"/>
                  <a:gd name="connsiteX2" fmla="*/ 89837 w 89837"/>
                  <a:gd name="connsiteY2" fmla="*/ 45719 h 45719"/>
                  <a:gd name="connsiteX3" fmla="*/ 0 w 89837"/>
                  <a:gd name="connsiteY3" fmla="*/ 45719 h 45719"/>
                  <a:gd name="connsiteX0" fmla="*/ 0 w 89837"/>
                  <a:gd name="connsiteY0" fmla="*/ 74294 h 74294"/>
                  <a:gd name="connsiteX1" fmla="*/ 0 w 89837"/>
                  <a:gd name="connsiteY1" fmla="*/ 0 h 74294"/>
                  <a:gd name="connsiteX2" fmla="*/ 89837 w 89837"/>
                  <a:gd name="connsiteY2" fmla="*/ 45719 h 74294"/>
                  <a:gd name="connsiteX3" fmla="*/ 0 w 89837"/>
                  <a:gd name="connsiteY3" fmla="*/ 74294 h 74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837" h="74294">
                    <a:moveTo>
                      <a:pt x="0" y="74294"/>
                    </a:moveTo>
                    <a:lnTo>
                      <a:pt x="0" y="0"/>
                    </a:lnTo>
                    <a:lnTo>
                      <a:pt x="89837" y="45719"/>
                    </a:lnTo>
                    <a:lnTo>
                      <a:pt x="0" y="74294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4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78" name="자유형 236">
                <a:extLst>
                  <a:ext uri="{FF2B5EF4-FFF2-40B4-BE49-F238E27FC236}">
                    <a16:creationId xmlns:a16="http://schemas.microsoft.com/office/drawing/2014/main" id="{66363DFE-D2F8-40C5-BE21-AA66D1FE05AC}"/>
                  </a:ext>
                </a:extLst>
              </p:cNvPr>
              <p:cNvSpPr/>
              <p:nvPr/>
            </p:nvSpPr>
            <p:spPr>
              <a:xfrm>
                <a:off x="3397999" y="3239199"/>
                <a:ext cx="2745509" cy="507601"/>
              </a:xfrm>
              <a:custGeom>
                <a:avLst/>
                <a:gdLst>
                  <a:gd name="connsiteX0" fmla="*/ 0 w 2016052"/>
                  <a:gd name="connsiteY0" fmla="*/ 0 h 368979"/>
                  <a:gd name="connsiteX1" fmla="*/ 2016052 w 2016052"/>
                  <a:gd name="connsiteY1" fmla="*/ 0 h 368979"/>
                  <a:gd name="connsiteX2" fmla="*/ 1849384 w 2016052"/>
                  <a:gd name="connsiteY2" fmla="*/ 368979 h 368979"/>
                  <a:gd name="connsiteX3" fmla="*/ 0 w 2016052"/>
                  <a:gd name="connsiteY3" fmla="*/ 368979 h 368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6052" h="368979">
                    <a:moveTo>
                      <a:pt x="0" y="0"/>
                    </a:moveTo>
                    <a:lnTo>
                      <a:pt x="2016052" y="0"/>
                    </a:lnTo>
                    <a:lnTo>
                      <a:pt x="1849384" y="368979"/>
                    </a:lnTo>
                    <a:lnTo>
                      <a:pt x="0" y="368979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133" name="Rectangle 246">
              <a:extLst>
                <a:ext uri="{FF2B5EF4-FFF2-40B4-BE49-F238E27FC236}">
                  <a16:creationId xmlns:a16="http://schemas.microsoft.com/office/drawing/2014/main" id="{F185D1C1-E05F-479D-AE03-90BF9423C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853" y="1727121"/>
              <a:ext cx="3415992" cy="26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EAEAE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3822" tIns="26912" rIns="53822" bIns="26912" anchor="ctr" anchorCtr="0"/>
            <a:lstStyle/>
            <a:p>
              <a:pPr lvl="0" algn="ctr" defTabSz="8698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600" spc="-72" dirty="0">
                  <a:ln>
                    <a:solidFill>
                      <a:srgbClr val="2E3192">
                        <a:alpha val="0"/>
                      </a:srgbClr>
                    </a:solidFill>
                  </a:ln>
                  <a:gradFill>
                    <a:gsLst>
                      <a:gs pos="43000">
                        <a:prstClr val="white"/>
                      </a:gs>
                      <a:gs pos="44000">
                        <a:prstClr val="white">
                          <a:lumMod val="85000"/>
                        </a:prstClr>
                      </a:gs>
                    </a:gsLst>
                    <a:lin ang="5400000" scaled="0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기술 등급별 인원 현황</a:t>
              </a: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367ECECD-112E-4D92-B541-5CA94AC3C2B8}"/>
              </a:ext>
            </a:extLst>
          </p:cNvPr>
          <p:cNvGrpSpPr/>
          <p:nvPr/>
        </p:nvGrpSpPr>
        <p:grpSpPr>
          <a:xfrm>
            <a:off x="5860309" y="1553463"/>
            <a:ext cx="3673912" cy="4800742"/>
            <a:chOff x="561212" y="1652471"/>
            <a:chExt cx="3563112" cy="4800742"/>
          </a:xfrm>
        </p:grpSpPr>
        <p:sp>
          <p:nvSpPr>
            <p:cNvPr id="180" name="모서리가 둥근 직사각형 17">
              <a:extLst>
                <a:ext uri="{FF2B5EF4-FFF2-40B4-BE49-F238E27FC236}">
                  <a16:creationId xmlns:a16="http://schemas.microsoft.com/office/drawing/2014/main" id="{36326583-119B-4AAF-998F-57576775FC78}"/>
                </a:ext>
              </a:extLst>
            </p:cNvPr>
            <p:cNvSpPr/>
            <p:nvPr/>
          </p:nvSpPr>
          <p:spPr>
            <a:xfrm>
              <a:off x="561261" y="1733640"/>
              <a:ext cx="3563063" cy="4719573"/>
            </a:xfrm>
            <a:prstGeom prst="roundRect">
              <a:avLst>
                <a:gd name="adj" fmla="val 3195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9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C07A7593-48F5-4346-B951-C406F0652BA1}"/>
                </a:ext>
              </a:extLst>
            </p:cNvPr>
            <p:cNvGrpSpPr/>
            <p:nvPr/>
          </p:nvGrpSpPr>
          <p:grpSpPr>
            <a:xfrm>
              <a:off x="561212" y="1652471"/>
              <a:ext cx="2776057" cy="373708"/>
              <a:chOff x="682810" y="1670755"/>
              <a:chExt cx="3731465" cy="373708"/>
            </a:xfrm>
          </p:grpSpPr>
          <p:sp>
            <p:nvSpPr>
              <p:cNvPr id="182" name="한쪽 모서리가 둥근 사각형 232">
                <a:extLst>
                  <a:ext uri="{FF2B5EF4-FFF2-40B4-BE49-F238E27FC236}">
                    <a16:creationId xmlns:a16="http://schemas.microsoft.com/office/drawing/2014/main" id="{BD1A191A-DE52-4651-AD38-19D0FDD28EAB}"/>
                  </a:ext>
                </a:extLst>
              </p:cNvPr>
              <p:cNvSpPr/>
              <p:nvPr/>
            </p:nvSpPr>
            <p:spPr>
              <a:xfrm flipH="1">
                <a:off x="682810" y="1670756"/>
                <a:ext cx="1686144" cy="373707"/>
              </a:xfrm>
              <a:prstGeom prst="round1Rect">
                <a:avLst>
                  <a:gd name="adj" fmla="val 50000"/>
                </a:avLst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03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D3D85BB0-D536-48EF-A639-4C9BFFCE92B0}"/>
                  </a:ext>
                </a:extLst>
              </p:cNvPr>
              <p:cNvGrpSpPr/>
              <p:nvPr/>
            </p:nvGrpSpPr>
            <p:grpSpPr>
              <a:xfrm>
                <a:off x="2342234" y="1670755"/>
                <a:ext cx="2072041" cy="373708"/>
                <a:chOff x="3397999" y="3239198"/>
                <a:chExt cx="2786642" cy="507602"/>
              </a:xfrm>
            </p:grpSpPr>
            <p:sp>
              <p:nvSpPr>
                <p:cNvPr id="197" name="직각 삼각형 11">
                  <a:extLst>
                    <a:ext uri="{FF2B5EF4-FFF2-40B4-BE49-F238E27FC236}">
                      <a16:creationId xmlns:a16="http://schemas.microsoft.com/office/drawing/2014/main" id="{B68910AD-3AB2-414D-A8DC-E3AE28B99CF4}"/>
                    </a:ext>
                  </a:extLst>
                </p:cNvPr>
                <p:cNvSpPr/>
                <p:nvPr/>
              </p:nvSpPr>
              <p:spPr>
                <a:xfrm rot="16200000">
                  <a:off x="6074454" y="3247178"/>
                  <a:ext cx="118167" cy="102207"/>
                </a:xfrm>
                <a:custGeom>
                  <a:avLst/>
                  <a:gdLst>
                    <a:gd name="connsiteX0" fmla="*/ 0 w 89837"/>
                    <a:gd name="connsiteY0" fmla="*/ 45719 h 45719"/>
                    <a:gd name="connsiteX1" fmla="*/ 0 w 89837"/>
                    <a:gd name="connsiteY1" fmla="*/ 0 h 45719"/>
                    <a:gd name="connsiteX2" fmla="*/ 89837 w 89837"/>
                    <a:gd name="connsiteY2" fmla="*/ 45719 h 45719"/>
                    <a:gd name="connsiteX3" fmla="*/ 0 w 89837"/>
                    <a:gd name="connsiteY3" fmla="*/ 45719 h 45719"/>
                    <a:gd name="connsiteX0" fmla="*/ 0 w 89837"/>
                    <a:gd name="connsiteY0" fmla="*/ 74294 h 74294"/>
                    <a:gd name="connsiteX1" fmla="*/ 0 w 89837"/>
                    <a:gd name="connsiteY1" fmla="*/ 0 h 74294"/>
                    <a:gd name="connsiteX2" fmla="*/ 89837 w 89837"/>
                    <a:gd name="connsiteY2" fmla="*/ 45719 h 74294"/>
                    <a:gd name="connsiteX3" fmla="*/ 0 w 89837"/>
                    <a:gd name="connsiteY3" fmla="*/ 74294 h 74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837" h="74294">
                      <a:moveTo>
                        <a:pt x="0" y="74294"/>
                      </a:moveTo>
                      <a:lnTo>
                        <a:pt x="0" y="0"/>
                      </a:lnTo>
                      <a:lnTo>
                        <a:pt x="89837" y="45719"/>
                      </a:lnTo>
                      <a:lnTo>
                        <a:pt x="0" y="74294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19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54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99" name="자유형 236">
                  <a:extLst>
                    <a:ext uri="{FF2B5EF4-FFF2-40B4-BE49-F238E27FC236}">
                      <a16:creationId xmlns:a16="http://schemas.microsoft.com/office/drawing/2014/main" id="{C4B47389-A1A0-404F-BDB1-3199F7134E61}"/>
                    </a:ext>
                  </a:extLst>
                </p:cNvPr>
                <p:cNvSpPr/>
                <p:nvPr/>
              </p:nvSpPr>
              <p:spPr>
                <a:xfrm>
                  <a:off x="3397999" y="3239199"/>
                  <a:ext cx="2745509" cy="507601"/>
                </a:xfrm>
                <a:custGeom>
                  <a:avLst/>
                  <a:gdLst>
                    <a:gd name="connsiteX0" fmla="*/ 0 w 2016052"/>
                    <a:gd name="connsiteY0" fmla="*/ 0 h 368979"/>
                    <a:gd name="connsiteX1" fmla="*/ 2016052 w 2016052"/>
                    <a:gd name="connsiteY1" fmla="*/ 0 h 368979"/>
                    <a:gd name="connsiteX2" fmla="*/ 1849384 w 2016052"/>
                    <a:gd name="connsiteY2" fmla="*/ 368979 h 368979"/>
                    <a:gd name="connsiteX3" fmla="*/ 0 w 2016052"/>
                    <a:gd name="connsiteY3" fmla="*/ 368979 h 368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6052" h="368979">
                      <a:moveTo>
                        <a:pt x="0" y="0"/>
                      </a:moveTo>
                      <a:lnTo>
                        <a:pt x="2016052" y="0"/>
                      </a:lnTo>
                      <a:lnTo>
                        <a:pt x="1849384" y="368979"/>
                      </a:lnTo>
                      <a:lnTo>
                        <a:pt x="0" y="368979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2E3192"/>
                    </a:gs>
                    <a:gs pos="100000">
                      <a:srgbClr val="622D91"/>
                    </a:gs>
                  </a:gsLst>
                  <a:lin ang="2700000" scaled="1"/>
                  <a:tileRect/>
                </a:gra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032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195" name="Rectangle 246">
                <a:extLst>
                  <a:ext uri="{FF2B5EF4-FFF2-40B4-BE49-F238E27FC236}">
                    <a16:creationId xmlns:a16="http://schemas.microsoft.com/office/drawing/2014/main" id="{9B71FD0C-9C05-4D5A-83AC-7D0A15D9D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853" y="1727121"/>
                <a:ext cx="3415992" cy="26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EAEAE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3822" tIns="26912" rIns="53822" bIns="26912" anchor="ctr" anchorCtr="0"/>
              <a:lstStyle/>
              <a:p>
                <a:pPr lvl="0" algn="ctr" defTabSz="86988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600" spc="-72" dirty="0">
                    <a:ln>
                      <a:solidFill>
                        <a:srgbClr val="2E3192">
                          <a:alpha val="0"/>
                        </a:srgbClr>
                      </a:solidFill>
                    </a:ln>
                    <a:gradFill>
                      <a:gsLst>
                        <a:gs pos="43000">
                          <a:prstClr val="white"/>
                        </a:gs>
                        <a:gs pos="44000">
                          <a:prstClr val="white">
                            <a:lumMod val="85000"/>
                          </a:prstClr>
                        </a:gs>
                      </a:gsLst>
                      <a:lin ang="5400000" scaled="0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0000800000000000000" pitchFamily="2" charset="-127"/>
                  </a:rPr>
                  <a:t>기술 등급별 인원 현황</a:t>
                </a:r>
              </a:p>
            </p:txBody>
          </p:sp>
        </p:grp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1B1A95E-C932-450E-AF0F-6805E70673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51" y="215696"/>
            <a:ext cx="2020105" cy="369332"/>
          </a:xfrm>
        </p:spPr>
        <p:txBody>
          <a:bodyPr wrap="none" lIns="0" tIns="0" rIns="0" bIns="0" anchor="ctr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조직 및 인력 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4B631F-372F-4A0B-8784-B6A7A30740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631" y="128175"/>
            <a:ext cx="428707" cy="507831"/>
          </a:xfrm>
        </p:spPr>
        <p:txBody>
          <a:bodyPr wrap="none" lIns="0" tIns="0" rIns="0" bIns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4D71BE6-A648-44E1-91A7-A499AA0B34A7}"/>
              </a:ext>
            </a:extLst>
          </p:cNvPr>
          <p:cNvGrpSpPr/>
          <p:nvPr/>
        </p:nvGrpSpPr>
        <p:grpSpPr>
          <a:xfrm>
            <a:off x="885453" y="2103822"/>
            <a:ext cx="621965" cy="450683"/>
            <a:chOff x="1260699" y="3456413"/>
            <a:chExt cx="704438" cy="546704"/>
          </a:xfrm>
        </p:grpSpPr>
        <p:sp>
          <p:nvSpPr>
            <p:cNvPr id="42" name="Text Box 440">
              <a:extLst>
                <a:ext uri="{FF2B5EF4-FFF2-40B4-BE49-F238E27FC236}">
                  <a16:creationId xmlns:a16="http://schemas.microsoft.com/office/drawing/2014/main" id="{71A0C64D-78BA-44F3-9DE7-E7450B388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0699" y="3872444"/>
              <a:ext cx="704438" cy="1306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defTabSz="839511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7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2021년 7월 기준</a:t>
              </a:r>
              <a:endParaRPr kumimoji="1" lang="ko-KR" altLang="en-US" sz="7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43" name="그림 1">
              <a:extLst>
                <a:ext uri="{FF2B5EF4-FFF2-40B4-BE49-F238E27FC236}">
                  <a16:creationId xmlns:a16="http://schemas.microsoft.com/office/drawing/2014/main" id="{E541AFB9-33FC-4913-A169-52B497DF5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22804" y="3456413"/>
              <a:ext cx="580231" cy="390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135" name="Group 1280">
            <a:extLst>
              <a:ext uri="{FF2B5EF4-FFF2-40B4-BE49-F238E27FC236}">
                <a16:creationId xmlns:a16="http://schemas.microsoft.com/office/drawing/2014/main" id="{D30CB5B1-C94B-45B7-9B8E-C18126949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536834"/>
              </p:ext>
            </p:extLst>
          </p:nvPr>
        </p:nvGraphicFramePr>
        <p:xfrm>
          <a:off x="6029257" y="2211106"/>
          <a:ext cx="3350891" cy="2048471"/>
        </p:xfrm>
        <a:graphic>
          <a:graphicData uri="http://schemas.openxmlformats.org/drawingml/2006/table">
            <a:tbl>
              <a:tblPr/>
              <a:tblGrid>
                <a:gridCol w="717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88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88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88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3073">
                <a:tc rowSpan="2"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구분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계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전문분야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관리</a:t>
                      </a:r>
                      <a:endParaRPr kumimoji="1" lang="en-US" altLang="ko-KR" sz="900" b="0" i="0" u="none" strike="noStrike" cap="none" normalizeH="0" baseline="0" dirty="0">
                        <a:ln>
                          <a:solidFill>
                            <a:schemeClr val="accent4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KoPubWorld돋움체 Bold" pitchFamily="2" charset="-127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분야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2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Bold" pitchFamily="2" charset="-127"/>
                        </a:rPr>
                        <a:t>H/W</a:t>
                      </a:r>
                      <a:endParaRPr kumimoji="1" lang="ko-KR" altLang="en-US" sz="900" b="0" i="0" u="none" strike="noStrike" cap="none" normalizeH="0" baseline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Bold" pitchFamily="2" charset="-127"/>
                      </a:endParaRP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Bold" pitchFamily="2" charset="-127"/>
                        </a:rPr>
                        <a:t>S/W</a:t>
                      </a:r>
                      <a:endParaRPr kumimoji="1" lang="ko-KR" altLang="en-US" sz="900" b="0" i="0" u="none" strike="noStrike" cap="none" normalizeH="0" baseline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Bold" pitchFamily="2" charset="-127"/>
                      </a:endParaRP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Bold" pitchFamily="2" charset="-127"/>
                        </a:rPr>
                        <a:t>DB</a:t>
                      </a:r>
                      <a:endParaRPr kumimoji="1" lang="ko-KR" altLang="en-US" sz="900" b="0" i="0" u="none" strike="noStrike" cap="none" normalizeH="0" baseline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Bold" pitchFamily="2" charset="-127"/>
                      </a:endParaRP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Bold" pitchFamily="2" charset="-127"/>
                        </a:rPr>
                        <a:t>컨설팅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73"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특급기술자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91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34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35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1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12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9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73"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고급기술자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79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25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30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3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7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14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73"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중급기술자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64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14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30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1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　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4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15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073"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초급기술자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108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64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28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1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　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9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6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073"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기능사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4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-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-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-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-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4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763"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KoPubWorld돋움체 Bold" pitchFamily="2" charset="-127"/>
                        </a:rPr>
                        <a:t>계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346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137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123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6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32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502326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1004651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506977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2009303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511628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3013954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516279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4018605" algn="l" defTabSz="1004651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281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itchFamily="2" charset="-127"/>
                        </a:rPr>
                        <a:t>48</a:t>
                      </a:r>
                    </a:p>
                  </a:txBody>
                  <a:tcPr marL="83361" marR="83361" marT="42438" marB="42438" anchor="ctr" horzOverflow="overflow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6" name="Rectangle 651">
            <a:extLst>
              <a:ext uri="{FF2B5EF4-FFF2-40B4-BE49-F238E27FC236}">
                <a16:creationId xmlns:a16="http://schemas.microsoft.com/office/drawing/2014/main" id="{E4D52478-0395-464F-A0D0-1C6EF8607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137" y="4296817"/>
            <a:ext cx="1758495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838054" fontAlgn="ctr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00" kern="0" dirty="0">
                <a:ln>
                  <a:solidFill>
                    <a:srgbClr val="485053"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※ </a:t>
            </a:r>
            <a:r>
              <a:rPr kumimoji="1" lang="ko-KR" altLang="ko-KR" sz="700" kern="0" dirty="0">
                <a:ln>
                  <a:solidFill>
                    <a:srgbClr val="485053"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기술자 구분은 </a:t>
            </a:r>
            <a:r>
              <a:rPr kumimoji="1" lang="en-US" altLang="ko-KR" sz="700" kern="0" dirty="0">
                <a:ln>
                  <a:solidFill>
                    <a:srgbClr val="485053"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"</a:t>
            </a:r>
            <a:r>
              <a:rPr kumimoji="1" lang="ko-KR" altLang="ko-KR" sz="700" kern="0" dirty="0">
                <a:ln>
                  <a:solidFill>
                    <a:srgbClr val="485053"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엔지니어링 기술진흥법</a:t>
            </a:r>
            <a:r>
              <a:rPr kumimoji="1" lang="en-US" altLang="ko-KR" sz="700" kern="0" dirty="0">
                <a:ln>
                  <a:solidFill>
                    <a:srgbClr val="485053"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"</a:t>
            </a:r>
            <a:r>
              <a:rPr kumimoji="1" lang="ko-KR" altLang="ko-KR" sz="700" kern="0" dirty="0">
                <a:ln>
                  <a:solidFill>
                    <a:srgbClr val="485053"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</a:t>
            </a:r>
            <a:r>
              <a:rPr kumimoji="1" lang="en-US" altLang="ko-KR" sz="700" kern="0" dirty="0">
                <a:ln>
                  <a:solidFill>
                    <a:srgbClr val="485053"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kumimoji="1" lang="ko-KR" altLang="ko-KR" sz="700" kern="0" dirty="0">
                <a:ln>
                  <a:solidFill>
                    <a:srgbClr val="485053"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의함</a:t>
            </a:r>
          </a:p>
        </p:txBody>
      </p:sp>
      <p:grpSp>
        <p:nvGrpSpPr>
          <p:cNvPr id="137" name="그룹 136"/>
          <p:cNvGrpSpPr/>
          <p:nvPr/>
        </p:nvGrpSpPr>
        <p:grpSpPr>
          <a:xfrm>
            <a:off x="5958725" y="4473751"/>
            <a:ext cx="1718981" cy="1143661"/>
            <a:chOff x="8086564" y="4649160"/>
            <a:chExt cx="1855894" cy="1261204"/>
          </a:xfrm>
        </p:grpSpPr>
        <p:grpSp>
          <p:nvGrpSpPr>
            <p:cNvPr id="138" name="그룹 137"/>
            <p:cNvGrpSpPr/>
            <p:nvPr/>
          </p:nvGrpSpPr>
          <p:grpSpPr>
            <a:xfrm>
              <a:off x="8200100" y="4748144"/>
              <a:ext cx="1742358" cy="1063236"/>
              <a:chOff x="8200100" y="4748144"/>
              <a:chExt cx="1742358" cy="1063236"/>
            </a:xfrm>
          </p:grpSpPr>
          <p:sp>
            <p:nvSpPr>
              <p:cNvPr id="146" name="AutoShape 1266">
                <a:extLst>
                  <a:ext uri="{FF2B5EF4-FFF2-40B4-BE49-F238E27FC236}">
                    <a16:creationId xmlns:a16="http://schemas.microsoft.com/office/drawing/2014/main" id="{E1F14221-DB65-4A9A-A59C-85F6B5536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0100" y="4748144"/>
                <a:ext cx="1742358" cy="1063236"/>
              </a:xfrm>
              <a:prstGeom prst="leftBracket">
                <a:avLst>
                  <a:gd name="adj" fmla="val 0"/>
                </a:avLst>
              </a:prstGeom>
              <a:noFill/>
              <a:ln w="6350">
                <a:noFill/>
                <a:round/>
                <a:headEnd/>
                <a:tailEnd/>
              </a:ln>
            </p:spPr>
            <p:txBody>
              <a:bodyPr wrap="none" lIns="36000" tIns="36000" rIns="36000" bIns="36000" anchor="ctr"/>
              <a:lstStyle/>
              <a:p>
                <a:pPr defTabSz="839511" fontAlgn="t" latinLnBrk="0">
                  <a:buClr>
                    <a:srgbClr val="404040"/>
                  </a:buClr>
                  <a:buSzPct val="100000"/>
                  <a:defRPr/>
                </a:pPr>
                <a:endParaRPr lang="ko-KR" altLang="en-US" sz="1700" kern="0" dirty="0">
                  <a:solidFill>
                    <a:sysClr val="windowText" lastClr="000000"/>
                  </a:solidFill>
                  <a:latin typeface="KoPub돋움체 Bold" panose="02020603020101020101" pitchFamily="18" charset="-127"/>
                  <a:ea typeface="KoPub돋움체 Medium" pitchFamily="18" charset="-127"/>
                </a:endParaRPr>
              </a:p>
            </p:txBody>
          </p:sp>
          <p:grpSp>
            <p:nvGrpSpPr>
              <p:cNvPr id="147" name="Group 1287"/>
              <p:cNvGrpSpPr>
                <a:grpSpLocks/>
              </p:cNvGrpSpPr>
              <p:nvPr/>
            </p:nvGrpSpPr>
            <p:grpSpPr bwMode="auto">
              <a:xfrm>
                <a:off x="9387284" y="4882748"/>
                <a:ext cx="427286" cy="794032"/>
                <a:chOff x="7209" y="3514"/>
                <a:chExt cx="373" cy="865"/>
              </a:xfrm>
            </p:grpSpPr>
            <p:sp>
              <p:nvSpPr>
                <p:cNvPr id="148" name="TextBox 128"/>
                <p:cNvSpPr txBox="1">
                  <a:spLocks noChangeArrowheads="1"/>
                </p:cNvSpPr>
                <p:nvPr/>
              </p:nvSpPr>
              <p:spPr bwMode="auto">
                <a:xfrm>
                  <a:off x="7328" y="3514"/>
                  <a:ext cx="169" cy="1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defTabSz="820564" latinLnBrk="0">
                    <a:defRPr/>
                  </a:pPr>
                  <a:r>
                    <a:rPr lang="ko-KR" altLang="en-US" sz="800" kern="0" dirty="0">
                      <a:ln>
                        <a:solidFill>
                          <a:srgbClr val="64768C">
                            <a:shade val="50000"/>
                            <a:alpha val="0"/>
                          </a:srgbClr>
                        </a:solidFill>
                      </a:ln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KoPubWorld돋움체 Medium" pitchFamily="2" charset="-127"/>
                    </a:rPr>
                    <a:t>특급</a:t>
                  </a:r>
                  <a:endParaRPr lang="en-US" altLang="ko-KR" sz="800" kern="0" dirty="0">
                    <a:ln>
                      <a:solidFill>
                        <a:srgbClr val="64768C">
                          <a:shade val="50000"/>
                          <a:alpha val="0"/>
                        </a:srgb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World돋움체 Medium" pitchFamily="2" charset="-127"/>
                  </a:endParaRPr>
                </a:p>
              </p:txBody>
            </p:sp>
            <p:sp>
              <p:nvSpPr>
                <p:cNvPr id="149" name="TextBox 126"/>
                <p:cNvSpPr txBox="1">
                  <a:spLocks noChangeArrowheads="1"/>
                </p:cNvSpPr>
                <p:nvPr/>
              </p:nvSpPr>
              <p:spPr bwMode="auto">
                <a:xfrm>
                  <a:off x="7328" y="3693"/>
                  <a:ext cx="169" cy="1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defTabSz="820564" latinLnBrk="0">
                    <a:defRPr/>
                  </a:pPr>
                  <a:r>
                    <a:rPr lang="ko-KR" altLang="en-US" sz="800" kern="0" dirty="0">
                      <a:ln>
                        <a:solidFill>
                          <a:srgbClr val="64768C">
                            <a:shade val="50000"/>
                            <a:alpha val="0"/>
                          </a:srgbClr>
                        </a:solidFill>
                      </a:ln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KoPubWorld돋움체 Medium" pitchFamily="2" charset="-127"/>
                    </a:rPr>
                    <a:t>고급</a:t>
                  </a:r>
                  <a:endParaRPr lang="en-US" altLang="ko-KR" sz="800" kern="0" dirty="0">
                    <a:ln>
                      <a:solidFill>
                        <a:srgbClr val="64768C">
                          <a:shade val="50000"/>
                          <a:alpha val="0"/>
                        </a:srgb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World돋움체 Medium" pitchFamily="2" charset="-127"/>
                  </a:endParaRPr>
                </a:p>
              </p:txBody>
            </p:sp>
            <p:sp>
              <p:nvSpPr>
                <p:cNvPr id="150" name="TextBox 122"/>
                <p:cNvSpPr txBox="1">
                  <a:spLocks noChangeArrowheads="1"/>
                </p:cNvSpPr>
                <p:nvPr/>
              </p:nvSpPr>
              <p:spPr bwMode="auto">
                <a:xfrm>
                  <a:off x="7328" y="4051"/>
                  <a:ext cx="169" cy="1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defTabSz="820564" latinLnBrk="0">
                    <a:defRPr/>
                  </a:pPr>
                  <a:r>
                    <a:rPr lang="ko-KR" altLang="en-US" sz="800" kern="0" dirty="0">
                      <a:ln>
                        <a:solidFill>
                          <a:srgbClr val="64768C">
                            <a:shade val="50000"/>
                            <a:alpha val="0"/>
                          </a:srgbClr>
                        </a:solidFill>
                      </a:ln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KoPubWorld돋움체 Medium" pitchFamily="2" charset="-127"/>
                    </a:rPr>
                    <a:t>초급</a:t>
                  </a:r>
                  <a:endParaRPr lang="en-US" altLang="ko-KR" sz="800" kern="0" dirty="0">
                    <a:ln>
                      <a:solidFill>
                        <a:srgbClr val="64768C">
                          <a:shade val="50000"/>
                          <a:alpha val="0"/>
                        </a:srgb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World돋움체 Medium" pitchFamily="2" charset="-127"/>
                  </a:endParaRPr>
                </a:p>
              </p:txBody>
            </p:sp>
            <p:sp>
              <p:nvSpPr>
                <p:cNvPr id="151" name="TextBox 124"/>
                <p:cNvSpPr txBox="1">
                  <a:spLocks noChangeArrowheads="1"/>
                </p:cNvSpPr>
                <p:nvPr/>
              </p:nvSpPr>
              <p:spPr bwMode="auto">
                <a:xfrm>
                  <a:off x="7328" y="3872"/>
                  <a:ext cx="169" cy="1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defTabSz="820564" latinLnBrk="0">
                    <a:defRPr/>
                  </a:pPr>
                  <a:r>
                    <a:rPr lang="ko-KR" altLang="en-US" sz="800" kern="0" dirty="0">
                      <a:ln>
                        <a:solidFill>
                          <a:srgbClr val="64768C">
                            <a:shade val="50000"/>
                            <a:alpha val="0"/>
                          </a:srgbClr>
                        </a:solidFill>
                      </a:ln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KoPubWorld돋움체 Medium" pitchFamily="2" charset="-127"/>
                    </a:rPr>
                    <a:t>중급</a:t>
                  </a:r>
                  <a:endParaRPr lang="en-US" altLang="ko-KR" sz="800" kern="0" dirty="0">
                    <a:ln>
                      <a:solidFill>
                        <a:srgbClr val="64768C">
                          <a:shade val="50000"/>
                          <a:alpha val="0"/>
                        </a:srgb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World돋움체 Medium" pitchFamily="2" charset="-127"/>
                  </a:endParaRPr>
                </a:p>
              </p:txBody>
            </p:sp>
            <p:sp>
              <p:nvSpPr>
                <p:cNvPr id="152" name="Rectangle 1272"/>
                <p:cNvSpPr>
                  <a:spLocks noChangeArrowheads="1"/>
                </p:cNvSpPr>
                <p:nvPr/>
              </p:nvSpPr>
              <p:spPr bwMode="auto">
                <a:xfrm>
                  <a:off x="7209" y="3540"/>
                  <a:ext cx="96" cy="96"/>
                </a:xfrm>
                <a:prstGeom prst="rect">
                  <a:avLst/>
                </a:prstGeom>
                <a:solidFill>
                  <a:srgbClr val="64768C"/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lIns="18000" tIns="0" rIns="18000" bIns="0" anchor="ctr"/>
                <a:lstStyle/>
                <a:p>
                  <a:pPr defTabSz="839511" fontAlgn="t" latinLnBrk="0">
                    <a:buClr>
                      <a:srgbClr val="404040"/>
                    </a:buClr>
                    <a:buSzPct val="100000"/>
                    <a:defRPr/>
                  </a:pPr>
                  <a:endParaRPr lang="ko-KR" altLang="en-US" sz="1700" kern="0" dirty="0">
                    <a:ln>
                      <a:solidFill>
                        <a:srgbClr val="64768C">
                          <a:shade val="50000"/>
                          <a:alpha val="0"/>
                        </a:srgb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KoPub돋움체 Bold" panose="02020603020101020101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53" name="Rectangle 1273"/>
                <p:cNvSpPr>
                  <a:spLocks noChangeArrowheads="1"/>
                </p:cNvSpPr>
                <p:nvPr/>
              </p:nvSpPr>
              <p:spPr bwMode="auto">
                <a:xfrm>
                  <a:off x="7209" y="3719"/>
                  <a:ext cx="96" cy="96"/>
                </a:xfrm>
                <a:prstGeom prst="rect">
                  <a:avLst/>
                </a:prstGeom>
                <a:solidFill>
                  <a:srgbClr val="64768C">
                    <a:lumMod val="60000"/>
                    <a:lumOff val="40000"/>
                  </a:srgbClr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lIns="18000" tIns="0" rIns="18000" bIns="0" anchor="ctr"/>
                <a:lstStyle/>
                <a:p>
                  <a:pPr defTabSz="839511" fontAlgn="t" latinLnBrk="0">
                    <a:buClr>
                      <a:srgbClr val="404040"/>
                    </a:buClr>
                    <a:buSzPct val="100000"/>
                    <a:defRPr/>
                  </a:pPr>
                  <a:endParaRPr lang="ko-KR" altLang="en-US" sz="1700" kern="0" dirty="0">
                    <a:ln>
                      <a:solidFill>
                        <a:srgbClr val="64768C">
                          <a:shade val="50000"/>
                          <a:alpha val="0"/>
                        </a:srgb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KoPub돋움체 Bold" panose="02020603020101020101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54" name="Rectangle 1274"/>
                <p:cNvSpPr>
                  <a:spLocks noChangeArrowheads="1"/>
                </p:cNvSpPr>
                <p:nvPr/>
              </p:nvSpPr>
              <p:spPr bwMode="auto">
                <a:xfrm>
                  <a:off x="7209" y="3898"/>
                  <a:ext cx="96" cy="96"/>
                </a:xfrm>
                <a:prstGeom prst="rect">
                  <a:avLst/>
                </a:prstGeom>
                <a:solidFill>
                  <a:srgbClr val="64768C">
                    <a:lumMod val="40000"/>
                    <a:lumOff val="60000"/>
                  </a:srgbClr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lIns="18000" tIns="0" rIns="18000" bIns="0" anchor="ctr"/>
                <a:lstStyle/>
                <a:p>
                  <a:pPr defTabSz="839511" fontAlgn="t" latinLnBrk="0">
                    <a:buClr>
                      <a:srgbClr val="404040"/>
                    </a:buClr>
                    <a:buSzPct val="100000"/>
                    <a:defRPr/>
                  </a:pPr>
                  <a:endParaRPr lang="ko-KR" altLang="en-US" sz="1700" kern="0" dirty="0">
                    <a:ln>
                      <a:solidFill>
                        <a:srgbClr val="64768C">
                          <a:shade val="50000"/>
                          <a:alpha val="0"/>
                        </a:srgb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KoPub돋움체 Bold" panose="02020603020101020101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55" name="Rectangle 1275"/>
                <p:cNvSpPr>
                  <a:spLocks noChangeArrowheads="1"/>
                </p:cNvSpPr>
                <p:nvPr/>
              </p:nvSpPr>
              <p:spPr bwMode="auto">
                <a:xfrm>
                  <a:off x="7209" y="4077"/>
                  <a:ext cx="96" cy="96"/>
                </a:xfrm>
                <a:prstGeom prst="rect">
                  <a:avLst/>
                </a:prstGeom>
                <a:solidFill>
                  <a:srgbClr val="9BAEC8">
                    <a:lumMod val="20000"/>
                    <a:lumOff val="80000"/>
                  </a:srgbClr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lIns="18000" tIns="0" rIns="18000" bIns="0" anchor="ctr"/>
                <a:lstStyle/>
                <a:p>
                  <a:pPr defTabSz="839511" fontAlgn="t" latinLnBrk="0">
                    <a:buClr>
                      <a:srgbClr val="404040"/>
                    </a:buClr>
                    <a:buSzPct val="100000"/>
                    <a:defRPr/>
                  </a:pPr>
                  <a:endParaRPr lang="ko-KR" altLang="en-US" sz="1700" kern="0" dirty="0">
                    <a:ln>
                      <a:solidFill>
                        <a:srgbClr val="64768C">
                          <a:shade val="50000"/>
                          <a:alpha val="0"/>
                        </a:srgb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KoPub돋움체 Bold" panose="02020603020101020101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56" name="TextBox 122"/>
                <p:cNvSpPr txBox="1">
                  <a:spLocks noChangeArrowheads="1"/>
                </p:cNvSpPr>
                <p:nvPr/>
              </p:nvSpPr>
              <p:spPr bwMode="auto">
                <a:xfrm>
                  <a:off x="7328" y="4231"/>
                  <a:ext cx="254" cy="1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defTabSz="820564" latinLnBrk="0">
                    <a:defRPr/>
                  </a:pPr>
                  <a:r>
                    <a:rPr lang="ko-KR" altLang="ko-KR" sz="800" kern="0" dirty="0">
                      <a:ln>
                        <a:solidFill>
                          <a:srgbClr val="64768C">
                            <a:shade val="50000"/>
                            <a:alpha val="0"/>
                          </a:srgbClr>
                        </a:solidFill>
                      </a:ln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KoPubWorld돋움체 Medium" pitchFamily="2" charset="-127"/>
                    </a:rPr>
                    <a:t>기능사</a:t>
                  </a:r>
                </a:p>
              </p:txBody>
            </p:sp>
            <p:sp>
              <p:nvSpPr>
                <p:cNvPr id="157" name="Rectangle 1286"/>
                <p:cNvSpPr>
                  <a:spLocks noChangeArrowheads="1"/>
                </p:cNvSpPr>
                <p:nvPr/>
              </p:nvSpPr>
              <p:spPr bwMode="auto">
                <a:xfrm>
                  <a:off x="7209" y="4257"/>
                  <a:ext cx="96" cy="96"/>
                </a:xfrm>
                <a:prstGeom prst="rect">
                  <a:avLst/>
                </a:prstGeom>
                <a:solidFill>
                  <a:srgbClr val="44546A"/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lIns="18000" tIns="0" rIns="18000" bIns="0" anchor="ctr"/>
                <a:lstStyle/>
                <a:p>
                  <a:pPr defTabSz="839511" fontAlgn="t" latinLnBrk="0">
                    <a:buClr>
                      <a:srgbClr val="404040"/>
                    </a:buClr>
                    <a:buSzPct val="100000"/>
                    <a:defRPr/>
                  </a:pPr>
                  <a:endParaRPr lang="ko-KR" altLang="en-US" sz="1700" kern="0" dirty="0">
                    <a:ln>
                      <a:solidFill>
                        <a:srgbClr val="64768C">
                          <a:shade val="50000"/>
                          <a:alpha val="0"/>
                        </a:srgb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KoPub돋움체 Bold" panose="02020603020101020101" pitchFamily="18" charset="-127"/>
                    <a:ea typeface="KoPub돋움체 Medium" pitchFamily="18" charset="-127"/>
                  </a:endParaRPr>
                </a:p>
              </p:txBody>
            </p:sp>
          </p:grpSp>
        </p:grpSp>
        <p:grpSp>
          <p:nvGrpSpPr>
            <p:cNvPr id="139" name="그룹 138"/>
            <p:cNvGrpSpPr/>
            <p:nvPr/>
          </p:nvGrpSpPr>
          <p:grpSpPr>
            <a:xfrm>
              <a:off x="8086564" y="4649160"/>
              <a:ext cx="1368822" cy="1261204"/>
              <a:chOff x="8483869" y="4649160"/>
              <a:chExt cx="1368822" cy="1261204"/>
            </a:xfrm>
          </p:grpSpPr>
          <p:graphicFrame>
            <p:nvGraphicFramePr>
              <p:cNvPr id="140" name="차트 139">
                <a:extLst>
                  <a:ext uri="{FF2B5EF4-FFF2-40B4-BE49-F238E27FC236}">
                    <a16:creationId xmlns:a16="http://schemas.microsoft.com/office/drawing/2014/main" id="{3E34DED7-93CD-43B5-AC9E-87F53AD7F2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61982271"/>
                  </p:ext>
                </p:extLst>
              </p:nvPr>
            </p:nvGraphicFramePr>
            <p:xfrm>
              <a:off x="8483869" y="4649160"/>
              <a:ext cx="1368822" cy="126120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41" name="Rectangle 1234">
                <a:extLst>
                  <a:ext uri="{FF2B5EF4-FFF2-40B4-BE49-F238E27FC236}">
                    <a16:creationId xmlns:a16="http://schemas.microsoft.com/office/drawing/2014/main" id="{6ED24151-7EC6-4FAB-A0B3-DBBF16128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12519" y="5189342"/>
                <a:ext cx="515742" cy="1697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defTabSz="878863" latinLnBrk="0">
                  <a:defRPr/>
                </a:pPr>
                <a:r>
                  <a:rPr lang="ko-KR" altLang="en-US" sz="1000" kern="0" dirty="0">
                    <a:ln>
                      <a:solidFill>
                        <a:srgbClr val="64768C">
                          <a:alpha val="0"/>
                        </a:srgb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itchFamily="2" charset="-127"/>
                  </a:rPr>
                  <a:t>총 </a:t>
                </a:r>
                <a:r>
                  <a:rPr lang="en-US" altLang="ko-KR" sz="1000" kern="0" dirty="0">
                    <a:ln>
                      <a:solidFill>
                        <a:srgbClr val="64768C">
                          <a:alpha val="0"/>
                        </a:srgb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itchFamily="2" charset="-127"/>
                  </a:rPr>
                  <a:t>346</a:t>
                </a:r>
                <a:r>
                  <a:rPr lang="ko-KR" altLang="en-US" sz="1000" kern="0" dirty="0">
                    <a:ln>
                      <a:solidFill>
                        <a:srgbClr val="64768C">
                          <a:alpha val="0"/>
                        </a:srgb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명</a:t>
                </a:r>
              </a:p>
            </p:txBody>
          </p:sp>
          <p:sp>
            <p:nvSpPr>
              <p:cNvPr id="142" name="Text Box 1199">
                <a:extLst>
                  <a:ext uri="{FF2B5EF4-FFF2-40B4-BE49-F238E27FC236}">
                    <a16:creationId xmlns:a16="http://schemas.microsoft.com/office/drawing/2014/main" id="{2BE1407F-4E99-4755-BF3B-E176120AF4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79456" y="4911543"/>
                <a:ext cx="285369" cy="1221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defTabSz="820564" latinLnBrk="0">
                  <a:lnSpc>
                    <a:spcPct val="90000"/>
                  </a:lnSpc>
                  <a:defRPr/>
                </a:pPr>
                <a:r>
                  <a:rPr lang="en-US" altLang="ko-KR" sz="800" kern="0" dirty="0">
                    <a:ln>
                      <a:solidFill>
                        <a:sysClr val="window" lastClr="FFFFFF">
                          <a:alpha val="0"/>
                        </a:sysClr>
                      </a:solidFill>
                    </a:ln>
                    <a:solidFill>
                      <a:sysClr val="window" lastClr="FFFFFF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itchFamily="2" charset="-127"/>
                  </a:rPr>
                  <a:t>28%</a:t>
                </a:r>
                <a:endParaRPr lang="ko-KR" altLang="en-US" sz="800" kern="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sysClr val="window" lastClr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itchFamily="2" charset="-127"/>
                </a:endParaRPr>
              </a:p>
            </p:txBody>
          </p:sp>
          <p:sp>
            <p:nvSpPr>
              <p:cNvPr id="143" name="Text Box 1199">
                <a:extLst>
                  <a:ext uri="{FF2B5EF4-FFF2-40B4-BE49-F238E27FC236}">
                    <a16:creationId xmlns:a16="http://schemas.microsoft.com/office/drawing/2014/main" id="{2836C81A-1F60-449F-B02C-6E9EDAACEB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45925" y="5465071"/>
                <a:ext cx="285369" cy="1221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defTabSz="820564" latinLnBrk="0">
                  <a:lnSpc>
                    <a:spcPct val="90000"/>
                  </a:lnSpc>
                  <a:defRPr/>
                </a:pPr>
                <a:r>
                  <a:rPr lang="en-US" altLang="ko-KR" sz="800" kern="0" dirty="0">
                    <a:ln>
                      <a:solidFill>
                        <a:sysClr val="window" lastClr="FFFFFF">
                          <a:alpha val="0"/>
                        </a:sysClr>
                      </a:solidFill>
                    </a:ln>
                    <a:solidFill>
                      <a:sysClr val="window" lastClr="FFFFFF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itchFamily="2" charset="-127"/>
                  </a:rPr>
                  <a:t>18%</a:t>
                </a:r>
                <a:endParaRPr lang="ko-KR" altLang="en-US" sz="800" kern="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sysClr val="window" lastClr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itchFamily="2" charset="-127"/>
                </a:endParaRPr>
              </a:p>
            </p:txBody>
          </p:sp>
          <p:sp>
            <p:nvSpPr>
              <p:cNvPr id="144" name="Text Box 1199">
                <a:extLst>
                  <a:ext uri="{FF2B5EF4-FFF2-40B4-BE49-F238E27FC236}">
                    <a16:creationId xmlns:a16="http://schemas.microsoft.com/office/drawing/2014/main" id="{9198F9B6-C80D-4D04-AB75-1521511524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50555" y="5577974"/>
                <a:ext cx="259426" cy="1221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defTabSz="820564" latinLnBrk="0">
                  <a:lnSpc>
                    <a:spcPct val="90000"/>
                  </a:lnSpc>
                  <a:defRPr/>
                </a:pPr>
                <a:r>
                  <a:rPr lang="en-US" altLang="ko-KR" sz="800" kern="0" dirty="0">
                    <a:ln>
                      <a:solidFill>
                        <a:sysClr val="window" lastClr="FFFFFF">
                          <a:alpha val="0"/>
                        </a:sysClr>
                      </a:solidFill>
                    </a:ln>
                    <a:solidFill>
                      <a:sysClr val="window" lastClr="FFFFFF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itchFamily="2" charset="-127"/>
                  </a:rPr>
                  <a:t>17%</a:t>
                </a:r>
                <a:endParaRPr lang="ko-KR" altLang="en-US" sz="800" kern="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sysClr val="window" lastClr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itchFamily="2" charset="-127"/>
                </a:endParaRPr>
              </a:p>
            </p:txBody>
          </p:sp>
          <p:sp>
            <p:nvSpPr>
              <p:cNvPr id="145" name="Text Box 1199">
                <a:extLst>
                  <a:ext uri="{FF2B5EF4-FFF2-40B4-BE49-F238E27FC236}">
                    <a16:creationId xmlns:a16="http://schemas.microsoft.com/office/drawing/2014/main" id="{1EBE5C38-5E65-400E-8514-78F269BA46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86113" y="5035311"/>
                <a:ext cx="270662" cy="1221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defTabSz="820564" latinLnBrk="0">
                  <a:lnSpc>
                    <a:spcPct val="90000"/>
                  </a:lnSpc>
                  <a:defRPr/>
                </a:pPr>
                <a:r>
                  <a:rPr lang="en-US" altLang="ko-KR" sz="800" kern="0" dirty="0">
                    <a:ln>
                      <a:solidFill>
                        <a:sysClr val="window" lastClr="FFFFFF">
                          <a:alpha val="0"/>
                        </a:sysClr>
                      </a:solidFill>
                    </a:ln>
                    <a:solidFill>
                      <a:srgbClr val="64768C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itchFamily="2" charset="-127"/>
                  </a:rPr>
                  <a:t>35%</a:t>
                </a:r>
                <a:endParaRPr lang="ko-KR" altLang="en-US" sz="800" kern="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srgbClr val="64768C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itchFamily="2" charset="-127"/>
                </a:endParaRPr>
              </a:p>
            </p:txBody>
          </p:sp>
        </p:grpSp>
      </p:grpSp>
      <p:grpSp>
        <p:nvGrpSpPr>
          <p:cNvPr id="158" name="그룹 157"/>
          <p:cNvGrpSpPr/>
          <p:nvPr/>
        </p:nvGrpSpPr>
        <p:grpSpPr>
          <a:xfrm>
            <a:off x="7647320" y="4604732"/>
            <a:ext cx="1657521" cy="977877"/>
            <a:chOff x="8200100" y="5895432"/>
            <a:chExt cx="1789539" cy="1078381"/>
          </a:xfrm>
        </p:grpSpPr>
        <p:sp>
          <p:nvSpPr>
            <p:cNvPr id="159" name="AutoShape 1266">
              <a:extLst>
                <a:ext uri="{FF2B5EF4-FFF2-40B4-BE49-F238E27FC236}">
                  <a16:creationId xmlns:a16="http://schemas.microsoft.com/office/drawing/2014/main" id="{FC822101-5EF5-4870-BFB8-72EDDD500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0100" y="5895432"/>
              <a:ext cx="1742358" cy="1078381"/>
            </a:xfrm>
            <a:prstGeom prst="leftBracket">
              <a:avLst>
                <a:gd name="adj" fmla="val 0"/>
              </a:avLst>
            </a:prstGeom>
            <a:noFill/>
            <a:ln w="6350">
              <a:noFill/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defTabSz="839511" fontAlgn="t" latinLnBrk="0">
                <a:buClr>
                  <a:srgbClr val="404040"/>
                </a:buClr>
                <a:buSzPct val="100000"/>
                <a:defRPr/>
              </a:pPr>
              <a:endParaRPr lang="ko-KR" altLang="en-US" sz="1700" kern="0" dirty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Medium" pitchFamily="18" charset="-127"/>
              </a:endParaRPr>
            </a:p>
          </p:txBody>
        </p:sp>
        <p:grpSp>
          <p:nvGrpSpPr>
            <p:cNvPr id="160" name="Group 1287">
              <a:extLst>
                <a:ext uri="{FF2B5EF4-FFF2-40B4-BE49-F238E27FC236}">
                  <a16:creationId xmlns:a16="http://schemas.microsoft.com/office/drawing/2014/main" id="{F875480B-5230-4BEE-975D-6245831B7D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8232" y="5984382"/>
              <a:ext cx="601407" cy="794032"/>
              <a:chOff x="7209" y="3514"/>
              <a:chExt cx="525" cy="865"/>
            </a:xfrm>
          </p:grpSpPr>
          <p:sp>
            <p:nvSpPr>
              <p:cNvPr id="161" name="TextBox 128">
                <a:extLst>
                  <a:ext uri="{FF2B5EF4-FFF2-40B4-BE49-F238E27FC236}">
                    <a16:creationId xmlns:a16="http://schemas.microsoft.com/office/drawing/2014/main" id="{0D29283D-FFEC-492B-AB89-5018CE9769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28" y="3514"/>
                <a:ext cx="406" cy="1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defTabSz="820564" latinLnBrk="0">
                  <a:defRPr/>
                </a:pPr>
                <a:r>
                  <a:rPr lang="en-US" altLang="ko-KR" sz="800" kern="0" dirty="0">
                    <a:ln>
                      <a:solidFill>
                        <a:srgbClr val="64768C">
                          <a:shade val="50000"/>
                          <a:alpha val="0"/>
                        </a:srgb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World돋움체 Medium" pitchFamily="2" charset="-127"/>
                  </a:rPr>
                  <a:t>H/W</a:t>
                </a:r>
                <a:r>
                  <a:rPr lang="ko-KR" altLang="en-US" sz="800" kern="0" dirty="0">
                    <a:ln>
                      <a:solidFill>
                        <a:srgbClr val="64768C">
                          <a:shade val="50000"/>
                          <a:alpha val="0"/>
                        </a:srgb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World돋움체 Medium" pitchFamily="2" charset="-127"/>
                  </a:rPr>
                  <a:t>분야 </a:t>
                </a:r>
              </a:p>
            </p:txBody>
          </p:sp>
          <p:sp>
            <p:nvSpPr>
              <p:cNvPr id="162" name="TextBox 126">
                <a:extLst>
                  <a:ext uri="{FF2B5EF4-FFF2-40B4-BE49-F238E27FC236}">
                    <a16:creationId xmlns:a16="http://schemas.microsoft.com/office/drawing/2014/main" id="{0876A519-C51A-4BDB-BBFD-B8D2277516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28" y="3693"/>
                <a:ext cx="394" cy="1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defTabSz="820564" latinLnBrk="0">
                  <a:defRPr/>
                </a:pPr>
                <a:r>
                  <a:rPr lang="en-US" altLang="ko-KR" sz="800" kern="0" dirty="0">
                    <a:ln>
                      <a:solidFill>
                        <a:srgbClr val="64768C">
                          <a:shade val="50000"/>
                          <a:alpha val="0"/>
                        </a:srgb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World돋움체 Medium" pitchFamily="2" charset="-127"/>
                  </a:rPr>
                  <a:t>S/W</a:t>
                </a:r>
                <a:r>
                  <a:rPr lang="ko-KR" altLang="en-US" sz="800" kern="0" dirty="0">
                    <a:ln>
                      <a:solidFill>
                        <a:srgbClr val="64768C">
                          <a:shade val="50000"/>
                          <a:alpha val="0"/>
                        </a:srgb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World돋움체 Medium" pitchFamily="2" charset="-127"/>
                  </a:rPr>
                  <a:t>분야 </a:t>
                </a:r>
              </a:p>
            </p:txBody>
          </p:sp>
          <p:sp>
            <p:nvSpPr>
              <p:cNvPr id="163" name="TextBox 122">
                <a:extLst>
                  <a:ext uri="{FF2B5EF4-FFF2-40B4-BE49-F238E27FC236}">
                    <a16:creationId xmlns:a16="http://schemas.microsoft.com/office/drawing/2014/main" id="{CE7EBB89-8851-4D4E-91D6-51590AF715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28" y="4051"/>
                <a:ext cx="254" cy="1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defTabSz="820564" latinLnBrk="0">
                  <a:defRPr/>
                </a:pPr>
                <a:r>
                  <a:rPr lang="ko-KR" altLang="en-US" sz="800" kern="0" dirty="0">
                    <a:ln>
                      <a:solidFill>
                        <a:srgbClr val="64768C">
                          <a:shade val="50000"/>
                          <a:alpha val="0"/>
                        </a:srgb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World돋움체 Medium" pitchFamily="2" charset="-127"/>
                  </a:rPr>
                  <a:t>컨설팅</a:t>
                </a:r>
              </a:p>
            </p:txBody>
          </p:sp>
          <p:sp>
            <p:nvSpPr>
              <p:cNvPr id="164" name="TextBox 124">
                <a:extLst>
                  <a:ext uri="{FF2B5EF4-FFF2-40B4-BE49-F238E27FC236}">
                    <a16:creationId xmlns:a16="http://schemas.microsoft.com/office/drawing/2014/main" id="{DBD806CB-6A31-424F-B05E-1952B52510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28" y="3872"/>
                <a:ext cx="331" cy="1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defTabSz="820564" latinLnBrk="0">
                  <a:defRPr/>
                </a:pPr>
                <a:r>
                  <a:rPr lang="en-US" altLang="ko-KR" sz="800" kern="0" dirty="0">
                    <a:ln>
                      <a:solidFill>
                        <a:srgbClr val="64768C">
                          <a:shade val="50000"/>
                          <a:alpha val="0"/>
                        </a:srgb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World돋움체 Medium" pitchFamily="2" charset="-127"/>
                  </a:rPr>
                  <a:t>DB</a:t>
                </a:r>
                <a:r>
                  <a:rPr lang="ko-KR" altLang="en-US" sz="800" kern="0" dirty="0">
                    <a:ln>
                      <a:solidFill>
                        <a:srgbClr val="64768C">
                          <a:shade val="50000"/>
                          <a:alpha val="0"/>
                        </a:srgb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World돋움체 Medium" pitchFamily="2" charset="-127"/>
                  </a:rPr>
                  <a:t>구축 </a:t>
                </a:r>
              </a:p>
            </p:txBody>
          </p:sp>
          <p:sp>
            <p:nvSpPr>
              <p:cNvPr id="165" name="Rectangle 1272">
                <a:extLst>
                  <a:ext uri="{FF2B5EF4-FFF2-40B4-BE49-F238E27FC236}">
                    <a16:creationId xmlns:a16="http://schemas.microsoft.com/office/drawing/2014/main" id="{0A40A0A0-A713-4D7B-934C-6F533CC8B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9" y="3540"/>
                <a:ext cx="96" cy="96"/>
              </a:xfrm>
              <a:prstGeom prst="rect">
                <a:avLst/>
              </a:prstGeom>
              <a:solidFill>
                <a:srgbClr val="64768C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18000" tIns="0" rIns="18000" bIns="0" anchor="ctr"/>
              <a:lstStyle/>
              <a:p>
                <a:pPr defTabSz="839511" fontAlgn="t" latinLnBrk="0">
                  <a:buClr>
                    <a:srgbClr val="404040"/>
                  </a:buClr>
                  <a:buSzPct val="100000"/>
                  <a:defRPr/>
                </a:pPr>
                <a:endParaRPr lang="ko-KR" altLang="en-US" sz="1700" kern="0" dirty="0">
                  <a:ln>
                    <a:solidFill>
                      <a:srgbClr val="64768C">
                        <a:shade val="5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Bold" panose="02020603020101020101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66" name="Rectangle 1273">
                <a:extLst>
                  <a:ext uri="{FF2B5EF4-FFF2-40B4-BE49-F238E27FC236}">
                    <a16:creationId xmlns:a16="http://schemas.microsoft.com/office/drawing/2014/main" id="{59CD170E-F6A8-4F79-B421-DDC748C580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9" y="3719"/>
                <a:ext cx="96" cy="96"/>
              </a:xfrm>
              <a:prstGeom prst="rect">
                <a:avLst/>
              </a:prstGeom>
              <a:solidFill>
                <a:srgbClr val="64768C">
                  <a:lumMod val="60000"/>
                  <a:lumOff val="40000"/>
                </a:srgb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18000" tIns="0" rIns="18000" bIns="0" anchor="ctr"/>
              <a:lstStyle/>
              <a:p>
                <a:pPr defTabSz="839511" fontAlgn="t" latinLnBrk="0">
                  <a:buClr>
                    <a:srgbClr val="404040"/>
                  </a:buClr>
                  <a:buSzPct val="100000"/>
                  <a:defRPr/>
                </a:pPr>
                <a:endParaRPr lang="ko-KR" altLang="en-US" sz="1700" kern="0" dirty="0">
                  <a:ln>
                    <a:solidFill>
                      <a:srgbClr val="64768C">
                        <a:shade val="5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Bold" panose="02020603020101020101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67" name="Rectangle 1274">
                <a:extLst>
                  <a:ext uri="{FF2B5EF4-FFF2-40B4-BE49-F238E27FC236}">
                    <a16:creationId xmlns:a16="http://schemas.microsoft.com/office/drawing/2014/main" id="{D0EBAB54-AF8B-49E2-BEB5-412D6144C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9" y="3898"/>
                <a:ext cx="96" cy="96"/>
              </a:xfrm>
              <a:prstGeom prst="rect">
                <a:avLst/>
              </a:prstGeom>
              <a:solidFill>
                <a:srgbClr val="64768C">
                  <a:lumMod val="40000"/>
                  <a:lumOff val="60000"/>
                </a:srgb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18000" tIns="0" rIns="18000" bIns="0" anchor="ctr"/>
              <a:lstStyle/>
              <a:p>
                <a:pPr defTabSz="839511" fontAlgn="t" latinLnBrk="0">
                  <a:buClr>
                    <a:srgbClr val="404040"/>
                  </a:buClr>
                  <a:buSzPct val="100000"/>
                  <a:defRPr/>
                </a:pPr>
                <a:endParaRPr lang="ko-KR" altLang="en-US" sz="1700" kern="0" dirty="0">
                  <a:ln>
                    <a:solidFill>
                      <a:srgbClr val="64768C">
                        <a:shade val="5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Bold" panose="02020603020101020101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68" name="Rectangle 1275">
                <a:extLst>
                  <a:ext uri="{FF2B5EF4-FFF2-40B4-BE49-F238E27FC236}">
                    <a16:creationId xmlns:a16="http://schemas.microsoft.com/office/drawing/2014/main" id="{8C896661-BCC8-4FEC-B2A8-F58CD4736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9" y="4077"/>
                <a:ext cx="96" cy="96"/>
              </a:xfrm>
              <a:prstGeom prst="rect">
                <a:avLst/>
              </a:prstGeom>
              <a:solidFill>
                <a:srgbClr val="9BAEC8">
                  <a:lumMod val="20000"/>
                  <a:lumOff val="80000"/>
                </a:srgb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18000" tIns="0" rIns="18000" bIns="0" anchor="ctr"/>
              <a:lstStyle/>
              <a:p>
                <a:pPr defTabSz="839511" fontAlgn="t" latinLnBrk="0">
                  <a:buClr>
                    <a:srgbClr val="404040"/>
                  </a:buClr>
                  <a:buSzPct val="100000"/>
                  <a:defRPr/>
                </a:pPr>
                <a:endParaRPr lang="ko-KR" altLang="en-US" sz="1700" kern="0" dirty="0">
                  <a:ln>
                    <a:solidFill>
                      <a:srgbClr val="64768C">
                        <a:shade val="5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Bold" panose="02020603020101020101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69" name="TextBox 122">
                <a:extLst>
                  <a:ext uri="{FF2B5EF4-FFF2-40B4-BE49-F238E27FC236}">
                    <a16:creationId xmlns:a16="http://schemas.microsoft.com/office/drawing/2014/main" id="{8CFCE968-A72A-4B05-8BCA-C2FDC0CBFD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28" y="4231"/>
                <a:ext cx="367" cy="1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defTabSz="820564" latinLnBrk="0">
                  <a:defRPr/>
                </a:pPr>
                <a:r>
                  <a:rPr lang="ko-KR" altLang="en-US" sz="800" kern="0" dirty="0">
                    <a:ln>
                      <a:solidFill>
                        <a:srgbClr val="64768C">
                          <a:shade val="50000"/>
                          <a:alpha val="0"/>
                        </a:srgbClr>
                      </a:solidFill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World돋움체 Medium" pitchFamily="2" charset="-127"/>
                  </a:rPr>
                  <a:t>관리분야 </a:t>
                </a:r>
              </a:p>
            </p:txBody>
          </p:sp>
          <p:sp>
            <p:nvSpPr>
              <p:cNvPr id="170" name="Rectangle 1286">
                <a:extLst>
                  <a:ext uri="{FF2B5EF4-FFF2-40B4-BE49-F238E27FC236}">
                    <a16:creationId xmlns:a16="http://schemas.microsoft.com/office/drawing/2014/main" id="{7566559D-AA25-47B7-AD82-0FFDC67082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9" y="4257"/>
                <a:ext cx="96" cy="96"/>
              </a:xfrm>
              <a:prstGeom prst="rect">
                <a:avLst/>
              </a:prstGeom>
              <a:solidFill>
                <a:srgbClr val="44546A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18000" tIns="0" rIns="18000" bIns="0" anchor="ctr"/>
              <a:lstStyle/>
              <a:p>
                <a:pPr defTabSz="839511" fontAlgn="t" latinLnBrk="0">
                  <a:buClr>
                    <a:srgbClr val="404040"/>
                  </a:buClr>
                  <a:buSzPct val="100000"/>
                  <a:defRPr/>
                </a:pPr>
                <a:endParaRPr lang="ko-KR" altLang="en-US" sz="1700" kern="0" dirty="0">
                  <a:ln>
                    <a:solidFill>
                      <a:srgbClr val="64768C">
                        <a:shade val="5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Bold" panose="02020603020101020101" pitchFamily="18" charset="-127"/>
                  <a:ea typeface="KoPub돋움체 Medium" pitchFamily="18" charset="-127"/>
                </a:endParaRPr>
              </a:p>
            </p:txBody>
          </p:sp>
        </p:grpSp>
      </p:grpSp>
      <p:grpSp>
        <p:nvGrpSpPr>
          <p:cNvPr id="171" name="그룹 170"/>
          <p:cNvGrpSpPr/>
          <p:nvPr/>
        </p:nvGrpSpPr>
        <p:grpSpPr>
          <a:xfrm>
            <a:off x="7547278" y="4479471"/>
            <a:ext cx="1267842" cy="1143661"/>
            <a:chOff x="8530581" y="5809906"/>
            <a:chExt cx="1368822" cy="1261204"/>
          </a:xfrm>
        </p:grpSpPr>
        <p:graphicFrame>
          <p:nvGraphicFramePr>
            <p:cNvPr id="172" name="차트 171">
              <a:extLst>
                <a:ext uri="{FF2B5EF4-FFF2-40B4-BE49-F238E27FC236}">
                  <a16:creationId xmlns:a16="http://schemas.microsoft.com/office/drawing/2014/main" id="{E801B2F6-E188-4F80-817D-B9A26196A34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35741822"/>
                </p:ext>
              </p:extLst>
            </p:nvPr>
          </p:nvGraphicFramePr>
          <p:xfrm>
            <a:off x="8530581" y="5809906"/>
            <a:ext cx="1368822" cy="12612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73" name="Rectangle 1234">
              <a:extLst>
                <a:ext uri="{FF2B5EF4-FFF2-40B4-BE49-F238E27FC236}">
                  <a16:creationId xmlns:a16="http://schemas.microsoft.com/office/drawing/2014/main" id="{5CB347D4-730D-4D46-8C62-697EEF734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8798" y="6363252"/>
              <a:ext cx="515742" cy="169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defTabSz="878863" latinLnBrk="0">
                <a:defRPr/>
              </a:pPr>
              <a:r>
                <a:rPr lang="ko-KR" altLang="en-US" sz="1000" kern="0" dirty="0">
                  <a:ln>
                    <a:solidFill>
                      <a:srgbClr val="64768C"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itchFamily="2" charset="-127"/>
                </a:rPr>
                <a:t>총 </a:t>
              </a:r>
              <a:r>
                <a:rPr lang="en-US" altLang="ko-KR" sz="1000" kern="0" dirty="0">
                  <a:ln>
                    <a:solidFill>
                      <a:srgbClr val="64768C"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itchFamily="2" charset="-127"/>
                </a:rPr>
                <a:t>346</a:t>
              </a:r>
              <a:r>
                <a:rPr lang="ko-KR" altLang="en-US" sz="1000" kern="0" dirty="0">
                  <a:ln>
                    <a:solidFill>
                      <a:srgbClr val="64768C"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명</a:t>
              </a:r>
            </a:p>
          </p:txBody>
        </p:sp>
        <p:sp>
          <p:nvSpPr>
            <p:cNvPr id="174" name="Text Box 1199">
              <a:extLst>
                <a:ext uri="{FF2B5EF4-FFF2-40B4-BE49-F238E27FC236}">
                  <a16:creationId xmlns:a16="http://schemas.microsoft.com/office/drawing/2014/main" id="{E75B082E-82BB-47F5-95A5-168B6223E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53137" y="6214516"/>
              <a:ext cx="259426" cy="1221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defTabSz="820564" latinLnBrk="0">
                <a:lnSpc>
                  <a:spcPct val="90000"/>
                </a:lnSpc>
                <a:defRPr/>
              </a:pPr>
              <a:r>
                <a:rPr lang="en-US" altLang="ko-KR" sz="800" kern="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sysClr val="window" lastClr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itchFamily="2" charset="-127"/>
                </a:rPr>
                <a:t>40%</a:t>
              </a:r>
              <a:endParaRPr lang="ko-KR" altLang="en-US" sz="800" kern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itchFamily="2" charset="-127"/>
              </a:endParaRPr>
            </a:p>
          </p:txBody>
        </p:sp>
        <p:sp>
          <p:nvSpPr>
            <p:cNvPr id="175" name="Text Box 1199">
              <a:extLst>
                <a:ext uri="{FF2B5EF4-FFF2-40B4-BE49-F238E27FC236}">
                  <a16:creationId xmlns:a16="http://schemas.microsoft.com/office/drawing/2014/main" id="{9A08EA02-2F90-477D-A09A-3B543AE6D2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57093" y="5981732"/>
              <a:ext cx="200704" cy="1221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defTabSz="820564" latinLnBrk="0">
                <a:lnSpc>
                  <a:spcPct val="90000"/>
                </a:lnSpc>
                <a:defRPr/>
              </a:pPr>
              <a:r>
                <a:rPr lang="en-US" altLang="ko-KR" sz="800" kern="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sysClr val="window" lastClr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itchFamily="2" charset="-127"/>
                </a:rPr>
                <a:t>7%</a:t>
              </a:r>
              <a:endParaRPr lang="ko-KR" altLang="en-US" sz="800" kern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itchFamily="2" charset="-127"/>
              </a:endParaRPr>
            </a:p>
          </p:txBody>
        </p:sp>
        <p:sp>
          <p:nvSpPr>
            <p:cNvPr id="176" name="Text Box 1199">
              <a:extLst>
                <a:ext uri="{FF2B5EF4-FFF2-40B4-BE49-F238E27FC236}">
                  <a16:creationId xmlns:a16="http://schemas.microsoft.com/office/drawing/2014/main" id="{B736D1F8-582A-44AB-A95A-A6095B6E8D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19250" y="6760757"/>
              <a:ext cx="285369" cy="1221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defTabSz="820564" latinLnBrk="0">
                <a:lnSpc>
                  <a:spcPct val="90000"/>
                </a:lnSpc>
                <a:defRPr/>
              </a:pPr>
              <a:r>
                <a:rPr lang="en-US" altLang="ko-KR" sz="800" kern="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sysClr val="window" lastClr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itchFamily="2" charset="-127"/>
                </a:rPr>
                <a:t>41%</a:t>
              </a:r>
              <a:endParaRPr lang="ko-KR" altLang="en-US" sz="800" kern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itchFamily="2" charset="-127"/>
              </a:endParaRPr>
            </a:p>
          </p:txBody>
        </p:sp>
        <p:sp>
          <p:nvSpPr>
            <p:cNvPr id="177" name="Text Box 1199">
              <a:extLst>
                <a:ext uri="{FF2B5EF4-FFF2-40B4-BE49-F238E27FC236}">
                  <a16:creationId xmlns:a16="http://schemas.microsoft.com/office/drawing/2014/main" id="{636C334B-45C4-4171-84EE-41444DBF6E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11036" y="6147204"/>
              <a:ext cx="246057" cy="1221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defTabSz="820564" latinLnBrk="0">
                <a:lnSpc>
                  <a:spcPct val="90000"/>
                </a:lnSpc>
                <a:defRPr/>
              </a:pPr>
              <a:r>
                <a:rPr lang="en-US" altLang="ko-KR" sz="800" kern="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srgbClr val="64768C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itchFamily="2" charset="-127"/>
                </a:rPr>
                <a:t>11%</a:t>
              </a:r>
              <a:endParaRPr lang="ko-KR" altLang="en-US" sz="800" kern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64768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itchFamily="2" charset="-127"/>
              </a:endParaRPr>
            </a:p>
          </p:txBody>
        </p:sp>
      </p:grpSp>
      <p:sp>
        <p:nvSpPr>
          <p:cNvPr id="184" name="TextBox 177">
            <a:extLst>
              <a:ext uri="{FF2B5EF4-FFF2-40B4-BE49-F238E27FC236}">
                <a16:creationId xmlns:a16="http://schemas.microsoft.com/office/drawing/2014/main" id="{E2927DF6-053B-436F-AAB8-8AB3D19B0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3091" y="5857711"/>
            <a:ext cx="115602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839511" fontAlgn="ctr" latinLnBrk="0">
              <a:buClr>
                <a:srgbClr val="003366"/>
              </a:buClr>
              <a:defRPr/>
            </a:pPr>
            <a:r>
              <a:rPr lang="ko-KR" altLang="en-US" sz="1000" kern="0" spc="-46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중급 이상 기술인력 비율</a:t>
            </a:r>
          </a:p>
          <a:p>
            <a:pPr algn="ctr" defTabSz="839511" fontAlgn="ctr" latinLnBrk="0">
              <a:buClr>
                <a:srgbClr val="003366"/>
              </a:buClr>
              <a:defRPr/>
            </a:pPr>
            <a:r>
              <a:rPr lang="en-US" altLang="en-US" sz="1000" kern="0" spc="-46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427AC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약 </a:t>
            </a:r>
            <a:r>
              <a:rPr lang="en-US" altLang="ko-KR" sz="1000" kern="0" spc="-46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427AC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63</a:t>
            </a:r>
            <a:r>
              <a:rPr lang="en-US" altLang="en-US" sz="1000" kern="0" spc="-46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427AC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%</a:t>
            </a:r>
          </a:p>
        </p:txBody>
      </p:sp>
      <p:grpSp>
        <p:nvGrpSpPr>
          <p:cNvPr id="185" name="그룹 184"/>
          <p:cNvGrpSpPr/>
          <p:nvPr/>
        </p:nvGrpSpPr>
        <p:grpSpPr>
          <a:xfrm>
            <a:off x="6048196" y="5844987"/>
            <a:ext cx="365253" cy="306870"/>
            <a:chOff x="6602229" y="6440127"/>
            <a:chExt cx="394345" cy="338409"/>
          </a:xfrm>
        </p:grpSpPr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63839154-38EF-4D62-A8C8-3D46BA53BEE9}"/>
                </a:ext>
              </a:extLst>
            </p:cNvPr>
            <p:cNvSpPr/>
            <p:nvPr/>
          </p:nvSpPr>
          <p:spPr>
            <a:xfrm>
              <a:off x="6602229" y="6440127"/>
              <a:ext cx="394345" cy="338409"/>
            </a:xfrm>
            <a:prstGeom prst="ellipse">
              <a:avLst/>
            </a:prstGeom>
            <a:solidFill>
              <a:srgbClr val="64768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39511" latinLnBrk="0">
                <a:defRPr/>
              </a:pPr>
              <a:endParaRPr lang="ko-KR" altLang="en-US" sz="1700" kern="0" dirty="0">
                <a:solidFill>
                  <a:sysClr val="window" lastClr="FFFFFF"/>
                </a:solidFill>
                <a:latin typeface="KoPub돋움체 Medium"/>
                <a:ea typeface="KoPub돋움체 Medium"/>
              </a:endParaRPr>
            </a:p>
          </p:txBody>
        </p:sp>
        <p:sp>
          <p:nvSpPr>
            <p:cNvPr id="187" name="Freeform 5">
              <a:extLst>
                <a:ext uri="{FF2B5EF4-FFF2-40B4-BE49-F238E27FC236}">
                  <a16:creationId xmlns:a16="http://schemas.microsoft.com/office/drawing/2014/main" id="{708B0164-1FEA-4061-B5C3-4A57860346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7036" y="6527727"/>
              <a:ext cx="224733" cy="163208"/>
            </a:xfrm>
            <a:custGeom>
              <a:avLst/>
              <a:gdLst>
                <a:gd name="T0" fmla="*/ 80 w 320"/>
                <a:gd name="T1" fmla="*/ 94 h 270"/>
                <a:gd name="T2" fmla="*/ 105 w 320"/>
                <a:gd name="T3" fmla="*/ 87 h 270"/>
                <a:gd name="T4" fmla="*/ 127 w 320"/>
                <a:gd name="T5" fmla="*/ 50 h 270"/>
                <a:gd name="T6" fmla="*/ 127 w 320"/>
                <a:gd name="T7" fmla="*/ 47 h 270"/>
                <a:gd name="T8" fmla="*/ 80 w 320"/>
                <a:gd name="T9" fmla="*/ 0 h 270"/>
                <a:gd name="T10" fmla="*/ 33 w 320"/>
                <a:gd name="T11" fmla="*/ 47 h 270"/>
                <a:gd name="T12" fmla="*/ 80 w 320"/>
                <a:gd name="T13" fmla="*/ 94 h 270"/>
                <a:gd name="T14" fmla="*/ 162 w 320"/>
                <a:gd name="T15" fmla="*/ 143 h 270"/>
                <a:gd name="T16" fmla="*/ 209 w 320"/>
                <a:gd name="T17" fmla="*/ 96 h 270"/>
                <a:gd name="T18" fmla="*/ 162 w 320"/>
                <a:gd name="T19" fmla="*/ 49 h 270"/>
                <a:gd name="T20" fmla="*/ 115 w 320"/>
                <a:gd name="T21" fmla="*/ 96 h 270"/>
                <a:gd name="T22" fmla="*/ 162 w 320"/>
                <a:gd name="T23" fmla="*/ 143 h 270"/>
                <a:gd name="T24" fmla="*/ 220 w 320"/>
                <a:gd name="T25" fmla="*/ 90 h 270"/>
                <a:gd name="T26" fmla="*/ 240 w 320"/>
                <a:gd name="T27" fmla="*/ 94 h 270"/>
                <a:gd name="T28" fmla="*/ 287 w 320"/>
                <a:gd name="T29" fmla="*/ 47 h 270"/>
                <a:gd name="T30" fmla="*/ 240 w 320"/>
                <a:gd name="T31" fmla="*/ 0 h 270"/>
                <a:gd name="T32" fmla="*/ 193 w 320"/>
                <a:gd name="T33" fmla="*/ 46 h 270"/>
                <a:gd name="T34" fmla="*/ 220 w 320"/>
                <a:gd name="T35" fmla="*/ 90 h 270"/>
                <a:gd name="T36" fmla="*/ 260 w 320"/>
                <a:gd name="T37" fmla="*/ 97 h 270"/>
                <a:gd name="T38" fmla="*/ 220 w 320"/>
                <a:gd name="T39" fmla="*/ 97 h 270"/>
                <a:gd name="T40" fmla="*/ 203 w 320"/>
                <a:gd name="T41" fmla="*/ 138 h 270"/>
                <a:gd name="T42" fmla="*/ 254 w 320"/>
                <a:gd name="T43" fmla="*/ 206 h 270"/>
                <a:gd name="T44" fmla="*/ 254 w 320"/>
                <a:gd name="T45" fmla="*/ 221 h 270"/>
                <a:gd name="T46" fmla="*/ 317 w 320"/>
                <a:gd name="T47" fmla="*/ 208 h 270"/>
                <a:gd name="T48" fmla="*/ 320 w 320"/>
                <a:gd name="T49" fmla="*/ 206 h 270"/>
                <a:gd name="T50" fmla="*/ 320 w 320"/>
                <a:gd name="T51" fmla="*/ 206 h 270"/>
                <a:gd name="T52" fmla="*/ 320 w 320"/>
                <a:gd name="T53" fmla="*/ 158 h 270"/>
                <a:gd name="T54" fmla="*/ 260 w 320"/>
                <a:gd name="T55" fmla="*/ 97 h 270"/>
                <a:gd name="T56" fmla="*/ 122 w 320"/>
                <a:gd name="T57" fmla="*/ 138 h 270"/>
                <a:gd name="T58" fmla="*/ 104 w 320"/>
                <a:gd name="T59" fmla="*/ 98 h 270"/>
                <a:gd name="T60" fmla="*/ 100 w 320"/>
                <a:gd name="T61" fmla="*/ 97 h 270"/>
                <a:gd name="T62" fmla="*/ 60 w 320"/>
                <a:gd name="T63" fmla="*/ 97 h 270"/>
                <a:gd name="T64" fmla="*/ 0 w 320"/>
                <a:gd name="T65" fmla="*/ 158 h 270"/>
                <a:gd name="T66" fmla="*/ 0 w 320"/>
                <a:gd name="T67" fmla="*/ 206 h 270"/>
                <a:gd name="T68" fmla="*/ 0 w 320"/>
                <a:gd name="T69" fmla="*/ 207 h 270"/>
                <a:gd name="T70" fmla="*/ 3 w 320"/>
                <a:gd name="T71" fmla="*/ 208 h 270"/>
                <a:gd name="T72" fmla="*/ 71 w 320"/>
                <a:gd name="T73" fmla="*/ 221 h 270"/>
                <a:gd name="T74" fmla="*/ 71 w 320"/>
                <a:gd name="T75" fmla="*/ 206 h 270"/>
                <a:gd name="T76" fmla="*/ 122 w 320"/>
                <a:gd name="T77" fmla="*/ 138 h 270"/>
                <a:gd name="T78" fmla="*/ 182 w 320"/>
                <a:gd name="T79" fmla="*/ 146 h 270"/>
                <a:gd name="T80" fmla="*/ 142 w 320"/>
                <a:gd name="T81" fmla="*/ 146 h 270"/>
                <a:gd name="T82" fmla="*/ 82 w 320"/>
                <a:gd name="T83" fmla="*/ 206 h 270"/>
                <a:gd name="T84" fmla="*/ 82 w 320"/>
                <a:gd name="T85" fmla="*/ 255 h 270"/>
                <a:gd name="T86" fmla="*/ 82 w 320"/>
                <a:gd name="T87" fmla="*/ 256 h 270"/>
                <a:gd name="T88" fmla="*/ 86 w 320"/>
                <a:gd name="T89" fmla="*/ 257 h 270"/>
                <a:gd name="T90" fmla="*/ 168 w 320"/>
                <a:gd name="T91" fmla="*/ 270 h 270"/>
                <a:gd name="T92" fmla="*/ 239 w 320"/>
                <a:gd name="T93" fmla="*/ 256 h 270"/>
                <a:gd name="T94" fmla="*/ 242 w 320"/>
                <a:gd name="T95" fmla="*/ 255 h 270"/>
                <a:gd name="T96" fmla="*/ 242 w 320"/>
                <a:gd name="T97" fmla="*/ 255 h 270"/>
                <a:gd name="T98" fmla="*/ 242 w 320"/>
                <a:gd name="T99" fmla="*/ 206 h 270"/>
                <a:gd name="T100" fmla="*/ 182 w 320"/>
                <a:gd name="T101" fmla="*/ 14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0" h="270">
                  <a:moveTo>
                    <a:pt x="80" y="94"/>
                  </a:moveTo>
                  <a:cubicBezTo>
                    <a:pt x="89" y="94"/>
                    <a:pt x="98" y="91"/>
                    <a:pt x="105" y="87"/>
                  </a:cubicBezTo>
                  <a:cubicBezTo>
                    <a:pt x="107" y="72"/>
                    <a:pt x="115" y="59"/>
                    <a:pt x="127" y="50"/>
                  </a:cubicBezTo>
                  <a:cubicBezTo>
                    <a:pt x="127" y="49"/>
                    <a:pt x="127" y="48"/>
                    <a:pt x="127" y="47"/>
                  </a:cubicBezTo>
                  <a:cubicBezTo>
                    <a:pt x="127" y="21"/>
                    <a:pt x="106" y="0"/>
                    <a:pt x="80" y="0"/>
                  </a:cubicBezTo>
                  <a:cubicBezTo>
                    <a:pt x="54" y="0"/>
                    <a:pt x="33" y="21"/>
                    <a:pt x="33" y="47"/>
                  </a:cubicBezTo>
                  <a:cubicBezTo>
                    <a:pt x="33" y="73"/>
                    <a:pt x="54" y="94"/>
                    <a:pt x="80" y="94"/>
                  </a:cubicBezTo>
                  <a:close/>
                  <a:moveTo>
                    <a:pt x="162" y="143"/>
                  </a:moveTo>
                  <a:cubicBezTo>
                    <a:pt x="188" y="143"/>
                    <a:pt x="209" y="122"/>
                    <a:pt x="209" y="96"/>
                  </a:cubicBezTo>
                  <a:cubicBezTo>
                    <a:pt x="209" y="70"/>
                    <a:pt x="188" y="49"/>
                    <a:pt x="162" y="49"/>
                  </a:cubicBezTo>
                  <a:cubicBezTo>
                    <a:pt x="136" y="49"/>
                    <a:pt x="115" y="70"/>
                    <a:pt x="115" y="96"/>
                  </a:cubicBezTo>
                  <a:cubicBezTo>
                    <a:pt x="115" y="122"/>
                    <a:pt x="136" y="143"/>
                    <a:pt x="162" y="143"/>
                  </a:cubicBezTo>
                  <a:close/>
                  <a:moveTo>
                    <a:pt x="220" y="90"/>
                  </a:moveTo>
                  <a:cubicBezTo>
                    <a:pt x="226" y="93"/>
                    <a:pt x="233" y="94"/>
                    <a:pt x="240" y="94"/>
                  </a:cubicBezTo>
                  <a:cubicBezTo>
                    <a:pt x="266" y="94"/>
                    <a:pt x="287" y="73"/>
                    <a:pt x="287" y="47"/>
                  </a:cubicBezTo>
                  <a:cubicBezTo>
                    <a:pt x="287" y="21"/>
                    <a:pt x="266" y="0"/>
                    <a:pt x="240" y="0"/>
                  </a:cubicBezTo>
                  <a:cubicBezTo>
                    <a:pt x="214" y="0"/>
                    <a:pt x="194" y="21"/>
                    <a:pt x="193" y="46"/>
                  </a:cubicBezTo>
                  <a:cubicBezTo>
                    <a:pt x="208" y="56"/>
                    <a:pt x="218" y="71"/>
                    <a:pt x="220" y="90"/>
                  </a:cubicBezTo>
                  <a:close/>
                  <a:moveTo>
                    <a:pt x="260" y="97"/>
                  </a:moveTo>
                  <a:cubicBezTo>
                    <a:pt x="220" y="97"/>
                    <a:pt x="220" y="97"/>
                    <a:pt x="220" y="97"/>
                  </a:cubicBezTo>
                  <a:cubicBezTo>
                    <a:pt x="220" y="113"/>
                    <a:pt x="213" y="127"/>
                    <a:pt x="203" y="138"/>
                  </a:cubicBezTo>
                  <a:cubicBezTo>
                    <a:pt x="232" y="146"/>
                    <a:pt x="254" y="174"/>
                    <a:pt x="254" y="206"/>
                  </a:cubicBezTo>
                  <a:cubicBezTo>
                    <a:pt x="254" y="221"/>
                    <a:pt x="254" y="221"/>
                    <a:pt x="254" y="221"/>
                  </a:cubicBezTo>
                  <a:cubicBezTo>
                    <a:pt x="293" y="220"/>
                    <a:pt x="315" y="209"/>
                    <a:pt x="317" y="208"/>
                  </a:cubicBezTo>
                  <a:cubicBezTo>
                    <a:pt x="320" y="206"/>
                    <a:pt x="320" y="206"/>
                    <a:pt x="320" y="206"/>
                  </a:cubicBezTo>
                  <a:cubicBezTo>
                    <a:pt x="320" y="206"/>
                    <a:pt x="320" y="206"/>
                    <a:pt x="320" y="206"/>
                  </a:cubicBezTo>
                  <a:cubicBezTo>
                    <a:pt x="320" y="158"/>
                    <a:pt x="320" y="158"/>
                    <a:pt x="320" y="158"/>
                  </a:cubicBezTo>
                  <a:cubicBezTo>
                    <a:pt x="320" y="124"/>
                    <a:pt x="293" y="97"/>
                    <a:pt x="260" y="97"/>
                  </a:cubicBezTo>
                  <a:close/>
                  <a:moveTo>
                    <a:pt x="122" y="138"/>
                  </a:moveTo>
                  <a:cubicBezTo>
                    <a:pt x="111" y="127"/>
                    <a:pt x="105" y="113"/>
                    <a:pt x="104" y="98"/>
                  </a:cubicBezTo>
                  <a:cubicBezTo>
                    <a:pt x="103" y="97"/>
                    <a:pt x="101" y="97"/>
                    <a:pt x="10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27" y="97"/>
                    <a:pt x="0" y="124"/>
                    <a:pt x="0" y="158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3" y="208"/>
                    <a:pt x="3" y="208"/>
                    <a:pt x="3" y="208"/>
                  </a:cubicBezTo>
                  <a:cubicBezTo>
                    <a:pt x="29" y="216"/>
                    <a:pt x="51" y="220"/>
                    <a:pt x="71" y="221"/>
                  </a:cubicBezTo>
                  <a:cubicBezTo>
                    <a:pt x="71" y="206"/>
                    <a:pt x="71" y="206"/>
                    <a:pt x="71" y="206"/>
                  </a:cubicBezTo>
                  <a:cubicBezTo>
                    <a:pt x="71" y="174"/>
                    <a:pt x="93" y="146"/>
                    <a:pt x="122" y="138"/>
                  </a:cubicBezTo>
                  <a:close/>
                  <a:moveTo>
                    <a:pt x="182" y="146"/>
                  </a:moveTo>
                  <a:cubicBezTo>
                    <a:pt x="142" y="146"/>
                    <a:pt x="142" y="146"/>
                    <a:pt x="142" y="146"/>
                  </a:cubicBezTo>
                  <a:cubicBezTo>
                    <a:pt x="109" y="146"/>
                    <a:pt x="82" y="173"/>
                    <a:pt x="82" y="206"/>
                  </a:cubicBezTo>
                  <a:cubicBezTo>
                    <a:pt x="82" y="255"/>
                    <a:pt x="82" y="255"/>
                    <a:pt x="82" y="255"/>
                  </a:cubicBezTo>
                  <a:cubicBezTo>
                    <a:pt x="82" y="256"/>
                    <a:pt x="82" y="256"/>
                    <a:pt x="82" y="256"/>
                  </a:cubicBezTo>
                  <a:cubicBezTo>
                    <a:pt x="86" y="257"/>
                    <a:pt x="86" y="257"/>
                    <a:pt x="86" y="257"/>
                  </a:cubicBezTo>
                  <a:cubicBezTo>
                    <a:pt x="117" y="267"/>
                    <a:pt x="145" y="270"/>
                    <a:pt x="168" y="270"/>
                  </a:cubicBezTo>
                  <a:cubicBezTo>
                    <a:pt x="212" y="270"/>
                    <a:pt x="237" y="257"/>
                    <a:pt x="239" y="256"/>
                  </a:cubicBezTo>
                  <a:cubicBezTo>
                    <a:pt x="242" y="255"/>
                    <a:pt x="242" y="255"/>
                    <a:pt x="242" y="255"/>
                  </a:cubicBezTo>
                  <a:cubicBezTo>
                    <a:pt x="242" y="255"/>
                    <a:pt x="242" y="255"/>
                    <a:pt x="242" y="255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173"/>
                    <a:pt x="215" y="146"/>
                    <a:pt x="182" y="14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9511" latinLnBrk="0">
                <a:defRPr/>
              </a:pPr>
              <a:endParaRPr lang="ko-KR" altLang="en-US" sz="1700" kern="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83D54FA7-5901-4C43-86BB-FE8E0CDA5834}"/>
              </a:ext>
            </a:extLst>
          </p:cNvPr>
          <p:cNvCxnSpPr>
            <a:cxnSpLocks/>
          </p:cNvCxnSpPr>
          <p:nvPr/>
        </p:nvCxnSpPr>
        <p:spPr>
          <a:xfrm>
            <a:off x="6030366" y="5642207"/>
            <a:ext cx="3284352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/>
          <p:cNvGrpSpPr/>
          <p:nvPr/>
        </p:nvGrpSpPr>
        <p:grpSpPr>
          <a:xfrm>
            <a:off x="7498788" y="5583880"/>
            <a:ext cx="315273" cy="163162"/>
            <a:chOff x="7966919" y="6095772"/>
            <a:chExt cx="432707" cy="179930"/>
          </a:xfrm>
        </p:grpSpPr>
        <p:sp>
          <p:nvSpPr>
            <p:cNvPr id="190" name="이등변 삼각형 189">
              <a:extLst>
                <a:ext uri="{FF2B5EF4-FFF2-40B4-BE49-F238E27FC236}">
                  <a16:creationId xmlns:a16="http://schemas.microsoft.com/office/drawing/2014/main" id="{D111B15A-C8F7-457F-BC54-9D51659EFF18}"/>
                </a:ext>
              </a:extLst>
            </p:cNvPr>
            <p:cNvSpPr/>
            <p:nvPr/>
          </p:nvSpPr>
          <p:spPr>
            <a:xfrm rot="10800000">
              <a:off x="7966919" y="6160094"/>
              <a:ext cx="432707" cy="115608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9797" latinLnBrk="0">
                <a:defRPr/>
              </a:pPr>
              <a:endParaRPr lang="ko-KR" altLang="en-US" sz="1700" dirty="0">
                <a:solidFill>
                  <a:prstClr val="white"/>
                </a:solidFill>
                <a:latin typeface="KoPub돋움체 Medium"/>
                <a:ea typeface="KoPub돋움체 Medium"/>
              </a:endParaRPr>
            </a:p>
          </p:txBody>
        </p:sp>
        <p:sp>
          <p:nvSpPr>
            <p:cNvPr id="191" name="이등변 삼각형 190">
              <a:extLst>
                <a:ext uri="{FF2B5EF4-FFF2-40B4-BE49-F238E27FC236}">
                  <a16:creationId xmlns:a16="http://schemas.microsoft.com/office/drawing/2014/main" id="{AB0C2E9B-B35C-4CD9-A732-40E68C8A26B3}"/>
                </a:ext>
              </a:extLst>
            </p:cNvPr>
            <p:cNvSpPr/>
            <p:nvPr/>
          </p:nvSpPr>
          <p:spPr>
            <a:xfrm rot="10800000">
              <a:off x="7966919" y="6095772"/>
              <a:ext cx="432707" cy="11560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9797" latinLnBrk="0">
                <a:defRPr/>
              </a:pPr>
              <a:endParaRPr lang="ko-KR" altLang="en-US" sz="1700" dirty="0">
                <a:solidFill>
                  <a:prstClr val="white"/>
                </a:solidFill>
                <a:latin typeface="KoPub돋움체 Medium"/>
                <a:ea typeface="KoPub돋움체 Medium"/>
              </a:endParaRPr>
            </a:p>
          </p:txBody>
        </p:sp>
      </p:grpSp>
      <p:sp>
        <p:nvSpPr>
          <p:cNvPr id="192" name="TextBox 177">
            <a:extLst>
              <a:ext uri="{FF2B5EF4-FFF2-40B4-BE49-F238E27FC236}">
                <a16:creationId xmlns:a16="http://schemas.microsoft.com/office/drawing/2014/main" id="{0C750A07-D7A1-439E-8845-670EF663D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170" y="5858875"/>
            <a:ext cx="117628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839511" fontAlgn="ctr" latinLnBrk="0">
              <a:buClr>
                <a:srgbClr val="003366"/>
              </a:buClr>
              <a:defRPr/>
            </a:pPr>
            <a:r>
              <a:rPr lang="en-US" altLang="ko-KR" sz="1000" kern="0" spc="-46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IT </a:t>
            </a:r>
            <a:r>
              <a:rPr lang="ko-KR" altLang="en-US" sz="1000" kern="0" spc="-46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인프라 기술인력 비율 </a:t>
            </a:r>
          </a:p>
          <a:p>
            <a:pPr algn="ctr" defTabSz="839511" fontAlgn="ctr" latinLnBrk="0">
              <a:buClr>
                <a:srgbClr val="003366"/>
              </a:buClr>
              <a:defRPr/>
            </a:pPr>
            <a:r>
              <a:rPr lang="ko-KR" altLang="en-US" sz="1000" kern="0" spc="-46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427AC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약 </a:t>
            </a:r>
            <a:r>
              <a:rPr lang="en-US" altLang="ko-KR" sz="1000" kern="0" spc="-46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427AC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82%</a:t>
            </a: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D7ED3619-3BA9-44E9-904E-9379ABC16037}"/>
              </a:ext>
            </a:extLst>
          </p:cNvPr>
          <p:cNvSpPr/>
          <p:nvPr/>
        </p:nvSpPr>
        <p:spPr>
          <a:xfrm>
            <a:off x="7747075" y="5844987"/>
            <a:ext cx="365253" cy="306870"/>
          </a:xfrm>
          <a:prstGeom prst="ellipse">
            <a:avLst/>
          </a:prstGeom>
          <a:solidFill>
            <a:srgbClr val="6476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3951" tIns="41976" rIns="83951" bIns="41976" rtlCol="0" anchor="ctr"/>
          <a:lstStyle/>
          <a:p>
            <a:pPr algn="ctr" defTabSz="839511" latinLnBrk="0">
              <a:defRPr/>
            </a:pPr>
            <a:endParaRPr lang="ko-KR" altLang="en-US" sz="1700" kern="0" dirty="0">
              <a:solidFill>
                <a:sysClr val="window" lastClr="FFFFFF"/>
              </a:solidFill>
              <a:latin typeface="KoPub돋움체 Medium"/>
              <a:ea typeface="KoPub돋움체 Medium"/>
            </a:endParaRPr>
          </a:p>
        </p:txBody>
      </p:sp>
      <p:sp>
        <p:nvSpPr>
          <p:cNvPr id="194" name="Freeform 9">
            <a:extLst>
              <a:ext uri="{FF2B5EF4-FFF2-40B4-BE49-F238E27FC236}">
                <a16:creationId xmlns:a16="http://schemas.microsoft.com/office/drawing/2014/main" id="{710C1E8E-ACA8-4D80-9EF6-66500BF26A92}"/>
              </a:ext>
            </a:extLst>
          </p:cNvPr>
          <p:cNvSpPr>
            <a:spLocks noEditPoints="1"/>
          </p:cNvSpPr>
          <p:nvPr/>
        </p:nvSpPr>
        <p:spPr bwMode="auto">
          <a:xfrm>
            <a:off x="7831045" y="5910283"/>
            <a:ext cx="197315" cy="165731"/>
          </a:xfrm>
          <a:custGeom>
            <a:avLst/>
            <a:gdLst>
              <a:gd name="T0" fmla="*/ 205 w 1788"/>
              <a:gd name="T1" fmla="*/ 1462 h 1784"/>
              <a:gd name="T2" fmla="*/ 448 w 1788"/>
              <a:gd name="T3" fmla="*/ 418 h 1784"/>
              <a:gd name="T4" fmla="*/ 383 w 1788"/>
              <a:gd name="T5" fmla="*/ 860 h 1784"/>
              <a:gd name="T6" fmla="*/ 664 w 1788"/>
              <a:gd name="T7" fmla="*/ 27 h 1784"/>
              <a:gd name="T8" fmla="*/ 599 w 1788"/>
              <a:gd name="T9" fmla="*/ 47 h 1784"/>
              <a:gd name="T10" fmla="*/ 533 w 1788"/>
              <a:gd name="T11" fmla="*/ 73 h 1784"/>
              <a:gd name="T12" fmla="*/ 473 w 1788"/>
              <a:gd name="T13" fmla="*/ 103 h 1784"/>
              <a:gd name="T14" fmla="*/ 412 w 1788"/>
              <a:gd name="T15" fmla="*/ 138 h 1784"/>
              <a:gd name="T16" fmla="*/ 356 w 1788"/>
              <a:gd name="T17" fmla="*/ 177 h 1784"/>
              <a:gd name="T18" fmla="*/ 301 w 1788"/>
              <a:gd name="T19" fmla="*/ 222 h 1784"/>
              <a:gd name="T20" fmla="*/ 251 w 1788"/>
              <a:gd name="T21" fmla="*/ 270 h 1784"/>
              <a:gd name="T22" fmla="*/ 672 w 1788"/>
              <a:gd name="T23" fmla="*/ 25 h 1784"/>
              <a:gd name="T24" fmla="*/ 926 w 1788"/>
              <a:gd name="T25" fmla="*/ 1308 h 1784"/>
              <a:gd name="T26" fmla="*/ 1405 w 1788"/>
              <a:gd name="T27" fmla="*/ 860 h 1784"/>
              <a:gd name="T28" fmla="*/ 1340 w 1788"/>
              <a:gd name="T29" fmla="*/ 418 h 1784"/>
              <a:gd name="T30" fmla="*/ 1537 w 1788"/>
              <a:gd name="T31" fmla="*/ 270 h 1784"/>
              <a:gd name="T32" fmla="*/ 1487 w 1788"/>
              <a:gd name="T33" fmla="*/ 222 h 1784"/>
              <a:gd name="T34" fmla="*/ 1432 w 1788"/>
              <a:gd name="T35" fmla="*/ 177 h 1784"/>
              <a:gd name="T36" fmla="*/ 1376 w 1788"/>
              <a:gd name="T37" fmla="*/ 139 h 1784"/>
              <a:gd name="T38" fmla="*/ 1315 w 1788"/>
              <a:gd name="T39" fmla="*/ 103 h 1784"/>
              <a:gd name="T40" fmla="*/ 1254 w 1788"/>
              <a:gd name="T41" fmla="*/ 73 h 1784"/>
              <a:gd name="T42" fmla="*/ 1188 w 1788"/>
              <a:gd name="T43" fmla="*/ 47 h 1784"/>
              <a:gd name="T44" fmla="*/ 1124 w 1788"/>
              <a:gd name="T45" fmla="*/ 27 h 1784"/>
              <a:gd name="T46" fmla="*/ 1540 w 1788"/>
              <a:gd name="T47" fmla="*/ 273 h 1784"/>
              <a:gd name="T48" fmla="*/ 1258 w 1788"/>
              <a:gd name="T49" fmla="*/ 372 h 1784"/>
              <a:gd name="T50" fmla="*/ 926 w 1788"/>
              <a:gd name="T51" fmla="*/ 475 h 1784"/>
              <a:gd name="T52" fmla="*/ 1278 w 1788"/>
              <a:gd name="T53" fmla="*/ 433 h 1784"/>
              <a:gd name="T54" fmla="*/ 1258 w 1788"/>
              <a:gd name="T55" fmla="*/ 1411 h 1784"/>
              <a:gd name="T56" fmla="*/ 1124 w 1788"/>
              <a:gd name="T57" fmla="*/ 1756 h 1784"/>
              <a:gd name="T58" fmla="*/ 1189 w 1788"/>
              <a:gd name="T59" fmla="*/ 1736 h 1784"/>
              <a:gd name="T60" fmla="*/ 1255 w 1788"/>
              <a:gd name="T61" fmla="*/ 1710 h 1784"/>
              <a:gd name="T62" fmla="*/ 1315 w 1788"/>
              <a:gd name="T63" fmla="*/ 1681 h 1784"/>
              <a:gd name="T64" fmla="*/ 1376 w 1788"/>
              <a:gd name="T65" fmla="*/ 1645 h 1784"/>
              <a:gd name="T66" fmla="*/ 1432 w 1788"/>
              <a:gd name="T67" fmla="*/ 1606 h 1784"/>
              <a:gd name="T68" fmla="*/ 1487 w 1788"/>
              <a:gd name="T69" fmla="*/ 1561 h 1784"/>
              <a:gd name="T70" fmla="*/ 1537 w 1788"/>
              <a:gd name="T71" fmla="*/ 1514 h 1784"/>
              <a:gd name="T72" fmla="*/ 1116 w 1788"/>
              <a:gd name="T73" fmla="*/ 1758 h 1784"/>
              <a:gd name="T74" fmla="*/ 1788 w 1788"/>
              <a:gd name="T75" fmla="*/ 924 h 1784"/>
              <a:gd name="T76" fmla="*/ 530 w 1788"/>
              <a:gd name="T77" fmla="*/ 372 h 1784"/>
              <a:gd name="T78" fmla="*/ 530 w 1788"/>
              <a:gd name="T79" fmla="*/ 372 h 1784"/>
              <a:gd name="T80" fmla="*/ 862 w 1788"/>
              <a:gd name="T81" fmla="*/ 475 h 1784"/>
              <a:gd name="T82" fmla="*/ 862 w 1788"/>
              <a:gd name="T83" fmla="*/ 1784 h 1784"/>
              <a:gd name="T84" fmla="*/ 862 w 1788"/>
              <a:gd name="T85" fmla="*/ 1784 h 1784"/>
              <a:gd name="T86" fmla="*/ 266 w 1788"/>
              <a:gd name="T87" fmla="*/ 1529 h 1784"/>
              <a:gd name="T88" fmla="*/ 319 w 1788"/>
              <a:gd name="T89" fmla="*/ 1577 h 1784"/>
              <a:gd name="T90" fmla="*/ 373 w 1788"/>
              <a:gd name="T91" fmla="*/ 1619 h 1784"/>
              <a:gd name="T92" fmla="*/ 432 w 1788"/>
              <a:gd name="T93" fmla="*/ 1658 h 1784"/>
              <a:gd name="T94" fmla="*/ 492 w 1788"/>
              <a:gd name="T95" fmla="*/ 1691 h 1784"/>
              <a:gd name="T96" fmla="*/ 556 w 1788"/>
              <a:gd name="T97" fmla="*/ 1720 h 1784"/>
              <a:gd name="T98" fmla="*/ 620 w 1788"/>
              <a:gd name="T99" fmla="*/ 1743 h 1784"/>
              <a:gd name="T100" fmla="*/ 672 w 1788"/>
              <a:gd name="T101" fmla="*/ 1758 h 1784"/>
              <a:gd name="T102" fmla="*/ 510 w 1788"/>
              <a:gd name="T103" fmla="*/ 1350 h 1784"/>
              <a:gd name="T104" fmla="*/ 447 w 1788"/>
              <a:gd name="T105" fmla="*/ 924 h 1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88" h="1784">
                <a:moveTo>
                  <a:pt x="383" y="924"/>
                </a:moveTo>
                <a:cubicBezTo>
                  <a:pt x="0" y="924"/>
                  <a:pt x="0" y="924"/>
                  <a:pt x="0" y="924"/>
                </a:cubicBezTo>
                <a:cubicBezTo>
                  <a:pt x="7" y="1121"/>
                  <a:pt x="79" y="1310"/>
                  <a:pt x="205" y="1462"/>
                </a:cubicBezTo>
                <a:cubicBezTo>
                  <a:pt x="282" y="1421"/>
                  <a:pt x="363" y="1388"/>
                  <a:pt x="448" y="1366"/>
                </a:cubicBezTo>
                <a:cubicBezTo>
                  <a:pt x="406" y="1222"/>
                  <a:pt x="385" y="1073"/>
                  <a:pt x="383" y="924"/>
                </a:cubicBezTo>
                <a:close/>
                <a:moveTo>
                  <a:pt x="448" y="418"/>
                </a:moveTo>
                <a:cubicBezTo>
                  <a:pt x="363" y="395"/>
                  <a:pt x="282" y="363"/>
                  <a:pt x="205" y="321"/>
                </a:cubicBezTo>
                <a:cubicBezTo>
                  <a:pt x="79" y="473"/>
                  <a:pt x="7" y="663"/>
                  <a:pt x="0" y="860"/>
                </a:cubicBezTo>
                <a:cubicBezTo>
                  <a:pt x="383" y="860"/>
                  <a:pt x="383" y="860"/>
                  <a:pt x="383" y="860"/>
                </a:cubicBezTo>
                <a:cubicBezTo>
                  <a:pt x="385" y="710"/>
                  <a:pt x="406" y="561"/>
                  <a:pt x="448" y="418"/>
                </a:cubicBezTo>
                <a:close/>
                <a:moveTo>
                  <a:pt x="672" y="25"/>
                </a:moveTo>
                <a:cubicBezTo>
                  <a:pt x="669" y="26"/>
                  <a:pt x="666" y="27"/>
                  <a:pt x="664" y="27"/>
                </a:cubicBezTo>
                <a:cubicBezTo>
                  <a:pt x="657" y="29"/>
                  <a:pt x="650" y="31"/>
                  <a:pt x="644" y="33"/>
                </a:cubicBezTo>
                <a:cubicBezTo>
                  <a:pt x="636" y="35"/>
                  <a:pt x="628" y="38"/>
                  <a:pt x="620" y="40"/>
                </a:cubicBezTo>
                <a:cubicBezTo>
                  <a:pt x="613" y="42"/>
                  <a:pt x="606" y="45"/>
                  <a:pt x="599" y="47"/>
                </a:cubicBezTo>
                <a:cubicBezTo>
                  <a:pt x="592" y="50"/>
                  <a:pt x="584" y="53"/>
                  <a:pt x="576" y="56"/>
                </a:cubicBezTo>
                <a:cubicBezTo>
                  <a:pt x="569" y="58"/>
                  <a:pt x="563" y="61"/>
                  <a:pt x="556" y="64"/>
                </a:cubicBezTo>
                <a:cubicBezTo>
                  <a:pt x="549" y="67"/>
                  <a:pt x="541" y="70"/>
                  <a:pt x="533" y="73"/>
                </a:cubicBezTo>
                <a:cubicBezTo>
                  <a:pt x="527" y="76"/>
                  <a:pt x="520" y="79"/>
                  <a:pt x="514" y="82"/>
                </a:cubicBezTo>
                <a:cubicBezTo>
                  <a:pt x="506" y="86"/>
                  <a:pt x="499" y="89"/>
                  <a:pt x="492" y="93"/>
                </a:cubicBezTo>
                <a:cubicBezTo>
                  <a:pt x="485" y="96"/>
                  <a:pt x="479" y="99"/>
                  <a:pt x="473" y="103"/>
                </a:cubicBezTo>
                <a:cubicBezTo>
                  <a:pt x="465" y="107"/>
                  <a:pt x="458" y="111"/>
                  <a:pt x="451" y="115"/>
                </a:cubicBezTo>
                <a:cubicBezTo>
                  <a:pt x="445" y="118"/>
                  <a:pt x="439" y="122"/>
                  <a:pt x="432" y="126"/>
                </a:cubicBezTo>
                <a:cubicBezTo>
                  <a:pt x="425" y="130"/>
                  <a:pt x="419" y="134"/>
                  <a:pt x="412" y="138"/>
                </a:cubicBezTo>
                <a:cubicBezTo>
                  <a:pt x="406" y="142"/>
                  <a:pt x="400" y="146"/>
                  <a:pt x="393" y="150"/>
                </a:cubicBezTo>
                <a:cubicBezTo>
                  <a:pt x="387" y="155"/>
                  <a:pt x="380" y="160"/>
                  <a:pt x="373" y="164"/>
                </a:cubicBezTo>
                <a:cubicBezTo>
                  <a:pt x="368" y="169"/>
                  <a:pt x="362" y="173"/>
                  <a:pt x="356" y="177"/>
                </a:cubicBezTo>
                <a:cubicBezTo>
                  <a:pt x="349" y="182"/>
                  <a:pt x="343" y="187"/>
                  <a:pt x="336" y="192"/>
                </a:cubicBezTo>
                <a:cubicBezTo>
                  <a:pt x="331" y="197"/>
                  <a:pt x="325" y="201"/>
                  <a:pt x="319" y="206"/>
                </a:cubicBezTo>
                <a:cubicBezTo>
                  <a:pt x="313" y="211"/>
                  <a:pt x="307" y="217"/>
                  <a:pt x="301" y="222"/>
                </a:cubicBezTo>
                <a:cubicBezTo>
                  <a:pt x="295" y="227"/>
                  <a:pt x="290" y="232"/>
                  <a:pt x="285" y="237"/>
                </a:cubicBezTo>
                <a:cubicBezTo>
                  <a:pt x="278" y="242"/>
                  <a:pt x="273" y="248"/>
                  <a:pt x="267" y="254"/>
                </a:cubicBezTo>
                <a:cubicBezTo>
                  <a:pt x="261" y="259"/>
                  <a:pt x="256" y="264"/>
                  <a:pt x="251" y="270"/>
                </a:cubicBezTo>
                <a:cubicBezTo>
                  <a:pt x="250" y="271"/>
                  <a:pt x="249" y="272"/>
                  <a:pt x="248" y="273"/>
                </a:cubicBezTo>
                <a:cubicBezTo>
                  <a:pt x="318" y="309"/>
                  <a:pt x="392" y="337"/>
                  <a:pt x="467" y="357"/>
                </a:cubicBezTo>
                <a:cubicBezTo>
                  <a:pt x="507" y="231"/>
                  <a:pt x="577" y="117"/>
                  <a:pt x="672" y="25"/>
                </a:cubicBezTo>
                <a:close/>
                <a:moveTo>
                  <a:pt x="1341" y="924"/>
                </a:moveTo>
                <a:cubicBezTo>
                  <a:pt x="926" y="924"/>
                  <a:pt x="926" y="924"/>
                  <a:pt x="926" y="924"/>
                </a:cubicBezTo>
                <a:cubicBezTo>
                  <a:pt x="926" y="1308"/>
                  <a:pt x="926" y="1308"/>
                  <a:pt x="926" y="1308"/>
                </a:cubicBezTo>
                <a:cubicBezTo>
                  <a:pt x="1044" y="1310"/>
                  <a:pt x="1162" y="1324"/>
                  <a:pt x="1278" y="1350"/>
                </a:cubicBezTo>
                <a:cubicBezTo>
                  <a:pt x="1318" y="1211"/>
                  <a:pt x="1339" y="1068"/>
                  <a:pt x="1341" y="924"/>
                </a:cubicBezTo>
                <a:close/>
                <a:moveTo>
                  <a:pt x="1405" y="860"/>
                </a:moveTo>
                <a:cubicBezTo>
                  <a:pt x="1788" y="860"/>
                  <a:pt x="1788" y="860"/>
                  <a:pt x="1788" y="860"/>
                </a:cubicBezTo>
                <a:cubicBezTo>
                  <a:pt x="1781" y="663"/>
                  <a:pt x="1709" y="473"/>
                  <a:pt x="1583" y="321"/>
                </a:cubicBezTo>
                <a:cubicBezTo>
                  <a:pt x="1506" y="363"/>
                  <a:pt x="1425" y="395"/>
                  <a:pt x="1340" y="418"/>
                </a:cubicBezTo>
                <a:cubicBezTo>
                  <a:pt x="1382" y="561"/>
                  <a:pt x="1403" y="710"/>
                  <a:pt x="1405" y="860"/>
                </a:cubicBezTo>
                <a:close/>
                <a:moveTo>
                  <a:pt x="1540" y="273"/>
                </a:moveTo>
                <a:cubicBezTo>
                  <a:pt x="1539" y="272"/>
                  <a:pt x="1538" y="271"/>
                  <a:pt x="1537" y="270"/>
                </a:cubicBezTo>
                <a:cubicBezTo>
                  <a:pt x="1532" y="265"/>
                  <a:pt x="1527" y="260"/>
                  <a:pt x="1521" y="254"/>
                </a:cubicBezTo>
                <a:cubicBezTo>
                  <a:pt x="1516" y="249"/>
                  <a:pt x="1510" y="243"/>
                  <a:pt x="1504" y="237"/>
                </a:cubicBezTo>
                <a:cubicBezTo>
                  <a:pt x="1498" y="232"/>
                  <a:pt x="1493" y="227"/>
                  <a:pt x="1487" y="222"/>
                </a:cubicBezTo>
                <a:cubicBezTo>
                  <a:pt x="1481" y="217"/>
                  <a:pt x="1475" y="211"/>
                  <a:pt x="1469" y="206"/>
                </a:cubicBezTo>
                <a:cubicBezTo>
                  <a:pt x="1463" y="201"/>
                  <a:pt x="1457" y="197"/>
                  <a:pt x="1452" y="193"/>
                </a:cubicBezTo>
                <a:cubicBezTo>
                  <a:pt x="1445" y="187"/>
                  <a:pt x="1439" y="182"/>
                  <a:pt x="1432" y="177"/>
                </a:cubicBezTo>
                <a:cubicBezTo>
                  <a:pt x="1426" y="173"/>
                  <a:pt x="1421" y="169"/>
                  <a:pt x="1415" y="164"/>
                </a:cubicBezTo>
                <a:cubicBezTo>
                  <a:pt x="1408" y="160"/>
                  <a:pt x="1401" y="155"/>
                  <a:pt x="1395" y="150"/>
                </a:cubicBezTo>
                <a:cubicBezTo>
                  <a:pt x="1389" y="146"/>
                  <a:pt x="1383" y="142"/>
                  <a:pt x="1376" y="139"/>
                </a:cubicBezTo>
                <a:cubicBezTo>
                  <a:pt x="1370" y="134"/>
                  <a:pt x="1363" y="130"/>
                  <a:pt x="1356" y="125"/>
                </a:cubicBezTo>
                <a:cubicBezTo>
                  <a:pt x="1349" y="122"/>
                  <a:pt x="1343" y="118"/>
                  <a:pt x="1337" y="115"/>
                </a:cubicBezTo>
                <a:cubicBezTo>
                  <a:pt x="1330" y="111"/>
                  <a:pt x="1323" y="107"/>
                  <a:pt x="1315" y="103"/>
                </a:cubicBezTo>
                <a:cubicBezTo>
                  <a:pt x="1309" y="99"/>
                  <a:pt x="1303" y="96"/>
                  <a:pt x="1296" y="93"/>
                </a:cubicBezTo>
                <a:cubicBezTo>
                  <a:pt x="1289" y="89"/>
                  <a:pt x="1281" y="86"/>
                  <a:pt x="1274" y="82"/>
                </a:cubicBezTo>
                <a:cubicBezTo>
                  <a:pt x="1267" y="79"/>
                  <a:pt x="1261" y="76"/>
                  <a:pt x="1254" y="73"/>
                </a:cubicBezTo>
                <a:cubicBezTo>
                  <a:pt x="1247" y="70"/>
                  <a:pt x="1239" y="67"/>
                  <a:pt x="1232" y="64"/>
                </a:cubicBezTo>
                <a:cubicBezTo>
                  <a:pt x="1225" y="61"/>
                  <a:pt x="1218" y="58"/>
                  <a:pt x="1212" y="56"/>
                </a:cubicBezTo>
                <a:cubicBezTo>
                  <a:pt x="1204" y="53"/>
                  <a:pt x="1196" y="50"/>
                  <a:pt x="1188" y="47"/>
                </a:cubicBezTo>
                <a:cubicBezTo>
                  <a:pt x="1182" y="45"/>
                  <a:pt x="1175" y="43"/>
                  <a:pt x="1168" y="40"/>
                </a:cubicBezTo>
                <a:cubicBezTo>
                  <a:pt x="1160" y="38"/>
                  <a:pt x="1152" y="35"/>
                  <a:pt x="1144" y="33"/>
                </a:cubicBezTo>
                <a:cubicBezTo>
                  <a:pt x="1137" y="31"/>
                  <a:pt x="1131" y="29"/>
                  <a:pt x="1124" y="27"/>
                </a:cubicBezTo>
                <a:cubicBezTo>
                  <a:pt x="1121" y="27"/>
                  <a:pt x="1119" y="26"/>
                  <a:pt x="1116" y="25"/>
                </a:cubicBezTo>
                <a:cubicBezTo>
                  <a:pt x="1211" y="117"/>
                  <a:pt x="1281" y="231"/>
                  <a:pt x="1320" y="357"/>
                </a:cubicBezTo>
                <a:cubicBezTo>
                  <a:pt x="1396" y="337"/>
                  <a:pt x="1470" y="309"/>
                  <a:pt x="1540" y="273"/>
                </a:cubicBezTo>
                <a:close/>
                <a:moveTo>
                  <a:pt x="926" y="0"/>
                </a:moveTo>
                <a:cubicBezTo>
                  <a:pt x="926" y="411"/>
                  <a:pt x="926" y="411"/>
                  <a:pt x="926" y="411"/>
                </a:cubicBezTo>
                <a:cubicBezTo>
                  <a:pt x="1038" y="410"/>
                  <a:pt x="1149" y="397"/>
                  <a:pt x="1258" y="372"/>
                </a:cubicBezTo>
                <a:cubicBezTo>
                  <a:pt x="1183" y="162"/>
                  <a:pt x="1063" y="19"/>
                  <a:pt x="926" y="0"/>
                </a:cubicBezTo>
                <a:close/>
                <a:moveTo>
                  <a:pt x="1278" y="433"/>
                </a:moveTo>
                <a:cubicBezTo>
                  <a:pt x="1162" y="460"/>
                  <a:pt x="1044" y="474"/>
                  <a:pt x="926" y="475"/>
                </a:cubicBezTo>
                <a:cubicBezTo>
                  <a:pt x="926" y="860"/>
                  <a:pt x="926" y="860"/>
                  <a:pt x="926" y="860"/>
                </a:cubicBezTo>
                <a:cubicBezTo>
                  <a:pt x="1341" y="860"/>
                  <a:pt x="1341" y="860"/>
                  <a:pt x="1341" y="860"/>
                </a:cubicBezTo>
                <a:cubicBezTo>
                  <a:pt x="1339" y="715"/>
                  <a:pt x="1318" y="572"/>
                  <a:pt x="1278" y="433"/>
                </a:cubicBezTo>
                <a:close/>
                <a:moveTo>
                  <a:pt x="926" y="1372"/>
                </a:moveTo>
                <a:cubicBezTo>
                  <a:pt x="926" y="1784"/>
                  <a:pt x="926" y="1784"/>
                  <a:pt x="926" y="1784"/>
                </a:cubicBezTo>
                <a:cubicBezTo>
                  <a:pt x="1063" y="1765"/>
                  <a:pt x="1183" y="1622"/>
                  <a:pt x="1258" y="1411"/>
                </a:cubicBezTo>
                <a:cubicBezTo>
                  <a:pt x="1149" y="1387"/>
                  <a:pt x="1038" y="1374"/>
                  <a:pt x="926" y="1372"/>
                </a:cubicBezTo>
                <a:close/>
                <a:moveTo>
                  <a:pt x="1116" y="1758"/>
                </a:moveTo>
                <a:cubicBezTo>
                  <a:pt x="1119" y="1758"/>
                  <a:pt x="1122" y="1757"/>
                  <a:pt x="1124" y="1756"/>
                </a:cubicBezTo>
                <a:cubicBezTo>
                  <a:pt x="1131" y="1755"/>
                  <a:pt x="1138" y="1752"/>
                  <a:pt x="1144" y="1750"/>
                </a:cubicBezTo>
                <a:cubicBezTo>
                  <a:pt x="1152" y="1748"/>
                  <a:pt x="1161" y="1746"/>
                  <a:pt x="1169" y="1743"/>
                </a:cubicBezTo>
                <a:cubicBezTo>
                  <a:pt x="1175" y="1741"/>
                  <a:pt x="1182" y="1739"/>
                  <a:pt x="1189" y="1736"/>
                </a:cubicBezTo>
                <a:cubicBezTo>
                  <a:pt x="1196" y="1734"/>
                  <a:pt x="1204" y="1731"/>
                  <a:pt x="1212" y="1728"/>
                </a:cubicBezTo>
                <a:cubicBezTo>
                  <a:pt x="1219" y="1725"/>
                  <a:pt x="1225" y="1723"/>
                  <a:pt x="1232" y="1720"/>
                </a:cubicBezTo>
                <a:cubicBezTo>
                  <a:pt x="1240" y="1717"/>
                  <a:pt x="1247" y="1714"/>
                  <a:pt x="1255" y="1710"/>
                </a:cubicBezTo>
                <a:cubicBezTo>
                  <a:pt x="1261" y="1707"/>
                  <a:pt x="1268" y="1704"/>
                  <a:pt x="1274" y="1701"/>
                </a:cubicBezTo>
                <a:cubicBezTo>
                  <a:pt x="1282" y="1698"/>
                  <a:pt x="1289" y="1694"/>
                  <a:pt x="1296" y="1691"/>
                </a:cubicBezTo>
                <a:cubicBezTo>
                  <a:pt x="1303" y="1687"/>
                  <a:pt x="1309" y="1684"/>
                  <a:pt x="1315" y="1681"/>
                </a:cubicBezTo>
                <a:cubicBezTo>
                  <a:pt x="1323" y="1677"/>
                  <a:pt x="1330" y="1673"/>
                  <a:pt x="1337" y="1669"/>
                </a:cubicBezTo>
                <a:cubicBezTo>
                  <a:pt x="1343" y="1665"/>
                  <a:pt x="1349" y="1662"/>
                  <a:pt x="1356" y="1658"/>
                </a:cubicBezTo>
                <a:cubicBezTo>
                  <a:pt x="1362" y="1654"/>
                  <a:pt x="1369" y="1649"/>
                  <a:pt x="1376" y="1645"/>
                </a:cubicBezTo>
                <a:cubicBezTo>
                  <a:pt x="1382" y="1641"/>
                  <a:pt x="1388" y="1637"/>
                  <a:pt x="1395" y="1633"/>
                </a:cubicBezTo>
                <a:cubicBezTo>
                  <a:pt x="1401" y="1629"/>
                  <a:pt x="1408" y="1624"/>
                  <a:pt x="1415" y="1619"/>
                </a:cubicBezTo>
                <a:cubicBezTo>
                  <a:pt x="1420" y="1615"/>
                  <a:pt x="1426" y="1611"/>
                  <a:pt x="1432" y="1606"/>
                </a:cubicBezTo>
                <a:cubicBezTo>
                  <a:pt x="1439" y="1601"/>
                  <a:pt x="1445" y="1596"/>
                  <a:pt x="1452" y="1591"/>
                </a:cubicBezTo>
                <a:cubicBezTo>
                  <a:pt x="1457" y="1587"/>
                  <a:pt x="1463" y="1582"/>
                  <a:pt x="1469" y="1578"/>
                </a:cubicBezTo>
                <a:cubicBezTo>
                  <a:pt x="1475" y="1572"/>
                  <a:pt x="1481" y="1567"/>
                  <a:pt x="1487" y="1561"/>
                </a:cubicBezTo>
                <a:cubicBezTo>
                  <a:pt x="1493" y="1556"/>
                  <a:pt x="1498" y="1552"/>
                  <a:pt x="1503" y="1547"/>
                </a:cubicBezTo>
                <a:cubicBezTo>
                  <a:pt x="1510" y="1541"/>
                  <a:pt x="1515" y="1535"/>
                  <a:pt x="1521" y="1529"/>
                </a:cubicBezTo>
                <a:cubicBezTo>
                  <a:pt x="1527" y="1524"/>
                  <a:pt x="1532" y="1519"/>
                  <a:pt x="1537" y="1514"/>
                </a:cubicBezTo>
                <a:cubicBezTo>
                  <a:pt x="1538" y="1513"/>
                  <a:pt x="1539" y="1512"/>
                  <a:pt x="1540" y="1511"/>
                </a:cubicBezTo>
                <a:cubicBezTo>
                  <a:pt x="1470" y="1475"/>
                  <a:pt x="1396" y="1447"/>
                  <a:pt x="1321" y="1427"/>
                </a:cubicBezTo>
                <a:cubicBezTo>
                  <a:pt x="1281" y="1552"/>
                  <a:pt x="1211" y="1666"/>
                  <a:pt x="1116" y="1758"/>
                </a:cubicBezTo>
                <a:close/>
                <a:moveTo>
                  <a:pt x="1340" y="1366"/>
                </a:moveTo>
                <a:cubicBezTo>
                  <a:pt x="1425" y="1388"/>
                  <a:pt x="1506" y="1421"/>
                  <a:pt x="1583" y="1462"/>
                </a:cubicBezTo>
                <a:cubicBezTo>
                  <a:pt x="1709" y="1310"/>
                  <a:pt x="1781" y="1121"/>
                  <a:pt x="1788" y="924"/>
                </a:cubicBezTo>
                <a:cubicBezTo>
                  <a:pt x="1405" y="924"/>
                  <a:pt x="1405" y="924"/>
                  <a:pt x="1405" y="924"/>
                </a:cubicBezTo>
                <a:cubicBezTo>
                  <a:pt x="1403" y="1073"/>
                  <a:pt x="1382" y="1222"/>
                  <a:pt x="1340" y="1366"/>
                </a:cubicBezTo>
                <a:close/>
                <a:moveTo>
                  <a:pt x="530" y="372"/>
                </a:moveTo>
                <a:cubicBezTo>
                  <a:pt x="639" y="397"/>
                  <a:pt x="750" y="410"/>
                  <a:pt x="862" y="411"/>
                </a:cubicBezTo>
                <a:cubicBezTo>
                  <a:pt x="862" y="0"/>
                  <a:pt x="862" y="0"/>
                  <a:pt x="862" y="0"/>
                </a:cubicBezTo>
                <a:cubicBezTo>
                  <a:pt x="725" y="19"/>
                  <a:pt x="605" y="162"/>
                  <a:pt x="530" y="372"/>
                </a:cubicBezTo>
                <a:close/>
                <a:moveTo>
                  <a:pt x="447" y="860"/>
                </a:moveTo>
                <a:cubicBezTo>
                  <a:pt x="862" y="860"/>
                  <a:pt x="862" y="860"/>
                  <a:pt x="862" y="860"/>
                </a:cubicBezTo>
                <a:cubicBezTo>
                  <a:pt x="862" y="475"/>
                  <a:pt x="862" y="475"/>
                  <a:pt x="862" y="475"/>
                </a:cubicBezTo>
                <a:cubicBezTo>
                  <a:pt x="744" y="474"/>
                  <a:pt x="626" y="460"/>
                  <a:pt x="510" y="433"/>
                </a:cubicBezTo>
                <a:cubicBezTo>
                  <a:pt x="470" y="572"/>
                  <a:pt x="449" y="715"/>
                  <a:pt x="447" y="860"/>
                </a:cubicBezTo>
                <a:close/>
                <a:moveTo>
                  <a:pt x="862" y="1784"/>
                </a:moveTo>
                <a:cubicBezTo>
                  <a:pt x="862" y="1372"/>
                  <a:pt x="862" y="1372"/>
                  <a:pt x="862" y="1372"/>
                </a:cubicBezTo>
                <a:cubicBezTo>
                  <a:pt x="750" y="1374"/>
                  <a:pt x="639" y="1387"/>
                  <a:pt x="530" y="1411"/>
                </a:cubicBezTo>
                <a:cubicBezTo>
                  <a:pt x="605" y="1622"/>
                  <a:pt x="725" y="1765"/>
                  <a:pt x="862" y="1784"/>
                </a:cubicBezTo>
                <a:close/>
                <a:moveTo>
                  <a:pt x="249" y="1511"/>
                </a:moveTo>
                <a:cubicBezTo>
                  <a:pt x="250" y="1512"/>
                  <a:pt x="250" y="1513"/>
                  <a:pt x="251" y="1514"/>
                </a:cubicBezTo>
                <a:cubicBezTo>
                  <a:pt x="256" y="1519"/>
                  <a:pt x="261" y="1524"/>
                  <a:pt x="266" y="1529"/>
                </a:cubicBezTo>
                <a:cubicBezTo>
                  <a:pt x="272" y="1535"/>
                  <a:pt x="278" y="1541"/>
                  <a:pt x="284" y="1546"/>
                </a:cubicBezTo>
                <a:cubicBezTo>
                  <a:pt x="290" y="1551"/>
                  <a:pt x="295" y="1556"/>
                  <a:pt x="301" y="1561"/>
                </a:cubicBezTo>
                <a:cubicBezTo>
                  <a:pt x="307" y="1566"/>
                  <a:pt x="313" y="1572"/>
                  <a:pt x="319" y="1577"/>
                </a:cubicBezTo>
                <a:cubicBezTo>
                  <a:pt x="325" y="1582"/>
                  <a:pt x="331" y="1586"/>
                  <a:pt x="336" y="1591"/>
                </a:cubicBezTo>
                <a:cubicBezTo>
                  <a:pt x="343" y="1596"/>
                  <a:pt x="349" y="1601"/>
                  <a:pt x="356" y="1606"/>
                </a:cubicBezTo>
                <a:cubicBezTo>
                  <a:pt x="362" y="1611"/>
                  <a:pt x="367" y="1615"/>
                  <a:pt x="373" y="1619"/>
                </a:cubicBezTo>
                <a:cubicBezTo>
                  <a:pt x="380" y="1624"/>
                  <a:pt x="387" y="1629"/>
                  <a:pt x="393" y="1633"/>
                </a:cubicBezTo>
                <a:cubicBezTo>
                  <a:pt x="399" y="1637"/>
                  <a:pt x="406" y="1641"/>
                  <a:pt x="412" y="1645"/>
                </a:cubicBezTo>
                <a:cubicBezTo>
                  <a:pt x="418" y="1649"/>
                  <a:pt x="425" y="1654"/>
                  <a:pt x="432" y="1658"/>
                </a:cubicBezTo>
                <a:cubicBezTo>
                  <a:pt x="439" y="1662"/>
                  <a:pt x="445" y="1665"/>
                  <a:pt x="451" y="1669"/>
                </a:cubicBezTo>
                <a:cubicBezTo>
                  <a:pt x="458" y="1673"/>
                  <a:pt x="465" y="1677"/>
                  <a:pt x="473" y="1681"/>
                </a:cubicBezTo>
                <a:cubicBezTo>
                  <a:pt x="479" y="1684"/>
                  <a:pt x="485" y="1688"/>
                  <a:pt x="492" y="1691"/>
                </a:cubicBezTo>
                <a:cubicBezTo>
                  <a:pt x="499" y="1694"/>
                  <a:pt x="507" y="1698"/>
                  <a:pt x="514" y="1702"/>
                </a:cubicBezTo>
                <a:cubicBezTo>
                  <a:pt x="521" y="1705"/>
                  <a:pt x="527" y="1708"/>
                  <a:pt x="534" y="1710"/>
                </a:cubicBezTo>
                <a:cubicBezTo>
                  <a:pt x="541" y="1714"/>
                  <a:pt x="549" y="1717"/>
                  <a:pt x="556" y="1720"/>
                </a:cubicBezTo>
                <a:cubicBezTo>
                  <a:pt x="563" y="1723"/>
                  <a:pt x="570" y="1725"/>
                  <a:pt x="576" y="1728"/>
                </a:cubicBezTo>
                <a:cubicBezTo>
                  <a:pt x="584" y="1731"/>
                  <a:pt x="592" y="1734"/>
                  <a:pt x="600" y="1736"/>
                </a:cubicBezTo>
                <a:cubicBezTo>
                  <a:pt x="606" y="1739"/>
                  <a:pt x="613" y="1741"/>
                  <a:pt x="620" y="1743"/>
                </a:cubicBezTo>
                <a:cubicBezTo>
                  <a:pt x="628" y="1746"/>
                  <a:pt x="636" y="1748"/>
                  <a:pt x="644" y="1750"/>
                </a:cubicBezTo>
                <a:cubicBezTo>
                  <a:pt x="651" y="1752"/>
                  <a:pt x="657" y="1754"/>
                  <a:pt x="664" y="1756"/>
                </a:cubicBezTo>
                <a:cubicBezTo>
                  <a:pt x="667" y="1757"/>
                  <a:pt x="669" y="1757"/>
                  <a:pt x="672" y="1758"/>
                </a:cubicBezTo>
                <a:cubicBezTo>
                  <a:pt x="577" y="1666"/>
                  <a:pt x="507" y="1552"/>
                  <a:pt x="468" y="1426"/>
                </a:cubicBezTo>
                <a:cubicBezTo>
                  <a:pt x="392" y="1447"/>
                  <a:pt x="318" y="1475"/>
                  <a:pt x="249" y="1511"/>
                </a:cubicBezTo>
                <a:close/>
                <a:moveTo>
                  <a:pt x="510" y="1350"/>
                </a:moveTo>
                <a:cubicBezTo>
                  <a:pt x="626" y="1324"/>
                  <a:pt x="744" y="1310"/>
                  <a:pt x="862" y="1308"/>
                </a:cubicBezTo>
                <a:cubicBezTo>
                  <a:pt x="862" y="924"/>
                  <a:pt x="862" y="924"/>
                  <a:pt x="862" y="924"/>
                </a:cubicBezTo>
                <a:cubicBezTo>
                  <a:pt x="447" y="924"/>
                  <a:pt x="447" y="924"/>
                  <a:pt x="447" y="924"/>
                </a:cubicBezTo>
                <a:cubicBezTo>
                  <a:pt x="449" y="1068"/>
                  <a:pt x="470" y="1211"/>
                  <a:pt x="510" y="135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83951" tIns="41976" rIns="83951" bIns="41976" numCol="1" anchor="t" anchorCtr="0" compatLnSpc="1">
            <a:prstTxWarp prst="textNoShape">
              <a:avLst/>
            </a:prstTxWarp>
          </a:bodyPr>
          <a:lstStyle/>
          <a:p>
            <a:pPr defTabSz="839511" latinLnBrk="0">
              <a:defRPr/>
            </a:pPr>
            <a:endParaRPr lang="ko-KR" altLang="en-US" sz="1700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257" name="그룹 256"/>
          <p:cNvGrpSpPr/>
          <p:nvPr/>
        </p:nvGrpSpPr>
        <p:grpSpPr>
          <a:xfrm>
            <a:off x="778304" y="2493738"/>
            <a:ext cx="4722114" cy="3645084"/>
            <a:chOff x="1113373" y="2371818"/>
            <a:chExt cx="5098217" cy="4397939"/>
          </a:xfrm>
        </p:grpSpPr>
        <p:sp>
          <p:nvSpPr>
            <p:cNvPr id="266" name="Freeform 1147">
              <a:extLst>
                <a:ext uri="{FF2B5EF4-FFF2-40B4-BE49-F238E27FC236}">
                  <a16:creationId xmlns:a16="http://schemas.microsoft.com/office/drawing/2014/main" id="{DA78062A-C55D-449C-852A-C43B45F13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7156" y="4990660"/>
              <a:ext cx="1020948" cy="408218"/>
            </a:xfrm>
            <a:custGeom>
              <a:avLst/>
              <a:gdLst>
                <a:gd name="T0" fmla="*/ 0 w 272"/>
                <a:gd name="T1" fmla="*/ 182 h 182"/>
                <a:gd name="T2" fmla="*/ 0 w 272"/>
                <a:gd name="T3" fmla="*/ 0 h 182"/>
                <a:gd name="T4" fmla="*/ 313 w 272"/>
                <a:gd name="T5" fmla="*/ 0 h 182"/>
                <a:gd name="T6" fmla="*/ 313 w 272"/>
                <a:gd name="T7" fmla="*/ 182 h 1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2"/>
                <a:gd name="T13" fmla="*/ 0 h 182"/>
                <a:gd name="T14" fmla="*/ 272 w 272"/>
                <a:gd name="T15" fmla="*/ 182 h 1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2" h="182">
                  <a:moveTo>
                    <a:pt x="0" y="182"/>
                  </a:moveTo>
                  <a:lnTo>
                    <a:pt x="0" y="0"/>
                  </a:lnTo>
                  <a:lnTo>
                    <a:pt x="272" y="0"/>
                  </a:lnTo>
                  <a:lnTo>
                    <a:pt x="272" y="182"/>
                  </a:lnTo>
                </a:path>
              </a:pathLst>
            </a:custGeom>
            <a:noFill/>
            <a:ln w="6350" cap="flat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 dirty="0">
                <a:ln>
                  <a:solidFill>
                    <a:srgbClr val="1F497D">
                      <a:lumMod val="60000"/>
                      <a:lumOff val="4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267" name="AutoShape 1194">
              <a:extLst>
                <a:ext uri="{FF2B5EF4-FFF2-40B4-BE49-F238E27FC236}">
                  <a16:creationId xmlns:a16="http://schemas.microsoft.com/office/drawing/2014/main" id="{27D3BD05-4D3F-4814-88FD-136F08C448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V="1">
              <a:off x="3354931" y="5197370"/>
              <a:ext cx="17944" cy="230953"/>
            </a:xfrm>
            <a:prstGeom prst="bentConnector3">
              <a:avLst>
                <a:gd name="adj1" fmla="val 1800000"/>
              </a:avLst>
            </a:prstGeom>
            <a:noFill/>
            <a:ln w="6350">
              <a:solidFill>
                <a:srgbClr val="969696"/>
              </a:solidFill>
              <a:miter lim="800000"/>
              <a:headEnd/>
              <a:tailEnd/>
            </a:ln>
          </p:spPr>
        </p:cxnSp>
        <p:cxnSp>
          <p:nvCxnSpPr>
            <p:cNvPr id="268" name="연결선: 꺾임 14">
              <a:extLst>
                <a:ext uri="{FF2B5EF4-FFF2-40B4-BE49-F238E27FC236}">
                  <a16:creationId xmlns:a16="http://schemas.microsoft.com/office/drawing/2014/main" id="{8EED8658-0603-47C3-B00A-711C7868F721}"/>
                </a:ext>
              </a:extLst>
            </p:cNvPr>
            <p:cNvCxnSpPr>
              <a:endCxn id="279" idx="0"/>
            </p:cNvCxnSpPr>
            <p:nvPr/>
          </p:nvCxnSpPr>
          <p:spPr>
            <a:xfrm flipV="1">
              <a:off x="1196558" y="5161099"/>
              <a:ext cx="921502" cy="6167"/>
            </a:xfrm>
            <a:prstGeom prst="bentConnector4">
              <a:avLst>
                <a:gd name="adj1" fmla="val -1679"/>
                <a:gd name="adj2" fmla="val 3122109"/>
              </a:avLst>
            </a:prstGeom>
            <a:noFill/>
            <a:ln w="6350">
              <a:solidFill>
                <a:srgbClr val="969696"/>
              </a:solidFill>
              <a:miter lim="800000"/>
              <a:headEnd/>
              <a:tailEnd/>
            </a:ln>
          </p:spPr>
        </p:cxnSp>
        <p:cxnSp>
          <p:nvCxnSpPr>
            <p:cNvPr id="269" name="연결선: 꺾임 26">
              <a:extLst>
                <a:ext uri="{FF2B5EF4-FFF2-40B4-BE49-F238E27FC236}">
                  <a16:creationId xmlns:a16="http://schemas.microsoft.com/office/drawing/2014/main" id="{CAEF131A-6B45-45AC-B121-322F97452381}"/>
                </a:ext>
              </a:extLst>
            </p:cNvPr>
            <p:cNvCxnSpPr/>
            <p:nvPr/>
          </p:nvCxnSpPr>
          <p:spPr>
            <a:xfrm rot="16200000" flipV="1">
              <a:off x="3360309" y="4967243"/>
              <a:ext cx="17944" cy="691207"/>
            </a:xfrm>
            <a:prstGeom prst="bentConnector3">
              <a:avLst>
                <a:gd name="adj1" fmla="val 1800000"/>
              </a:avLst>
            </a:prstGeom>
            <a:noFill/>
            <a:ln w="6350">
              <a:solidFill>
                <a:srgbClr val="969696"/>
              </a:solidFill>
              <a:miter lim="800000"/>
              <a:headEnd/>
              <a:tailEnd/>
            </a:ln>
          </p:spPr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6CB07702-9FB8-4F4D-A1C3-BF3C85CD343D}"/>
                </a:ext>
              </a:extLst>
            </p:cNvPr>
            <p:cNvCxnSpPr/>
            <p:nvPr/>
          </p:nvCxnSpPr>
          <p:spPr>
            <a:xfrm>
              <a:off x="1654690" y="4991180"/>
              <a:ext cx="0" cy="241705"/>
            </a:xfrm>
            <a:prstGeom prst="line">
              <a:avLst/>
            </a:prstGeom>
            <a:noFill/>
            <a:ln w="6350">
              <a:solidFill>
                <a:srgbClr val="969696"/>
              </a:solidFill>
              <a:miter lim="800000"/>
              <a:headEnd/>
              <a:tailEnd/>
            </a:ln>
          </p:spPr>
        </p:cxnSp>
        <p:cxnSp>
          <p:nvCxnSpPr>
            <p:cNvPr id="271" name="직선 연결선 270">
              <a:extLst>
                <a:ext uri="{FF2B5EF4-FFF2-40B4-BE49-F238E27FC236}">
                  <a16:creationId xmlns:a16="http://schemas.microsoft.com/office/drawing/2014/main" id="{6CB07702-9FB8-4F4D-A1C3-BF3C85CD343D}"/>
                </a:ext>
              </a:extLst>
            </p:cNvPr>
            <p:cNvCxnSpPr/>
            <p:nvPr/>
          </p:nvCxnSpPr>
          <p:spPr>
            <a:xfrm>
              <a:off x="1887919" y="4991180"/>
              <a:ext cx="0" cy="241705"/>
            </a:xfrm>
            <a:prstGeom prst="line">
              <a:avLst/>
            </a:prstGeom>
            <a:noFill/>
            <a:ln w="6350">
              <a:solidFill>
                <a:srgbClr val="969696"/>
              </a:solidFill>
              <a:miter lim="800000"/>
              <a:headEnd/>
              <a:tailEnd/>
            </a:ln>
          </p:spPr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6CB07702-9FB8-4F4D-A1C3-BF3C85CD343D}"/>
                </a:ext>
              </a:extLst>
            </p:cNvPr>
            <p:cNvCxnSpPr/>
            <p:nvPr/>
          </p:nvCxnSpPr>
          <p:spPr>
            <a:xfrm>
              <a:off x="1421460" y="4991180"/>
              <a:ext cx="0" cy="241705"/>
            </a:xfrm>
            <a:prstGeom prst="line">
              <a:avLst/>
            </a:prstGeom>
            <a:noFill/>
            <a:ln w="6350">
              <a:solidFill>
                <a:srgbClr val="969696"/>
              </a:solidFill>
              <a:miter lim="800000"/>
              <a:headEnd/>
              <a:tailEnd/>
            </a:ln>
          </p:spPr>
        </p:cxnSp>
        <p:cxnSp>
          <p:nvCxnSpPr>
            <p:cNvPr id="273" name="직선 연결선 272">
              <a:extLst>
                <a:ext uri="{FF2B5EF4-FFF2-40B4-BE49-F238E27FC236}">
                  <a16:creationId xmlns:a16="http://schemas.microsoft.com/office/drawing/2014/main" id="{6CB07702-9FB8-4F4D-A1C3-BF3C85CD343D}"/>
                </a:ext>
              </a:extLst>
            </p:cNvPr>
            <p:cNvCxnSpPr/>
            <p:nvPr/>
          </p:nvCxnSpPr>
          <p:spPr>
            <a:xfrm>
              <a:off x="5318525" y="4991180"/>
              <a:ext cx="0" cy="241705"/>
            </a:xfrm>
            <a:prstGeom prst="line">
              <a:avLst/>
            </a:prstGeom>
            <a:noFill/>
            <a:ln w="6350">
              <a:solidFill>
                <a:srgbClr val="969696"/>
              </a:solidFill>
              <a:miter lim="800000"/>
              <a:headEnd/>
              <a:tailEnd/>
            </a:ln>
          </p:spPr>
        </p:cxnSp>
        <p:cxnSp>
          <p:nvCxnSpPr>
            <p:cNvPr id="274" name="직선 연결선 273">
              <a:extLst>
                <a:ext uri="{FF2B5EF4-FFF2-40B4-BE49-F238E27FC236}">
                  <a16:creationId xmlns:a16="http://schemas.microsoft.com/office/drawing/2014/main" id="{6CB07702-9FB8-4F4D-A1C3-BF3C85CD343D}"/>
                </a:ext>
              </a:extLst>
            </p:cNvPr>
            <p:cNvCxnSpPr/>
            <p:nvPr/>
          </p:nvCxnSpPr>
          <p:spPr>
            <a:xfrm>
              <a:off x="5530095" y="4991180"/>
              <a:ext cx="0" cy="241705"/>
            </a:xfrm>
            <a:prstGeom prst="line">
              <a:avLst/>
            </a:prstGeom>
            <a:noFill/>
            <a:ln w="6350">
              <a:solidFill>
                <a:srgbClr val="969696"/>
              </a:solidFill>
              <a:miter lim="800000"/>
              <a:headEnd/>
              <a:tailEnd/>
            </a:ln>
          </p:spPr>
        </p:cxnSp>
        <p:cxnSp>
          <p:nvCxnSpPr>
            <p:cNvPr id="275" name="직선 연결선 274">
              <a:extLst>
                <a:ext uri="{FF2B5EF4-FFF2-40B4-BE49-F238E27FC236}">
                  <a16:creationId xmlns:a16="http://schemas.microsoft.com/office/drawing/2014/main" id="{6CB07702-9FB8-4F4D-A1C3-BF3C85CD343D}"/>
                </a:ext>
              </a:extLst>
            </p:cNvPr>
            <p:cNvCxnSpPr/>
            <p:nvPr/>
          </p:nvCxnSpPr>
          <p:spPr>
            <a:xfrm>
              <a:off x="5726409" y="4991180"/>
              <a:ext cx="0" cy="241705"/>
            </a:xfrm>
            <a:prstGeom prst="line">
              <a:avLst/>
            </a:prstGeom>
            <a:noFill/>
            <a:ln w="6350">
              <a:solidFill>
                <a:srgbClr val="969696"/>
              </a:solidFill>
              <a:miter lim="800000"/>
              <a:headEnd/>
              <a:tailEnd/>
            </a:ln>
          </p:spPr>
        </p:cxnSp>
        <p:cxnSp>
          <p:nvCxnSpPr>
            <p:cNvPr id="276" name="직선 연결선 275">
              <a:extLst>
                <a:ext uri="{FF2B5EF4-FFF2-40B4-BE49-F238E27FC236}">
                  <a16:creationId xmlns:a16="http://schemas.microsoft.com/office/drawing/2014/main" id="{6CB07702-9FB8-4F4D-A1C3-BF3C85CD343D}"/>
                </a:ext>
              </a:extLst>
            </p:cNvPr>
            <p:cNvCxnSpPr/>
            <p:nvPr/>
          </p:nvCxnSpPr>
          <p:spPr>
            <a:xfrm>
              <a:off x="5933226" y="4991180"/>
              <a:ext cx="0" cy="241705"/>
            </a:xfrm>
            <a:prstGeom prst="line">
              <a:avLst/>
            </a:prstGeom>
            <a:noFill/>
            <a:ln w="6350">
              <a:solidFill>
                <a:srgbClr val="969696"/>
              </a:solidFill>
              <a:miter lim="800000"/>
              <a:headEnd/>
              <a:tailEnd/>
            </a:ln>
          </p:spPr>
        </p:cxnSp>
        <p:sp>
          <p:nvSpPr>
            <p:cNvPr id="277" name="Line 1146">
              <a:extLst>
                <a:ext uri="{FF2B5EF4-FFF2-40B4-BE49-F238E27FC236}">
                  <a16:creationId xmlns:a16="http://schemas.microsoft.com/office/drawing/2014/main" id="{3388093F-8776-4BF6-9049-82B53BC37D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8815" y="2459168"/>
              <a:ext cx="0" cy="1158179"/>
            </a:xfrm>
            <a:prstGeom prst="line">
              <a:avLst/>
            </a:prstGeom>
            <a:noFill/>
            <a:ln w="635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defTabSz="839511" latinLnBrk="0">
                <a:defRPr/>
              </a:pPr>
              <a:endParaRPr lang="ko-KR" altLang="en-US" sz="17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278" name="그룹 277"/>
            <p:cNvGrpSpPr/>
            <p:nvPr/>
          </p:nvGrpSpPr>
          <p:grpSpPr>
            <a:xfrm>
              <a:off x="2871814" y="2371818"/>
              <a:ext cx="1471496" cy="378221"/>
              <a:chOff x="2254323" y="2376706"/>
              <a:chExt cx="1322521" cy="284163"/>
            </a:xfrm>
          </p:grpSpPr>
          <p:sp>
            <p:nvSpPr>
              <p:cNvPr id="314" name="Rectangle 104" descr="채우기-1D">
                <a:extLst>
                  <a:ext uri="{FF2B5EF4-FFF2-40B4-BE49-F238E27FC236}">
                    <a16:creationId xmlns:a16="http://schemas.microsoft.com/office/drawing/2014/main" id="{A544B100-2316-42EB-B8F9-87C64A699F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4323" y="2376706"/>
                <a:ext cx="1322521" cy="284163"/>
              </a:xfrm>
              <a:prstGeom prst="roundRect">
                <a:avLst>
                  <a:gd name="adj" fmla="val 50000"/>
                </a:avLst>
              </a:prstGeom>
              <a:solidFill>
                <a:srgbClr val="64768C">
                  <a:lumMod val="50000"/>
                </a:srgbClr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36000" tIns="0" rIns="36000" bIns="10800" anchor="ctr"/>
              <a:lstStyle/>
              <a:p>
                <a:pPr algn="ctr" defTabSz="680645" latinLnBrk="0">
                  <a:defRPr/>
                </a:pPr>
                <a:endParaRPr lang="ko-KR" altLang="en-US" sz="9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Bold" pitchFamily="18" charset="-127"/>
                  <a:ea typeface="KoPub돋움체 Bold" pitchFamily="18" charset="-127"/>
                  <a:cs typeface="Times New Roman" pitchFamily="18" charset="0"/>
                </a:endParaRPr>
              </a:p>
            </p:txBody>
          </p:sp>
          <p:sp>
            <p:nvSpPr>
              <p:cNvPr id="315" name="Rectangle 1156">
                <a:extLst>
                  <a:ext uri="{FF2B5EF4-FFF2-40B4-BE49-F238E27FC236}">
                    <a16:creationId xmlns:a16="http://schemas.microsoft.com/office/drawing/2014/main" id="{949A89B1-3DDD-4411-8B80-9776C84754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0936" y="2441794"/>
                <a:ext cx="470804" cy="13949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18000" tIns="0" rIns="18000" bIns="0">
                <a:spAutoFit/>
              </a:bodyPr>
              <a:lstStyle/>
              <a:p>
                <a:pPr algn="ctr" defTabSz="839511" latinLnBrk="0">
                  <a:defRPr/>
                </a:pPr>
                <a:r>
                  <a:rPr lang="ko-KR" altLang="en-US" sz="1000" kern="0" dirty="0">
                    <a:ln>
                      <a:solidFill>
                        <a:srgbClr val="44546A">
                          <a:lumMod val="60000"/>
                          <a:lumOff val="40000"/>
                          <a:alpha val="0"/>
                        </a:srgbClr>
                      </a:solidFill>
                    </a:ln>
                    <a:solidFill>
                      <a:sysClr val="window" lastClr="FFFFFF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itchFamily="2" charset="-127"/>
                  </a:rPr>
                  <a:t>대표이사</a:t>
                </a:r>
              </a:p>
            </p:txBody>
          </p:sp>
        </p:grpSp>
        <p:sp>
          <p:nvSpPr>
            <p:cNvPr id="279" name="직사각형 60">
              <a:extLst>
                <a:ext uri="{FF2B5EF4-FFF2-40B4-BE49-F238E27FC236}">
                  <a16:creationId xmlns:a16="http://schemas.microsoft.com/office/drawing/2014/main" id="{66FE2DB1-A68A-41E5-9792-104D0661C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226" y="5161099"/>
              <a:ext cx="161666" cy="1607772"/>
            </a:xfrm>
            <a:prstGeom prst="rect">
              <a:avLst/>
            </a:prstGeom>
            <a:solidFill>
              <a:srgbClr val="F2F2F2"/>
            </a:solidFill>
            <a:ln w="6350" algn="ctr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>
                <a:defRPr/>
              </a:pPr>
              <a:r>
                <a:rPr lang="ko-KR" altLang="en-US" sz="7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클라우드</a:t>
              </a:r>
              <a:endParaRPr lang="en-US" altLang="ko-KR" sz="7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  <a:p>
              <a:pPr algn="ctr" defTabSz="741860" latinLnBrk="0">
                <a:defRPr/>
              </a:pPr>
              <a:r>
                <a:rPr lang="ko-KR" altLang="en-US" sz="7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운영팀</a:t>
              </a:r>
              <a:endParaRPr lang="en-US" altLang="ko-KR" sz="7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</p:txBody>
        </p:sp>
        <p:sp>
          <p:nvSpPr>
            <p:cNvPr id="280" name="직사각형 65">
              <a:extLst>
                <a:ext uri="{FF2B5EF4-FFF2-40B4-BE49-F238E27FC236}">
                  <a16:creationId xmlns:a16="http://schemas.microsoft.com/office/drawing/2014/main" id="{F3B83CEE-AEDC-4A85-84B5-5EB7C6186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8003" y="5161099"/>
              <a:ext cx="161666" cy="1607772"/>
            </a:xfrm>
            <a:prstGeom prst="rect">
              <a:avLst/>
            </a:prstGeom>
            <a:solidFill>
              <a:srgbClr val="F2F2F2"/>
            </a:solidFill>
            <a:ln w="6350" algn="ctr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>
                <a:defRPr/>
              </a:pPr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전기설계팀</a:t>
              </a:r>
              <a:endParaRPr lang="en-US" altLang="ko-KR" sz="8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</p:txBody>
        </p:sp>
        <p:sp>
          <p:nvSpPr>
            <p:cNvPr id="281" name="직사각형 66">
              <a:extLst>
                <a:ext uri="{FF2B5EF4-FFF2-40B4-BE49-F238E27FC236}">
                  <a16:creationId xmlns:a16="http://schemas.microsoft.com/office/drawing/2014/main" id="{3C4F76F8-AFF5-4082-B890-D662E3DD5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8956" y="5161099"/>
              <a:ext cx="161666" cy="1607772"/>
            </a:xfrm>
            <a:prstGeom prst="rect">
              <a:avLst/>
            </a:prstGeom>
            <a:solidFill>
              <a:srgbClr val="F2F2F2"/>
            </a:solidFill>
            <a:ln w="6350" algn="ctr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>
                <a:defRPr/>
              </a:pPr>
              <a:r>
                <a:rPr lang="en-US" altLang="ko-KR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PE</a:t>
              </a:r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팀</a:t>
              </a:r>
              <a:endParaRPr lang="en-US" altLang="ko-KR" sz="8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</p:txBody>
        </p:sp>
        <p:sp>
          <p:nvSpPr>
            <p:cNvPr id="282" name="직사각형 67">
              <a:extLst>
                <a:ext uri="{FF2B5EF4-FFF2-40B4-BE49-F238E27FC236}">
                  <a16:creationId xmlns:a16="http://schemas.microsoft.com/office/drawing/2014/main" id="{FEB5DC51-80F7-43E8-942C-B8B3A690C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258" y="5161099"/>
              <a:ext cx="163317" cy="1607772"/>
            </a:xfrm>
            <a:prstGeom prst="rect">
              <a:avLst/>
            </a:prstGeom>
            <a:solidFill>
              <a:srgbClr val="F2F2F2"/>
            </a:solidFill>
            <a:ln w="6350" algn="ctr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>
                <a:defRPr/>
              </a:pPr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제조팀</a:t>
              </a:r>
              <a:endParaRPr lang="en-US" altLang="ko-KR" sz="8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</p:txBody>
        </p:sp>
        <p:sp>
          <p:nvSpPr>
            <p:cNvPr id="283" name="직사각형 70">
              <a:extLst>
                <a:ext uri="{FF2B5EF4-FFF2-40B4-BE49-F238E27FC236}">
                  <a16:creationId xmlns:a16="http://schemas.microsoft.com/office/drawing/2014/main" id="{4E4B1409-FFBE-4B8D-B933-605612F08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9210" y="5161099"/>
              <a:ext cx="161666" cy="1607772"/>
            </a:xfrm>
            <a:prstGeom prst="rect">
              <a:avLst/>
            </a:prstGeom>
            <a:solidFill>
              <a:srgbClr val="F2F2F2"/>
            </a:solidFill>
            <a:ln w="6350" algn="ctr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>
                <a:defRPr/>
              </a:pPr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설치</a:t>
              </a:r>
              <a:r>
                <a:rPr lang="en-US" altLang="ko-KR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1</a:t>
              </a:r>
            </a:p>
            <a:p>
              <a:pPr algn="ctr" defTabSz="741860" latinLnBrk="0">
                <a:defRPr/>
              </a:pPr>
              <a:r>
                <a:rPr lang="en-US" altLang="ko-KR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·</a:t>
              </a:r>
            </a:p>
            <a:p>
              <a:pPr algn="ctr" defTabSz="741860" latinLnBrk="0">
                <a:defRPr/>
              </a:pPr>
              <a:r>
                <a:rPr lang="en-US" altLang="ko-KR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2</a:t>
              </a:r>
            </a:p>
            <a:p>
              <a:pPr algn="ctr" defTabSz="741860" latinLnBrk="0">
                <a:defRPr/>
              </a:pPr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팀</a:t>
              </a:r>
              <a:endParaRPr lang="en-US" altLang="ko-KR" sz="8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</p:txBody>
        </p:sp>
        <p:sp>
          <p:nvSpPr>
            <p:cNvPr id="284" name="직사각형 95">
              <a:extLst>
                <a:ext uri="{FF2B5EF4-FFF2-40B4-BE49-F238E27FC236}">
                  <a16:creationId xmlns:a16="http://schemas.microsoft.com/office/drawing/2014/main" id="{7FAAD649-A4D3-4AC1-99F2-D3D2822A4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621" y="5154239"/>
              <a:ext cx="146969" cy="1607772"/>
            </a:xfrm>
            <a:prstGeom prst="rect">
              <a:avLst/>
            </a:prstGeom>
            <a:solidFill>
              <a:srgbClr val="F2F2F2"/>
            </a:solid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/>
              <a:r>
                <a:rPr lang="ko-KR" altLang="en-US" sz="800" dirty="0">
                  <a:ln>
                    <a:solidFill>
                      <a:srgbClr val="1F497D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구매팀</a:t>
              </a:r>
              <a:endParaRPr lang="en-US" altLang="ko-KR" sz="800" dirty="0">
                <a:ln>
                  <a:solidFill>
                    <a:srgbClr val="1F497D">
                      <a:lumMod val="60000"/>
                      <a:lumOff val="4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</p:txBody>
        </p:sp>
        <p:sp>
          <p:nvSpPr>
            <p:cNvPr id="285" name="직사각형 93">
              <a:extLst>
                <a:ext uri="{FF2B5EF4-FFF2-40B4-BE49-F238E27FC236}">
                  <a16:creationId xmlns:a16="http://schemas.microsoft.com/office/drawing/2014/main" id="{40F8B9C2-EE6C-498C-BD38-1DAD7769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2921" y="5154239"/>
              <a:ext cx="148470" cy="1607772"/>
            </a:xfrm>
            <a:prstGeom prst="rect">
              <a:avLst/>
            </a:prstGeom>
            <a:solidFill>
              <a:srgbClr val="F2F2F2"/>
            </a:solid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/>
              <a:r>
                <a:rPr lang="ko-KR" altLang="en-US" sz="800" dirty="0">
                  <a:ln>
                    <a:solidFill>
                      <a:srgbClr val="1F497D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총무팀</a:t>
              </a:r>
              <a:endParaRPr lang="en-US" altLang="ko-KR" sz="800" dirty="0">
                <a:ln>
                  <a:solidFill>
                    <a:srgbClr val="1F497D">
                      <a:lumMod val="60000"/>
                      <a:lumOff val="4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</p:txBody>
        </p:sp>
        <p:sp>
          <p:nvSpPr>
            <p:cNvPr id="286" name="직사각형 98">
              <a:extLst>
                <a:ext uri="{FF2B5EF4-FFF2-40B4-BE49-F238E27FC236}">
                  <a16:creationId xmlns:a16="http://schemas.microsoft.com/office/drawing/2014/main" id="{9F77726A-D28B-4A2B-A12E-0941049F1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627" y="5161099"/>
              <a:ext cx="163317" cy="1607772"/>
            </a:xfrm>
            <a:prstGeom prst="rect">
              <a:avLst/>
            </a:prstGeom>
            <a:solidFill>
              <a:srgbClr val="4B81FB"/>
            </a:solidFill>
            <a:ln w="12700" cap="rnd" algn="ctr">
              <a:solidFill>
                <a:srgbClr val="4B81FB"/>
              </a:solidFill>
              <a:prstDash val="solid"/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/>
              <a:r>
                <a:rPr lang="ko-KR" altLang="en-US" sz="800" b="1" kern="0" dirty="0" err="1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물류플랫폼개발팀</a:t>
              </a:r>
              <a:endParaRPr lang="en-US" altLang="ko-KR" sz="800" b="1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</p:txBody>
        </p:sp>
        <p:sp>
          <p:nvSpPr>
            <p:cNvPr id="287" name="직사각형 91">
              <a:extLst>
                <a:ext uri="{FF2B5EF4-FFF2-40B4-BE49-F238E27FC236}">
                  <a16:creationId xmlns:a16="http://schemas.microsoft.com/office/drawing/2014/main" id="{95FE413B-A3BD-4DC7-983F-A820241D2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272" y="5161099"/>
              <a:ext cx="163317" cy="1607772"/>
            </a:xfrm>
            <a:prstGeom prst="rect">
              <a:avLst/>
            </a:prstGeom>
            <a:solidFill>
              <a:srgbClr val="F2F2F2"/>
            </a:solidFill>
            <a:ln w="6350" algn="ctr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/>
              <a:r>
                <a:rPr lang="ko-KR" altLang="en-US" sz="7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클</a:t>
              </a:r>
              <a:endParaRPr lang="en-US" altLang="ko-KR" sz="7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  <a:p>
              <a:pPr algn="ctr" defTabSz="741860" latinLnBrk="0"/>
              <a:r>
                <a:rPr lang="ko-KR" altLang="en-US" sz="7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라</a:t>
              </a:r>
              <a:endParaRPr lang="en-US" altLang="ko-KR" sz="7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  <a:p>
              <a:pPr algn="ctr" defTabSz="741860" latinLnBrk="0"/>
              <a:r>
                <a:rPr lang="ko-KR" altLang="en-US" sz="7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우</a:t>
              </a:r>
              <a:endParaRPr lang="en-US" altLang="ko-KR" sz="7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  <a:p>
              <a:pPr algn="ctr" defTabSz="741860" latinLnBrk="0"/>
              <a:r>
                <a:rPr lang="ko-KR" altLang="en-US" sz="7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드</a:t>
              </a:r>
              <a:endParaRPr lang="en-US" altLang="ko-KR" sz="7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  <a:p>
              <a:pPr algn="ctr" defTabSz="741860" latinLnBrk="0"/>
              <a:r>
                <a:rPr lang="ko-KR" altLang="en-US" sz="7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사</a:t>
              </a:r>
              <a:endParaRPr lang="en-US" altLang="ko-KR" sz="7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  <a:p>
              <a:pPr algn="ctr" defTabSz="741860" latinLnBrk="0"/>
              <a:r>
                <a:rPr lang="ko-KR" altLang="en-US" sz="7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업</a:t>
              </a:r>
              <a:endParaRPr lang="en-US" altLang="ko-KR" sz="7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  <a:p>
              <a:pPr algn="ctr" defTabSz="741860" latinLnBrk="0"/>
              <a:r>
                <a:rPr lang="ko-KR" altLang="en-US" sz="7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팀</a:t>
              </a:r>
              <a:endParaRPr lang="en-US" altLang="ko-KR" sz="7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</p:txBody>
        </p:sp>
        <p:sp>
          <p:nvSpPr>
            <p:cNvPr id="288" name="직사각형 99">
              <a:extLst>
                <a:ext uri="{FF2B5EF4-FFF2-40B4-BE49-F238E27FC236}">
                  <a16:creationId xmlns:a16="http://schemas.microsoft.com/office/drawing/2014/main" id="{DD4F50BB-443C-4125-A244-3EDC4AD9B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324" y="5161099"/>
              <a:ext cx="161666" cy="1607772"/>
            </a:xfrm>
            <a:prstGeom prst="rect">
              <a:avLst/>
            </a:prstGeom>
            <a:solidFill>
              <a:srgbClr val="F2F2F2"/>
            </a:solidFill>
            <a:ln w="6350" algn="ctr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/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그룹통합운영팀</a:t>
              </a:r>
              <a:endParaRPr lang="en-US" altLang="ko-KR" sz="8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</p:txBody>
        </p:sp>
        <p:sp>
          <p:nvSpPr>
            <p:cNvPr id="289" name="직사각형 93">
              <a:extLst>
                <a:ext uri="{FF2B5EF4-FFF2-40B4-BE49-F238E27FC236}">
                  <a16:creationId xmlns:a16="http://schemas.microsoft.com/office/drawing/2014/main" id="{40F8B9C2-EE6C-498C-BD38-1DAD7769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2967" y="5154239"/>
              <a:ext cx="148470" cy="1607772"/>
            </a:xfrm>
            <a:prstGeom prst="rect">
              <a:avLst/>
            </a:prstGeom>
            <a:solidFill>
              <a:srgbClr val="F2F2F2"/>
            </a:solid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/>
              <a:r>
                <a:rPr lang="ko-KR" altLang="en-US" sz="800" dirty="0">
                  <a:ln>
                    <a:solidFill>
                      <a:srgbClr val="1F497D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경영관리팀</a:t>
              </a:r>
              <a:endParaRPr lang="en-US" altLang="ko-KR" sz="800" dirty="0">
                <a:ln>
                  <a:solidFill>
                    <a:srgbClr val="1F497D">
                      <a:lumMod val="60000"/>
                      <a:lumOff val="4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</p:txBody>
        </p:sp>
        <p:sp>
          <p:nvSpPr>
            <p:cNvPr id="290" name="직사각형 94">
              <a:extLst>
                <a:ext uri="{FF2B5EF4-FFF2-40B4-BE49-F238E27FC236}">
                  <a16:creationId xmlns:a16="http://schemas.microsoft.com/office/drawing/2014/main" id="{62517F61-8DCA-4E72-94A0-55C35510B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925" y="5154239"/>
              <a:ext cx="146969" cy="1607772"/>
            </a:xfrm>
            <a:prstGeom prst="rect">
              <a:avLst/>
            </a:prstGeom>
            <a:solidFill>
              <a:srgbClr val="F2F2F2"/>
            </a:solid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/>
              <a:r>
                <a:rPr lang="ko-KR" altLang="en-US" sz="800" dirty="0">
                  <a:ln>
                    <a:solidFill>
                      <a:srgbClr val="1F497D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서비스사업팀</a:t>
              </a:r>
              <a:endParaRPr lang="en-US" altLang="ko-KR" sz="800" dirty="0">
                <a:ln>
                  <a:solidFill>
                    <a:srgbClr val="1F497D">
                      <a:lumMod val="60000"/>
                      <a:lumOff val="4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</p:txBody>
        </p:sp>
        <p:sp>
          <p:nvSpPr>
            <p:cNvPr id="291" name="직사각형 95">
              <a:extLst>
                <a:ext uri="{FF2B5EF4-FFF2-40B4-BE49-F238E27FC236}">
                  <a16:creationId xmlns:a16="http://schemas.microsoft.com/office/drawing/2014/main" id="{7FAAD649-A4D3-4AC1-99F2-D3D2822A4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2882" y="5154239"/>
              <a:ext cx="146969" cy="1607772"/>
            </a:xfrm>
            <a:prstGeom prst="rect">
              <a:avLst/>
            </a:prstGeom>
            <a:solidFill>
              <a:srgbClr val="F2F2F2"/>
            </a:solid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/>
              <a:r>
                <a:rPr lang="ko-KR" altLang="en-US" sz="800" dirty="0">
                  <a:ln>
                    <a:solidFill>
                      <a:srgbClr val="1F497D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사업관리팀</a:t>
              </a:r>
              <a:endParaRPr lang="en-US" altLang="ko-KR" sz="800" dirty="0">
                <a:ln>
                  <a:solidFill>
                    <a:srgbClr val="1F497D">
                      <a:lumMod val="60000"/>
                      <a:lumOff val="4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</p:txBody>
        </p:sp>
        <p:sp>
          <p:nvSpPr>
            <p:cNvPr id="292" name="직사각형 93">
              <a:extLst>
                <a:ext uri="{FF2B5EF4-FFF2-40B4-BE49-F238E27FC236}">
                  <a16:creationId xmlns:a16="http://schemas.microsoft.com/office/drawing/2014/main" id="{40F8B9C2-EE6C-498C-BD38-1DAD7769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417" y="5154239"/>
              <a:ext cx="148470" cy="1607772"/>
            </a:xfrm>
            <a:prstGeom prst="rect">
              <a:avLst/>
            </a:prstGeom>
            <a:solidFill>
              <a:srgbClr val="F2F2F2"/>
            </a:solid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/>
              <a:r>
                <a:rPr lang="ko-KR" altLang="en-US" sz="800" dirty="0">
                  <a:ln>
                    <a:solidFill>
                      <a:srgbClr val="1F497D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인사팀</a:t>
              </a:r>
              <a:endParaRPr lang="en-US" altLang="ko-KR" sz="800" dirty="0">
                <a:ln>
                  <a:solidFill>
                    <a:srgbClr val="1F497D">
                      <a:lumMod val="60000"/>
                      <a:lumOff val="4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</p:txBody>
        </p:sp>
        <p:sp>
          <p:nvSpPr>
            <p:cNvPr id="293" name="직사각형 97">
              <a:extLst>
                <a:ext uri="{FF2B5EF4-FFF2-40B4-BE49-F238E27FC236}">
                  <a16:creationId xmlns:a16="http://schemas.microsoft.com/office/drawing/2014/main" id="{CA48EDDB-363C-45BF-A064-B7EACD4DC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373" y="5161099"/>
              <a:ext cx="161666" cy="1607772"/>
            </a:xfrm>
            <a:prstGeom prst="rect">
              <a:avLst/>
            </a:prstGeom>
            <a:solidFill>
              <a:srgbClr val="F2F2F2"/>
            </a:solidFill>
            <a:ln w="6350" algn="ctr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>
                <a:defRPr/>
              </a:pPr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엘</a:t>
              </a:r>
            </a:p>
            <a:p>
              <a:pPr algn="ctr" defTabSz="741860" latinLnBrk="0">
                <a:defRPr/>
              </a:pPr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리</a:t>
              </a:r>
            </a:p>
            <a:p>
              <a:pPr algn="ctr" defTabSz="741860" latinLnBrk="0">
                <a:defRPr/>
              </a:pPr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베</a:t>
              </a:r>
            </a:p>
            <a:p>
              <a:pPr algn="ctr" defTabSz="741860" latinLnBrk="0">
                <a:defRPr/>
              </a:pPr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이</a:t>
              </a:r>
            </a:p>
            <a:p>
              <a:pPr algn="ctr" defTabSz="741860" latinLnBrk="0">
                <a:defRPr/>
              </a:pPr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터</a:t>
              </a:r>
            </a:p>
            <a:p>
              <a:pPr algn="ctr" defTabSz="741860" latinLnBrk="0">
                <a:defRPr/>
              </a:pPr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팀</a:t>
              </a:r>
            </a:p>
          </p:txBody>
        </p:sp>
        <p:sp>
          <p:nvSpPr>
            <p:cNvPr id="294" name="직사각형 61">
              <a:extLst>
                <a:ext uri="{FF2B5EF4-FFF2-40B4-BE49-F238E27FC236}">
                  <a16:creationId xmlns:a16="http://schemas.microsoft.com/office/drawing/2014/main" id="{ADC829AE-5A7B-477E-B5F2-3321A3FBB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636" y="5161099"/>
              <a:ext cx="161666" cy="1607772"/>
            </a:xfrm>
            <a:prstGeom prst="rect">
              <a:avLst/>
            </a:prstGeom>
            <a:solidFill>
              <a:srgbClr val="F2F2F2"/>
            </a:solidFill>
            <a:ln w="6350" algn="ctr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/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기구개발팀</a:t>
              </a:r>
              <a:endParaRPr lang="en-US" altLang="ko-KR" sz="8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</p:txBody>
        </p:sp>
        <p:sp>
          <p:nvSpPr>
            <p:cNvPr id="295" name="직사각형 62">
              <a:extLst>
                <a:ext uri="{FF2B5EF4-FFF2-40B4-BE49-F238E27FC236}">
                  <a16:creationId xmlns:a16="http://schemas.microsoft.com/office/drawing/2014/main" id="{636DC5B4-35C8-42E2-97B8-0F8B1EA3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6239" y="6546866"/>
              <a:ext cx="844088" cy="222891"/>
            </a:xfrm>
            <a:prstGeom prst="rect">
              <a:avLst/>
            </a:prstGeom>
            <a:solidFill>
              <a:srgbClr val="F2F2F2"/>
            </a:solidFill>
            <a:ln w="6350" algn="ctr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>
                <a:defRPr/>
              </a:pPr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해외영업팀</a:t>
              </a:r>
              <a:endParaRPr lang="en-US" altLang="ko-KR" sz="8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</p:txBody>
        </p:sp>
        <p:sp>
          <p:nvSpPr>
            <p:cNvPr id="296" name="직사각형 62">
              <a:extLst>
                <a:ext uri="{FF2B5EF4-FFF2-40B4-BE49-F238E27FC236}">
                  <a16:creationId xmlns:a16="http://schemas.microsoft.com/office/drawing/2014/main" id="{636DC5B4-35C8-42E2-97B8-0F8B1EA3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7453" y="5169441"/>
              <a:ext cx="161666" cy="1328738"/>
            </a:xfrm>
            <a:prstGeom prst="rect">
              <a:avLst/>
            </a:prstGeom>
            <a:solidFill>
              <a:srgbClr val="F2F2F2"/>
            </a:solidFill>
            <a:ln w="6350" algn="ctr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>
                <a:defRPr/>
              </a:pPr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국</a:t>
              </a:r>
              <a:endParaRPr lang="en-US" altLang="ko-KR" sz="8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  <a:p>
              <a:pPr algn="ctr" defTabSz="741860" latinLnBrk="0">
                <a:defRPr/>
              </a:pPr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내</a:t>
              </a:r>
              <a:endParaRPr lang="en-US" altLang="ko-KR" sz="8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  <a:p>
              <a:pPr algn="ctr" defTabSz="741860" latinLnBrk="0">
                <a:defRPr/>
              </a:pPr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영</a:t>
              </a:r>
              <a:endParaRPr lang="en-US" altLang="ko-KR" sz="8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  <a:p>
              <a:pPr algn="ctr" defTabSz="741860" latinLnBrk="0">
                <a:defRPr/>
              </a:pPr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업</a:t>
              </a:r>
              <a:endParaRPr lang="en-US" altLang="ko-KR" sz="8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  <a:p>
              <a:pPr algn="ctr" defTabSz="741860" latinLnBrk="0">
                <a:defRPr/>
              </a:pPr>
              <a:r>
                <a:rPr lang="en-US" altLang="ko-KR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1</a:t>
              </a:r>
            </a:p>
            <a:p>
              <a:pPr algn="ctr" defTabSz="741860" latinLnBrk="0">
                <a:defRPr/>
              </a:pPr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팀</a:t>
              </a:r>
              <a:endParaRPr lang="en-US" altLang="ko-KR" sz="8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</p:txBody>
        </p:sp>
        <p:sp>
          <p:nvSpPr>
            <p:cNvPr id="297" name="직사각형 63">
              <a:extLst>
                <a:ext uri="{FF2B5EF4-FFF2-40B4-BE49-F238E27FC236}">
                  <a16:creationId xmlns:a16="http://schemas.microsoft.com/office/drawing/2014/main" id="{57962D32-0283-453E-9D87-A0FC40E10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405" y="5169441"/>
              <a:ext cx="161666" cy="1328738"/>
            </a:xfrm>
            <a:prstGeom prst="rect">
              <a:avLst/>
            </a:prstGeom>
            <a:solidFill>
              <a:srgbClr val="F2F2F2"/>
            </a:solidFill>
            <a:ln w="6350" algn="ctr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>
                <a:defRPr/>
              </a:pPr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국내영업</a:t>
              </a:r>
              <a:endParaRPr lang="en-US" altLang="ko-KR" sz="8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  <a:p>
              <a:pPr algn="ctr" defTabSz="741860" latinLnBrk="0">
                <a:defRPr/>
              </a:pPr>
              <a:r>
                <a:rPr lang="en-US" altLang="ko-KR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2</a:t>
              </a:r>
            </a:p>
            <a:p>
              <a:pPr algn="ctr" defTabSz="741860" latinLnBrk="0">
                <a:defRPr/>
              </a:pPr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팀</a:t>
              </a:r>
              <a:endParaRPr lang="en-US" altLang="ko-KR" sz="8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</p:txBody>
        </p:sp>
        <p:sp>
          <p:nvSpPr>
            <p:cNvPr id="298" name="직사각형 64">
              <a:extLst>
                <a:ext uri="{FF2B5EF4-FFF2-40B4-BE49-F238E27FC236}">
                  <a16:creationId xmlns:a16="http://schemas.microsoft.com/office/drawing/2014/main" id="{24FA3788-CD4C-43FF-A4E3-4EC5A702E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662" y="5169441"/>
              <a:ext cx="161666" cy="1328738"/>
            </a:xfrm>
            <a:prstGeom prst="rect">
              <a:avLst/>
            </a:prstGeom>
            <a:solidFill>
              <a:srgbClr val="F2F2F2"/>
            </a:solidFill>
            <a:ln w="6350" algn="ctr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/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컨설팅</a:t>
              </a:r>
              <a:endParaRPr lang="en-US" altLang="ko-KR" sz="8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  <a:p>
              <a:pPr algn="ctr" defTabSz="741860" latinLnBrk="0"/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팀</a:t>
              </a:r>
              <a:endParaRPr lang="en-US" altLang="ko-KR" sz="8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</p:txBody>
        </p:sp>
        <p:sp>
          <p:nvSpPr>
            <p:cNvPr id="299" name="직사각형 69">
              <a:extLst>
                <a:ext uri="{FF2B5EF4-FFF2-40B4-BE49-F238E27FC236}">
                  <a16:creationId xmlns:a16="http://schemas.microsoft.com/office/drawing/2014/main" id="{8D3A1C13-20E4-4459-8A12-374A10ADC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9359" y="5169441"/>
              <a:ext cx="161666" cy="1328738"/>
            </a:xfrm>
            <a:prstGeom prst="rect">
              <a:avLst/>
            </a:prstGeom>
            <a:solidFill>
              <a:srgbClr val="F2F2F2"/>
            </a:solidFill>
            <a:ln w="6350" algn="ctr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>
                <a:defRPr/>
              </a:pPr>
              <a:r>
                <a:rPr lang="en-US" altLang="ko-KR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SE</a:t>
              </a:r>
            </a:p>
            <a:p>
              <a:pPr algn="ctr" defTabSz="741860" latinLnBrk="0">
                <a:defRPr/>
              </a:pPr>
              <a:endParaRPr lang="en-US" altLang="ko-KR" sz="8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  <a:p>
              <a:pPr algn="ctr" defTabSz="741860" latinLnBrk="0">
                <a:defRPr/>
              </a:pPr>
              <a:r>
                <a:rPr lang="en-US" altLang="ko-KR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1</a:t>
              </a:r>
            </a:p>
            <a:p>
              <a:pPr algn="ctr" defTabSz="741860" latinLnBrk="0">
                <a:defRPr/>
              </a:pPr>
              <a:r>
                <a:rPr lang="en-US" altLang="ko-KR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·</a:t>
              </a:r>
            </a:p>
            <a:p>
              <a:pPr algn="ctr" defTabSz="741860" latinLnBrk="0">
                <a:defRPr/>
              </a:pPr>
              <a:r>
                <a:rPr lang="en-US" altLang="ko-KR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2</a:t>
              </a:r>
            </a:p>
            <a:p>
              <a:pPr algn="ctr" defTabSz="741860" latinLnBrk="0">
                <a:defRPr/>
              </a:pPr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팀</a:t>
              </a:r>
              <a:endParaRPr lang="en-US" altLang="ko-KR" sz="8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</p:txBody>
        </p:sp>
        <p:sp>
          <p:nvSpPr>
            <p:cNvPr id="300" name="Line 1140">
              <a:extLst>
                <a:ext uri="{FF2B5EF4-FFF2-40B4-BE49-F238E27FC236}">
                  <a16:creationId xmlns:a16="http://schemas.microsoft.com/office/drawing/2014/main" id="{DF28C5EB-0828-4E52-88C1-63D4BF2ADC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5041" y="3612623"/>
              <a:ext cx="4000485" cy="4724"/>
            </a:xfrm>
            <a:prstGeom prst="line">
              <a:avLst/>
            </a:prstGeom>
            <a:noFill/>
            <a:ln w="635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839511" latinLnBrk="0">
                <a:defRPr/>
              </a:pPr>
              <a:endParaRPr lang="ko-KR" altLang="en-US" sz="17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301" name="직선 연결선 300">
              <a:extLst>
                <a:ext uri="{FF2B5EF4-FFF2-40B4-BE49-F238E27FC236}">
                  <a16:creationId xmlns:a16="http://schemas.microsoft.com/office/drawing/2014/main" id="{6CB07702-9FB8-4F4D-A1C3-BF3C85CD343D}"/>
                </a:ext>
              </a:extLst>
            </p:cNvPr>
            <p:cNvCxnSpPr/>
            <p:nvPr/>
          </p:nvCxnSpPr>
          <p:spPr>
            <a:xfrm>
              <a:off x="1654690" y="3612622"/>
              <a:ext cx="0" cy="1373424"/>
            </a:xfrm>
            <a:prstGeom prst="line">
              <a:avLst/>
            </a:prstGeom>
            <a:noFill/>
            <a:ln w="6350">
              <a:solidFill>
                <a:srgbClr val="969696"/>
              </a:solidFill>
              <a:miter lim="800000"/>
              <a:headEnd/>
              <a:tailEnd/>
            </a:ln>
          </p:spPr>
        </p:cxnSp>
        <p:cxnSp>
          <p:nvCxnSpPr>
            <p:cNvPr id="302" name="직선 연결선 301">
              <a:extLst>
                <a:ext uri="{FF2B5EF4-FFF2-40B4-BE49-F238E27FC236}">
                  <a16:creationId xmlns:a16="http://schemas.microsoft.com/office/drawing/2014/main" id="{6CB07702-9FB8-4F4D-A1C3-BF3C85CD343D}"/>
                </a:ext>
              </a:extLst>
            </p:cNvPr>
            <p:cNvCxnSpPr/>
            <p:nvPr/>
          </p:nvCxnSpPr>
          <p:spPr>
            <a:xfrm>
              <a:off x="2587609" y="3612622"/>
              <a:ext cx="0" cy="1373424"/>
            </a:xfrm>
            <a:prstGeom prst="line">
              <a:avLst/>
            </a:prstGeom>
            <a:noFill/>
            <a:ln w="6350">
              <a:solidFill>
                <a:srgbClr val="969696"/>
              </a:solidFill>
              <a:miter lim="800000"/>
              <a:headEnd/>
              <a:tailEnd/>
            </a:ln>
          </p:spPr>
        </p:cxnSp>
        <p:cxnSp>
          <p:nvCxnSpPr>
            <p:cNvPr id="303" name="직선 연결선 302">
              <a:extLst>
                <a:ext uri="{FF2B5EF4-FFF2-40B4-BE49-F238E27FC236}">
                  <a16:creationId xmlns:a16="http://schemas.microsoft.com/office/drawing/2014/main" id="{6CB07702-9FB8-4F4D-A1C3-BF3C85CD343D}"/>
                </a:ext>
              </a:extLst>
            </p:cNvPr>
            <p:cNvCxnSpPr/>
            <p:nvPr/>
          </p:nvCxnSpPr>
          <p:spPr>
            <a:xfrm>
              <a:off x="3373935" y="3612622"/>
              <a:ext cx="0" cy="1373424"/>
            </a:xfrm>
            <a:prstGeom prst="line">
              <a:avLst/>
            </a:prstGeom>
            <a:noFill/>
            <a:ln w="6350">
              <a:solidFill>
                <a:srgbClr val="969696"/>
              </a:solidFill>
              <a:miter lim="800000"/>
              <a:headEnd/>
              <a:tailEnd/>
            </a:ln>
          </p:spPr>
        </p:cxnSp>
        <p:cxnSp>
          <p:nvCxnSpPr>
            <p:cNvPr id="304" name="직선 연결선 303">
              <a:extLst>
                <a:ext uri="{FF2B5EF4-FFF2-40B4-BE49-F238E27FC236}">
                  <a16:creationId xmlns:a16="http://schemas.microsoft.com/office/drawing/2014/main" id="{6CB07702-9FB8-4F4D-A1C3-BF3C85CD343D}"/>
                </a:ext>
              </a:extLst>
            </p:cNvPr>
            <p:cNvCxnSpPr/>
            <p:nvPr/>
          </p:nvCxnSpPr>
          <p:spPr>
            <a:xfrm>
              <a:off x="4414575" y="3612622"/>
              <a:ext cx="0" cy="1373424"/>
            </a:xfrm>
            <a:prstGeom prst="line">
              <a:avLst/>
            </a:prstGeom>
            <a:noFill/>
            <a:ln w="6350">
              <a:solidFill>
                <a:srgbClr val="969696"/>
              </a:solidFill>
              <a:miter lim="800000"/>
              <a:headEnd/>
              <a:tailEnd/>
            </a:ln>
          </p:spPr>
        </p:cxnSp>
        <p:cxnSp>
          <p:nvCxnSpPr>
            <p:cNvPr id="305" name="직선 연결선 304">
              <a:extLst>
                <a:ext uri="{FF2B5EF4-FFF2-40B4-BE49-F238E27FC236}">
                  <a16:creationId xmlns:a16="http://schemas.microsoft.com/office/drawing/2014/main" id="{6CB07702-9FB8-4F4D-A1C3-BF3C85CD343D}"/>
                </a:ext>
              </a:extLst>
            </p:cNvPr>
            <p:cNvCxnSpPr/>
            <p:nvPr/>
          </p:nvCxnSpPr>
          <p:spPr>
            <a:xfrm>
              <a:off x="5635526" y="3612622"/>
              <a:ext cx="0" cy="1373423"/>
            </a:xfrm>
            <a:prstGeom prst="line">
              <a:avLst/>
            </a:prstGeom>
            <a:noFill/>
            <a:ln w="6350">
              <a:solidFill>
                <a:srgbClr val="969696"/>
              </a:solidFill>
              <a:miter lim="800000"/>
              <a:headEnd/>
              <a:tailEnd/>
            </a:ln>
          </p:spPr>
        </p:cxnSp>
        <p:sp>
          <p:nvSpPr>
            <p:cNvPr id="306" name="AutoShape 157" descr="사각유형1-2">
              <a:extLst>
                <a:ext uri="{FF2B5EF4-FFF2-40B4-BE49-F238E27FC236}">
                  <a16:creationId xmlns:a16="http://schemas.microsoft.com/office/drawing/2014/main" id="{A2C74E81-4756-4D06-BA90-825BD6043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7764" y="4038603"/>
              <a:ext cx="754522" cy="58036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18000" tIns="0" rIns="18000" bIns="0" anchor="ctr"/>
            <a:lstStyle/>
            <a:p>
              <a:pPr algn="ctr" defTabSz="839511" latinLnBrk="0"/>
              <a:r>
                <a:rPr lang="en-US" altLang="ko-KR" sz="9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" lastClr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R&amp;D</a:t>
              </a:r>
              <a:r>
                <a:rPr lang="ko-KR" altLang="en-US" sz="9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" lastClr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본부</a:t>
              </a:r>
            </a:p>
          </p:txBody>
        </p:sp>
        <p:sp>
          <p:nvSpPr>
            <p:cNvPr id="307" name="AutoShape 157" descr="사각유형1-2">
              <a:extLst>
                <a:ext uri="{FF2B5EF4-FFF2-40B4-BE49-F238E27FC236}">
                  <a16:creationId xmlns:a16="http://schemas.microsoft.com/office/drawing/2014/main" id="{49C4A895-5648-435D-8335-CD38D0512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6111" y="4038603"/>
              <a:ext cx="756517" cy="58036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18000" tIns="0" rIns="18000" bIns="0" anchor="ctr"/>
            <a:lstStyle/>
            <a:p>
              <a:pPr algn="ctr" defTabSz="839511" latinLnBrk="0">
                <a:defRPr/>
              </a:pPr>
              <a:r>
                <a:rPr lang="ko-KR" altLang="en-US" sz="9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" lastClr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영업본부</a:t>
              </a:r>
            </a:p>
          </p:txBody>
        </p:sp>
        <p:sp>
          <p:nvSpPr>
            <p:cNvPr id="308" name="AutoShape 157" descr="사각유형1-2">
              <a:extLst>
                <a:ext uri="{FF2B5EF4-FFF2-40B4-BE49-F238E27FC236}">
                  <a16:creationId xmlns:a16="http://schemas.microsoft.com/office/drawing/2014/main" id="{62CD4D78-42F6-4273-954C-C773F4E77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7710" y="4038603"/>
              <a:ext cx="1006925" cy="58036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18000" tIns="0" rIns="18000" bIns="0" anchor="ctr"/>
            <a:lstStyle/>
            <a:p>
              <a:pPr algn="ctr" defTabSz="839511" latinLnBrk="0">
                <a:defRPr/>
              </a:pPr>
              <a:r>
                <a:rPr lang="ko-KR" altLang="en-US" sz="9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" lastClr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경영지원담당</a:t>
              </a:r>
            </a:p>
          </p:txBody>
        </p:sp>
        <p:sp>
          <p:nvSpPr>
            <p:cNvPr id="309" name="AutoShape 157" descr="사각유형1-2">
              <a:extLst>
                <a:ext uri="{FF2B5EF4-FFF2-40B4-BE49-F238E27FC236}">
                  <a16:creationId xmlns:a16="http://schemas.microsoft.com/office/drawing/2014/main" id="{793E10B9-9690-4165-8020-03A31BB11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5763" y="4038603"/>
              <a:ext cx="915386" cy="580369"/>
            </a:xfrm>
            <a:prstGeom prst="roundRect">
              <a:avLst/>
            </a:prstGeom>
            <a:solidFill>
              <a:srgbClr val="4B81FB"/>
            </a:solidFill>
            <a:ln w="12700" cap="rnd" algn="ctr">
              <a:solidFill>
                <a:srgbClr val="4B81FB"/>
              </a:solidFill>
              <a:prstDash val="solid"/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/>
              <a:r>
                <a:rPr lang="en-US" altLang="ko-KR" sz="9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IT</a:t>
              </a:r>
              <a:r>
                <a:rPr lang="ko-KR" altLang="en-US" sz="9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사업 본부</a:t>
              </a:r>
            </a:p>
          </p:txBody>
        </p:sp>
        <p:sp>
          <p:nvSpPr>
            <p:cNvPr id="310" name="AutoShape 157" descr="사각유형1-2">
              <a:extLst>
                <a:ext uri="{FF2B5EF4-FFF2-40B4-BE49-F238E27FC236}">
                  <a16:creationId xmlns:a16="http://schemas.microsoft.com/office/drawing/2014/main" id="{62CD4D78-42F6-4273-954C-C773F4E77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4730" y="4038603"/>
              <a:ext cx="756517" cy="58036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18000" tIns="0" rIns="18000" bIns="0" anchor="ctr"/>
            <a:lstStyle/>
            <a:p>
              <a:pPr algn="ctr" defTabSz="839511" latinLnBrk="0">
                <a:defRPr/>
              </a:pPr>
              <a:r>
                <a:rPr lang="ko-KR" altLang="en-US" sz="9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" lastClr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기술본부</a:t>
              </a:r>
            </a:p>
          </p:txBody>
        </p:sp>
        <p:sp>
          <p:nvSpPr>
            <p:cNvPr id="311" name="AutoShape 295">
              <a:extLst>
                <a:ext uri="{FF2B5EF4-FFF2-40B4-BE49-F238E27FC236}">
                  <a16:creationId xmlns:a16="http://schemas.microsoft.com/office/drawing/2014/main" id="{6F4D7D0C-11DD-4236-9AD2-C4DF9B293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456" y="2997580"/>
              <a:ext cx="1100322" cy="361317"/>
            </a:xfrm>
            <a:prstGeom prst="roundRect">
              <a:avLst>
                <a:gd name="adj" fmla="val 50000"/>
              </a:avLst>
            </a:prstGeom>
            <a:solidFill>
              <a:srgbClr val="64768C"/>
            </a:solidFill>
            <a:ln w="6350" algn="ctr">
              <a:noFill/>
              <a:round/>
              <a:headEnd/>
              <a:tailEnd/>
            </a:ln>
          </p:spPr>
          <p:txBody>
            <a:bodyPr lIns="18000" tIns="0" rIns="18000" bIns="0" anchor="ctr"/>
            <a:lstStyle/>
            <a:p>
              <a:pPr algn="ctr" defTabSz="839511" latinLnBrk="0">
                <a:defRPr/>
              </a:pPr>
              <a:r>
                <a:rPr lang="ko-KR" altLang="en-US" sz="10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" lastClr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itchFamily="2" charset="-127"/>
                </a:rPr>
                <a:t>대표실장</a:t>
              </a:r>
            </a:p>
          </p:txBody>
        </p:sp>
        <p:cxnSp>
          <p:nvCxnSpPr>
            <p:cNvPr id="312" name="AutoShape 1204">
              <a:extLst>
                <a:ext uri="{FF2B5EF4-FFF2-40B4-BE49-F238E27FC236}">
                  <a16:creationId xmlns:a16="http://schemas.microsoft.com/office/drawing/2014/main" id="{2D1F4AC4-4251-4C6D-BE47-51BB52F9FF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3724359" y="2638383"/>
              <a:ext cx="428201" cy="651512"/>
            </a:xfrm>
            <a:prstGeom prst="bentConnector2">
              <a:avLst/>
            </a:prstGeom>
            <a:noFill/>
            <a:ln w="6350">
              <a:solidFill>
                <a:srgbClr val="969696"/>
              </a:solidFill>
              <a:miter lim="800000"/>
              <a:headEnd/>
              <a:tailEnd/>
            </a:ln>
          </p:spPr>
        </p:cxnSp>
        <p:sp>
          <p:nvSpPr>
            <p:cNvPr id="313" name="직사각형 58">
              <a:extLst>
                <a:ext uri="{FF2B5EF4-FFF2-40B4-BE49-F238E27FC236}">
                  <a16:creationId xmlns:a16="http://schemas.microsoft.com/office/drawing/2014/main" id="{4ED5838B-5A59-458B-9C4C-98DDD6F6E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8693" y="5161099"/>
              <a:ext cx="161666" cy="1607772"/>
            </a:xfrm>
            <a:prstGeom prst="rect">
              <a:avLst/>
            </a:prstGeom>
            <a:solidFill>
              <a:srgbClr val="F2F2F2"/>
            </a:solidFill>
            <a:ln w="6350" algn="ctr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  <p:txBody>
            <a:bodyPr lIns="18000" tIns="18000" rIns="18000" bIns="18000" anchor="ctr"/>
            <a:lstStyle/>
            <a:p>
              <a:pPr algn="ctr" defTabSz="741860" latinLnBrk="0">
                <a:defRPr/>
              </a:pPr>
              <a:r>
                <a:rPr lang="ko-KR" altLang="en-US" sz="800" kern="0" dirty="0">
                  <a:ln>
                    <a:solidFill>
                      <a:srgbClr val="44546A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itchFamily="2" charset="-127"/>
                </a:rPr>
                <a:t>제어개발팀</a:t>
              </a:r>
              <a:endParaRPr lang="en-US" altLang="ko-KR" sz="8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endParaRPr>
            </a:p>
          </p:txBody>
        </p:sp>
      </p:grpSp>
      <p:sp>
        <p:nvSpPr>
          <p:cNvPr id="258" name="직사각형 65">
            <a:extLst>
              <a:ext uri="{FF2B5EF4-FFF2-40B4-BE49-F238E27FC236}">
                <a16:creationId xmlns:a16="http://schemas.microsoft.com/office/drawing/2014/main" id="{F3B83CEE-AEDC-4A85-84B5-5EB7C6186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1915" y="4813628"/>
            <a:ext cx="149740" cy="1332548"/>
          </a:xfrm>
          <a:prstGeom prst="rect">
            <a:avLst/>
          </a:prstGeom>
          <a:solidFill>
            <a:srgbClr val="F2F2F2"/>
          </a:solidFill>
          <a:ln w="6350" algn="ctr">
            <a:solidFill>
              <a:sysClr val="window" lastClr="FFFFFF">
                <a:lumMod val="65000"/>
              </a:sysClr>
            </a:solidFill>
            <a:round/>
            <a:headEnd/>
            <a:tailEnd/>
          </a:ln>
        </p:spPr>
        <p:txBody>
          <a:bodyPr lIns="18000" tIns="18000" rIns="18000" bIns="18000" anchor="ctr"/>
          <a:lstStyle/>
          <a:p>
            <a:pPr algn="ctr" defTabSz="741860" latinLnBrk="0">
              <a:defRPr/>
            </a:pPr>
            <a:r>
              <a:rPr lang="ko-KR" altLang="en-US" sz="8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rPr>
              <a:t>기계설계팀</a:t>
            </a:r>
            <a:endParaRPr lang="en-US" altLang="ko-KR" sz="800" kern="0" dirty="0">
              <a:ln>
                <a:solidFill>
                  <a:srgbClr val="44546A">
                    <a:lumMod val="60000"/>
                    <a:lumOff val="40000"/>
                    <a:alpha val="0"/>
                  </a:srgbClr>
                </a:solidFill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itchFamily="2" charset="-127"/>
            </a:endParaRPr>
          </a:p>
        </p:txBody>
      </p:sp>
      <p:sp>
        <p:nvSpPr>
          <p:cNvPr id="259" name="직사각형 58">
            <a:extLst>
              <a:ext uri="{FF2B5EF4-FFF2-40B4-BE49-F238E27FC236}">
                <a16:creationId xmlns:a16="http://schemas.microsoft.com/office/drawing/2014/main" id="{4ED5838B-5A59-458B-9C4C-98DDD6F6E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361" y="4805390"/>
            <a:ext cx="149740" cy="1332548"/>
          </a:xfrm>
          <a:prstGeom prst="rect">
            <a:avLst/>
          </a:prstGeom>
          <a:solidFill>
            <a:srgbClr val="F2F2F2"/>
          </a:solidFill>
          <a:ln w="6350" algn="ctr">
            <a:solidFill>
              <a:sysClr val="window" lastClr="FFFFFF">
                <a:lumMod val="65000"/>
              </a:sysClr>
            </a:solidFill>
            <a:round/>
            <a:headEnd/>
            <a:tailEnd/>
          </a:ln>
        </p:spPr>
        <p:txBody>
          <a:bodyPr lIns="18000" tIns="18000" rIns="18000" bIns="18000" anchor="ctr"/>
          <a:lstStyle/>
          <a:p>
            <a:pPr algn="ctr" defTabSz="741860" latinLnBrk="0">
              <a:defRPr/>
            </a:pPr>
            <a:r>
              <a:rPr lang="ko-KR" altLang="en-US" sz="800" kern="0" dirty="0">
                <a:ln>
                  <a:solidFill>
                    <a:srgbClr val="44546A">
                      <a:lumMod val="60000"/>
                      <a:lumOff val="40000"/>
                      <a:alpha val="0"/>
                    </a:srgb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itchFamily="2" charset="-127"/>
              </a:rPr>
              <a:t>로봇솔루션팀</a:t>
            </a:r>
            <a:endParaRPr lang="en-US" altLang="ko-KR" sz="800" kern="0" dirty="0">
              <a:ln>
                <a:solidFill>
                  <a:srgbClr val="44546A">
                    <a:lumMod val="60000"/>
                    <a:lumOff val="40000"/>
                    <a:alpha val="0"/>
                  </a:srgbClr>
                </a:solidFill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itchFamily="2" charset="-127"/>
            </a:endParaRPr>
          </a:p>
        </p:txBody>
      </p: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6CB07702-9FB8-4F4D-A1C3-BF3C85CD343D}"/>
              </a:ext>
            </a:extLst>
          </p:cNvPr>
          <p:cNvCxnSpPr/>
          <p:nvPr/>
        </p:nvCxnSpPr>
        <p:spPr>
          <a:xfrm>
            <a:off x="2143783" y="4653136"/>
            <a:ext cx="0" cy="14400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cxnSp>
      <p:cxnSp>
        <p:nvCxnSpPr>
          <p:cNvPr id="261" name="꺾인 연결선 260"/>
          <p:cNvCxnSpPr>
            <a:stCxn id="294" idx="0"/>
            <a:endCxn id="259" idx="0"/>
          </p:cNvCxnSpPr>
          <p:nvPr/>
        </p:nvCxnSpPr>
        <p:spPr>
          <a:xfrm rot="5400000" flipH="1" flipV="1">
            <a:off x="2131351" y="4604660"/>
            <a:ext cx="150" cy="401610"/>
          </a:xfrm>
          <a:prstGeom prst="bentConnector3">
            <a:avLst>
              <a:gd name="adj1" fmla="val 103073333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꺾인 연결선 261"/>
          <p:cNvCxnSpPr>
            <a:stCxn id="258" idx="0"/>
            <a:endCxn id="283" idx="0"/>
          </p:cNvCxnSpPr>
          <p:nvPr/>
        </p:nvCxnSpPr>
        <p:spPr>
          <a:xfrm rot="5400000" flipH="1" flipV="1">
            <a:off x="3828268" y="4384057"/>
            <a:ext cx="8088" cy="851054"/>
          </a:xfrm>
          <a:prstGeom prst="bentConnector3">
            <a:avLst>
              <a:gd name="adj1" fmla="val 1704179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6CB07702-9FB8-4F4D-A1C3-BF3C85CD343D}"/>
              </a:ext>
            </a:extLst>
          </p:cNvPr>
          <p:cNvCxnSpPr/>
          <p:nvPr/>
        </p:nvCxnSpPr>
        <p:spPr>
          <a:xfrm>
            <a:off x="3619947" y="4668831"/>
            <a:ext cx="0" cy="14400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6CB07702-9FB8-4F4D-A1C3-BF3C85CD343D}"/>
              </a:ext>
            </a:extLst>
          </p:cNvPr>
          <p:cNvCxnSpPr/>
          <p:nvPr/>
        </p:nvCxnSpPr>
        <p:spPr>
          <a:xfrm>
            <a:off x="3835971" y="4677850"/>
            <a:ext cx="0" cy="14400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6CB07702-9FB8-4F4D-A1C3-BF3C85CD343D}"/>
              </a:ext>
            </a:extLst>
          </p:cNvPr>
          <p:cNvCxnSpPr/>
          <p:nvPr/>
        </p:nvCxnSpPr>
        <p:spPr>
          <a:xfrm>
            <a:off x="4051995" y="4680902"/>
            <a:ext cx="0" cy="14400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5CDEF3F-55DC-4294-8119-AFBFF9B07AA4}"/>
              </a:ext>
            </a:extLst>
          </p:cNvPr>
          <p:cNvSpPr/>
          <p:nvPr/>
        </p:nvSpPr>
        <p:spPr>
          <a:xfrm>
            <a:off x="586038" y="879349"/>
            <a:ext cx="8218296" cy="3948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157375" indent="-157375" defTabSz="1391620">
              <a:lnSpc>
                <a:spcPts val="1836"/>
              </a:lnSpc>
              <a:buFont typeface="Wingdings" panose="05000000000000000000" pitchFamily="2" charset="2"/>
              <a:buChar char="l"/>
            </a:pPr>
            <a:r>
              <a:rPr lang="ko-KR" altLang="en-US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현대그룹 및 공공</a:t>
            </a:r>
            <a:r>
              <a:rPr lang="en-US" altLang="ko-KR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민간 등의 다양한 분야 사업을 구축 및 운영 하고 있으며 이에 따른 사업 수행이 가능한 전문 인력 보유</a:t>
            </a:r>
          </a:p>
          <a:p>
            <a:pPr marL="157375" indent="-157375" defTabSz="1391620">
              <a:lnSpc>
                <a:spcPts val="1836"/>
              </a:lnSpc>
              <a:buFont typeface="Wingdings" panose="05000000000000000000" pitchFamily="2" charset="2"/>
              <a:buChar char="l"/>
            </a:pPr>
            <a:r>
              <a:rPr lang="ko-KR" altLang="en-US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클라우드</a:t>
            </a:r>
            <a:r>
              <a:rPr lang="en-US" altLang="ko-KR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빅데이터</a:t>
            </a:r>
            <a:r>
              <a:rPr lang="en-US" altLang="ko-KR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, AI, </a:t>
            </a:r>
            <a:r>
              <a:rPr lang="ko-KR" altLang="en-US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로봇 등 차세대 핵심 </a:t>
            </a:r>
            <a:r>
              <a:rPr lang="en-US" altLang="ko-KR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IT </a:t>
            </a:r>
            <a:r>
              <a:rPr lang="ko-KR" altLang="en-US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기술을 각 분야의 비즈니스에 접목</a:t>
            </a:r>
            <a:r>
              <a:rPr lang="en-US" altLang="ko-KR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, IT </a:t>
            </a:r>
            <a:r>
              <a:rPr lang="ko-KR" altLang="en-US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연구개발에 역량 집중</a:t>
            </a:r>
          </a:p>
        </p:txBody>
      </p:sp>
    </p:spTree>
    <p:extLst>
      <p:ext uri="{BB962C8B-B14F-4D97-AF65-F5344CB8AC3E}">
        <p14:creationId xmlns:p14="http://schemas.microsoft.com/office/powerpoint/2010/main" val="3620221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1B1A95E-C932-450E-AF0F-6805E70673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298" y="215532"/>
            <a:ext cx="1687257" cy="369332"/>
          </a:xfrm>
        </p:spPr>
        <p:txBody>
          <a:bodyPr wrap="none" lIns="0" tIns="0" rIns="0" bIns="0" anchor="ctr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사업 실적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4B631F-372F-4A0B-8784-B6A7A30740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277" y="128592"/>
            <a:ext cx="428707" cy="507831"/>
          </a:xfrm>
        </p:spPr>
        <p:txBody>
          <a:bodyPr wrap="none" lIns="0" tIns="0" rIns="0" bIns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57" name="Group 2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530553"/>
              </p:ext>
            </p:extLst>
          </p:nvPr>
        </p:nvGraphicFramePr>
        <p:xfrm>
          <a:off x="478414" y="1622639"/>
          <a:ext cx="4777860" cy="4753685"/>
        </p:xfrm>
        <a:graphic>
          <a:graphicData uri="http://schemas.openxmlformats.org/drawingml/2006/table">
            <a:tbl>
              <a:tblPr/>
              <a:tblGrid>
                <a:gridCol w="3589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954">
                <a:tc>
                  <a:txBody>
                    <a:bodyPr/>
                    <a:lstStyle/>
                    <a:p>
                      <a:pPr marL="0" marR="0" lvl="0" indent="0" algn="ctr" defTabSz="95998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사업명</a:t>
                      </a:r>
                    </a:p>
                  </a:txBody>
                  <a:tcPr marL="46797" marR="46797" marT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17000">
                          <a:srgbClr val="2E3192"/>
                        </a:gs>
                        <a:gs pos="100000">
                          <a:srgbClr val="622D91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998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구축연도</a:t>
                      </a:r>
                    </a:p>
                  </a:txBody>
                  <a:tcPr marL="46797" marR="46797" marT="468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17000">
                          <a:srgbClr val="2E3192"/>
                        </a:gs>
                        <a:gs pos="100000">
                          <a:srgbClr val="622D91"/>
                        </a:gs>
                      </a:gsLst>
                      <a:lin ang="27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25">
                <a:tc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</a:t>
                      </a:r>
                      <a:r>
                        <a:rPr lang="en-US" altLang="ko-KR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선광 통합 </a:t>
                      </a:r>
                      <a:r>
                        <a:rPr lang="en-US" altLang="ko-KR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IT Renewal </a:t>
                      </a:r>
                      <a:r>
                        <a:rPr lang="ko-KR" altLang="en-US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구축 사업</a:t>
                      </a:r>
                      <a:endParaRPr lang="en-US" altLang="ko-KR" sz="1000" b="1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440C9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2021.01 ~ 2022.03</a:t>
                      </a:r>
                      <a:endParaRPr lang="ko-KR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325">
                <a:tc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BNCT TOS Local </a:t>
                      </a:r>
                      <a:r>
                        <a:rPr lang="ko-KR" altLang="en-US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시스템 고도화 사업</a:t>
                      </a:r>
                      <a:endParaRPr lang="en-US" altLang="ko-KR" sz="1000" b="1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440C9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2020.11 ~ 2021.05</a:t>
                      </a:r>
                      <a:endParaRPr lang="ko-KR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4325">
                <a:tc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HPNT </a:t>
                      </a:r>
                      <a:r>
                        <a:rPr lang="ko-KR" altLang="en-US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자동화 운영시스템 운영 및 유지보수</a:t>
                      </a:r>
                      <a:endParaRPr lang="en-US" altLang="ko-KR" sz="1000" b="1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2010 ~ </a:t>
                      </a: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현재</a:t>
                      </a:r>
                      <a:endParaRPr lang="ko-KR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325">
                <a:tc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PNIT </a:t>
                      </a:r>
                      <a:r>
                        <a:rPr lang="ko-KR" altLang="en-US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자동화 운영시스템 운영 및 유지보수</a:t>
                      </a:r>
                      <a:endParaRPr lang="en-US" altLang="ko-KR" sz="1000" b="1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2010 ~ </a:t>
                      </a: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현재</a:t>
                      </a:r>
                      <a:endParaRPr lang="ko-KR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325">
                <a:tc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인천 </a:t>
                      </a:r>
                      <a:r>
                        <a:rPr lang="en-US" altLang="ko-KR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SNCT</a:t>
                      </a:r>
                      <a:r>
                        <a:rPr lang="ko-KR" altLang="en-US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자동화 운영시스템 운영 및 유지보수</a:t>
                      </a:r>
                      <a:endParaRPr lang="en-US" altLang="ko-KR" sz="1000" b="1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2015 ~ </a:t>
                      </a: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현재</a:t>
                      </a:r>
                      <a:endParaRPr lang="ko-KR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325">
                <a:tc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UNCT RTGC </a:t>
                      </a:r>
                      <a:r>
                        <a:rPr lang="ko-KR" altLang="en-US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자동화 개조 사업</a:t>
                      </a:r>
                      <a:r>
                        <a:rPr lang="en-US" altLang="ko-KR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(HAM </a:t>
                      </a:r>
                      <a:r>
                        <a:rPr lang="ko-KR" altLang="en-US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구축</a:t>
                      </a:r>
                      <a:r>
                        <a:rPr lang="en-US" altLang="ko-KR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46797" marR="46797" marT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2020.05 ~ 2021.10</a:t>
                      </a:r>
                      <a:endParaRPr lang="ko-KR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4325">
                <a:tc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돌코리아 청과관리시스템 구축</a:t>
                      </a: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2019.08 ~ 2020.02</a:t>
                      </a:r>
                      <a:endParaRPr lang="ko-KR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325">
                <a:tc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롯데칠성음료 </a:t>
                      </a: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DOCK </a:t>
                      </a: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관리 시스템 구축</a:t>
                      </a: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2019</a:t>
                      </a:r>
                      <a:endParaRPr lang="ko-KR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325">
                <a:tc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중국 대련항 </a:t>
                      </a:r>
                      <a:r>
                        <a:rPr lang="en-US" altLang="ko-KR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DCT HAM </a:t>
                      </a:r>
                      <a:r>
                        <a:rPr lang="ko-KR" altLang="en-US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구축 완료 및 </a:t>
                      </a:r>
                      <a:r>
                        <a:rPr lang="en-US" altLang="ko-KR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YT Pooling </a:t>
                      </a:r>
                      <a:r>
                        <a:rPr lang="ko-KR" altLang="en-US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구축</a:t>
                      </a:r>
                      <a:endParaRPr lang="en-US" altLang="ko-KR" sz="1000" b="1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440C9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2018.11 ~ 2020.02</a:t>
                      </a:r>
                      <a:endParaRPr lang="ko-KR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25">
                <a:tc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클라우드</a:t>
                      </a:r>
                      <a:r>
                        <a:rPr lang="en-US" altLang="ko-KR" sz="9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)</a:t>
                      </a:r>
                      <a:r>
                        <a:rPr lang="en-US" altLang="ko-KR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BNMT </a:t>
                      </a:r>
                      <a:r>
                        <a:rPr lang="ko-KR" altLang="en-US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컨테이너 터미널용 </a:t>
                      </a:r>
                      <a:r>
                        <a:rPr lang="en-US" altLang="ko-KR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TOS </a:t>
                      </a:r>
                      <a:r>
                        <a:rPr lang="ko-KR" altLang="en-US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시스템 구축 및 유지보수</a:t>
                      </a:r>
                    </a:p>
                  </a:txBody>
                  <a:tcPr marL="46797" marR="46797" marT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2018.06 ~ 2021.05</a:t>
                      </a:r>
                      <a:endParaRPr lang="ko-KR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325">
                <a:tc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천경해운 선사운영시스템 구축</a:t>
                      </a: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2017</a:t>
                      </a:r>
                      <a:endParaRPr lang="ko-KR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325">
                <a:tc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PAN STAR </a:t>
                      </a: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선사운영시스템 납품</a:t>
                      </a:r>
                    </a:p>
                  </a:txBody>
                  <a:tcPr marL="46797" marR="46797" marT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46790" marR="46790" marT="46790" marB="457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325">
                <a:tc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HPNT-PNIT(PSA BUSAN)</a:t>
                      </a:r>
                      <a:r>
                        <a:rPr lang="ko-KR" altLang="en-US" sz="10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시스템 통합</a:t>
                      </a:r>
                    </a:p>
                  </a:txBody>
                  <a:tcPr marL="46797" marR="46797" marT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46790" marR="46790" marT="46790" marB="457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325">
                <a:tc>
                  <a:txBody>
                    <a:bodyPr/>
                    <a:lstStyle/>
                    <a:p>
                      <a:pPr marL="0" marR="0" lvl="0" indent="0" algn="ctr" defTabSz="95979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2017 </a:t>
                      </a:r>
                      <a:r>
                        <a:rPr lang="ko-KR" altLang="en-US" sz="1000" b="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글로비스 선사운영 개선</a:t>
                      </a:r>
                    </a:p>
                  </a:txBody>
                  <a:tcPr marL="46797" marR="46797" marT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  <a:defRPr/>
                      </a:pP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Rix모던명조 M"/>
                        <a:ea typeface="Rix명조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54000" marB="54000" anchor="ctr" horzOverflow="overflow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325">
                <a:tc>
                  <a:txBody>
                    <a:bodyPr/>
                    <a:lstStyle/>
                    <a:p>
                      <a:pPr marL="0" marR="0" lvl="0" indent="0" algn="ctr" defTabSz="95979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평택 동방아이포트 운영시스템 운영 및 유지보수</a:t>
                      </a:r>
                    </a:p>
                  </a:txBody>
                  <a:tcPr marL="46797" marR="46797" marT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2009 ~ 2017</a:t>
                      </a:r>
                      <a:endParaRPr lang="ko-KR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4325">
                <a:tc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세방 물류운영 시스템 구축</a:t>
                      </a:r>
                    </a:p>
                  </a:txBody>
                  <a:tcPr marL="46797" marR="46797" marT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2016</a:t>
                      </a:r>
                      <a:endParaRPr lang="ko-KR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325">
                <a:tc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한림해운 선사운영시스템 구축</a:t>
                      </a: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46797" marR="46797" marT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명조 M"/>
                        <a:ea typeface="Rix명조 M" panose="0202060302010102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58" name="Group 2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436556"/>
              </p:ext>
            </p:extLst>
          </p:nvPr>
        </p:nvGraphicFramePr>
        <p:xfrm>
          <a:off x="5351140" y="1613625"/>
          <a:ext cx="4176464" cy="4752432"/>
        </p:xfrm>
        <a:graphic>
          <a:graphicData uri="http://schemas.openxmlformats.org/drawingml/2006/table">
            <a:tbl>
              <a:tblPr/>
              <a:tblGrid>
                <a:gridCol w="313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598">
                <a:tc>
                  <a:txBody>
                    <a:bodyPr/>
                    <a:lstStyle/>
                    <a:p>
                      <a:pPr marL="0" marR="0" lvl="0" indent="0" algn="ctr" defTabSz="95998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사업명</a:t>
                      </a:r>
                    </a:p>
                  </a:txBody>
                  <a:tcPr marL="46797" marR="46797" marT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17000">
                          <a:srgbClr val="2E3192"/>
                        </a:gs>
                        <a:gs pos="100000">
                          <a:srgbClr val="622D91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998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구축연도</a:t>
                      </a:r>
                    </a:p>
                  </a:txBody>
                  <a:tcPr marL="46797" marR="46797" marT="468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17000">
                          <a:srgbClr val="2E3192"/>
                        </a:gs>
                        <a:gs pos="100000">
                          <a:srgbClr val="622D91"/>
                        </a:gs>
                      </a:gsLst>
                      <a:lin ang="27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8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KTnet</a:t>
                      </a: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해상물류 </a:t>
                      </a: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</a:t>
                      </a: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단계 구축</a:t>
                      </a: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1434" marR="9143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2015</a:t>
                      </a:r>
                    </a:p>
                  </a:txBody>
                  <a:tcPr marL="91434" marR="91434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8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인천 </a:t>
                      </a:r>
                      <a:r>
                        <a:rPr lang="en-US" altLang="ko-KR" sz="1000" b="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SNCT </a:t>
                      </a:r>
                      <a:r>
                        <a:rPr lang="ko-KR" altLang="en-US" sz="1000" b="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자동화 운영시스템 구축</a:t>
                      </a:r>
                      <a:endParaRPr lang="en-US" altLang="ko-KR" sz="1000" b="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440C9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91434" marR="9143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2015</a:t>
                      </a:r>
                    </a:p>
                  </a:txBody>
                  <a:tcPr marL="91434" marR="91434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8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여수국제항만 부두운영 정보시스템 구축</a:t>
                      </a:r>
                      <a:endParaRPr lang="en-US" altLang="ko-KR" sz="1000" b="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440C9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91434" marR="9143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2014</a:t>
                      </a:r>
                    </a:p>
                  </a:txBody>
                  <a:tcPr marL="91434" marR="91434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8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장금상선 전용 </a:t>
                      </a: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SeaOne </a:t>
                      </a: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솔루션 개발</a:t>
                      </a: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1434" marR="9143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8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우일상운 </a:t>
                      </a: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PMS </a:t>
                      </a: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솔루션 개발</a:t>
                      </a: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1434" marR="9143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884">
                <a:tc>
                  <a:txBody>
                    <a:bodyPr/>
                    <a:lstStyle/>
                    <a:p>
                      <a:pPr marL="0" marR="0" lvl="0" indent="0" algn="ctr" defTabSz="959796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현대글로비스 선사운영시스템 개선</a:t>
                      </a:r>
                      <a:endParaRPr lang="en-US" altLang="ko-KR" sz="1000" b="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1434" marR="9143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2013</a:t>
                      </a:r>
                    </a:p>
                  </a:txBody>
                  <a:tcPr marL="91434" marR="91434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2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삼성중공업 </a:t>
                      </a: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GIS </a:t>
                      </a: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솔루션 고도화 사업</a:t>
                      </a: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1434" marR="9143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84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금호항만운영</a:t>
                      </a: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</a:t>
                      </a: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항만운영관리시스템 구축</a:t>
                      </a: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440C9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1434" marR="9143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굴림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38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마산항 개발</a:t>
                      </a: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(1-1</a:t>
                      </a: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단계</a:t>
                      </a: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운영시스템 구축</a:t>
                      </a: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440C9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1434" marR="9143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2012</a:t>
                      </a:r>
                    </a:p>
                  </a:txBody>
                  <a:tcPr marL="91434" marR="91434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4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국토해양부 항만물류정보시스템 재해복구센터 위탁 운영</a:t>
                      </a: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1434" marR="9143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91420" marR="91420" marT="45710" marB="457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0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부산신항 </a:t>
                      </a: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2-3</a:t>
                      </a: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단계 운영시스템 로컬부문 구축</a:t>
                      </a: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440C9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1434" marR="9143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2011</a:t>
                      </a:r>
                    </a:p>
                  </a:txBody>
                  <a:tcPr marL="91434" marR="91434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8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PNIT </a:t>
                      </a: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자동화 운영시스템 구축</a:t>
                      </a: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440C9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1434" marR="9143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2010</a:t>
                      </a:r>
                    </a:p>
                  </a:txBody>
                  <a:tcPr marL="91434" marR="91434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38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HPNT </a:t>
                      </a: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자동화 운영시스템 구축</a:t>
                      </a: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440C9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1434" marR="9143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2009</a:t>
                      </a:r>
                    </a:p>
                  </a:txBody>
                  <a:tcPr marL="91434" marR="91434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84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440C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평택 동방아이포트 운영시스템 구축</a:t>
                      </a: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440C9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1434" marR="9143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91420" marR="91420" marT="45710" marB="457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38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한국국제터미널 운영시스템 구축</a:t>
                      </a: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1434" marR="9143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2008</a:t>
                      </a:r>
                    </a:p>
                  </a:txBody>
                  <a:tcPr marL="91434" marR="91434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38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한국국제터미널 </a:t>
                      </a: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2-2</a:t>
                      </a: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단계 </a:t>
                      </a:r>
                      <a:r>
                        <a:rPr lang="en-US" altLang="ko-KR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LAN </a:t>
                      </a:r>
                      <a:r>
                        <a:rPr lang="ko-KR" altLang="en-US" sz="100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공사</a:t>
                      </a: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1434" marR="9143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77751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91420" marR="91420" marT="45710" marB="457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35CDEF3F-55DC-4294-8119-AFBFF9B07AA4}"/>
              </a:ext>
            </a:extLst>
          </p:cNvPr>
          <p:cNvSpPr/>
          <p:nvPr/>
        </p:nvSpPr>
        <p:spPr>
          <a:xfrm>
            <a:off x="586038" y="879349"/>
            <a:ext cx="8218296" cy="3948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157375" indent="-157375" defTabSz="1391620">
              <a:lnSpc>
                <a:spcPts val="1836"/>
              </a:lnSpc>
              <a:buFont typeface="Wingdings" panose="05000000000000000000" pitchFamily="2" charset="2"/>
              <a:buChar char="l"/>
            </a:pPr>
            <a:r>
              <a:rPr lang="ko-KR" altLang="en-US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자사의 주력 솔루션인 </a:t>
            </a:r>
            <a:r>
              <a:rPr lang="en-US" altLang="ko-KR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U&amp; Terminal(</a:t>
            </a:r>
            <a:r>
              <a:rPr lang="ko-KR" altLang="en-US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구</a:t>
            </a:r>
            <a:r>
              <a:rPr lang="en-US" altLang="ko-KR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, Hi-TOPS)</a:t>
            </a:r>
            <a:r>
              <a:rPr lang="ko-KR" altLang="en-US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은  현장 경험이 풍부한 전문가의 </a:t>
            </a:r>
            <a:r>
              <a:rPr lang="en-US" altLang="ko-KR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R&amp;D</a:t>
            </a:r>
            <a:r>
              <a:rPr lang="ko-KR" altLang="en-US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를 통해 구축된 이래 다년간의 운영과 유지보수의 경험을 </a:t>
            </a:r>
            <a:br>
              <a:rPr lang="en-US" altLang="ko-KR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</a:br>
            <a:r>
              <a:rPr lang="ko-KR" altLang="en-US" sz="1100" b="1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깊이 반영하여 한국적 상황에 맞는 가장 효율적이고 안정적인 터미널운영시스템으로 진화</a:t>
            </a:r>
          </a:p>
        </p:txBody>
      </p:sp>
    </p:spTree>
    <p:extLst>
      <p:ext uri="{BB962C8B-B14F-4D97-AF65-F5344CB8AC3E}">
        <p14:creationId xmlns:p14="http://schemas.microsoft.com/office/powerpoint/2010/main" val="81305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042BCA-F6A7-49FB-A299-55ED317CD568}"/>
              </a:ext>
            </a:extLst>
          </p:cNvPr>
          <p:cNvSpPr/>
          <p:nvPr/>
        </p:nvSpPr>
        <p:spPr>
          <a:xfrm>
            <a:off x="2321532" y="2464467"/>
            <a:ext cx="2373855" cy="482440"/>
          </a:xfrm>
          <a:prstGeom prst="rect">
            <a:avLst/>
          </a:prstGeom>
          <a:noFill/>
        </p:spPr>
        <p:txBody>
          <a:bodyPr wrap="none" lIns="0" tIns="0" rIns="0" bIns="0" anchor="t" anchorCtr="0">
            <a:spAutoFit/>
          </a:bodyPr>
          <a:lstStyle/>
          <a:p>
            <a:pPr>
              <a:lnSpc>
                <a:spcPct val="95000"/>
              </a:lnSpc>
            </a:pPr>
            <a:r>
              <a:rPr lang="ko-KR" altLang="en-US" sz="3300" spc="-83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 수행 방안</a:t>
            </a:r>
            <a:endParaRPr lang="en-US" altLang="ko-KR" sz="3300" spc="-83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A1DF71-24C6-4381-82CE-F4A69E335B0E}"/>
              </a:ext>
            </a:extLst>
          </p:cNvPr>
          <p:cNvSpPr txBox="1"/>
          <p:nvPr/>
        </p:nvSpPr>
        <p:spPr bwMode="auto">
          <a:xfrm>
            <a:off x="735532" y="1980918"/>
            <a:ext cx="759182" cy="26161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spcAft>
                <a:spcPts val="918"/>
              </a:spcAft>
              <a:defRPr/>
            </a:pP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1C9E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Chapter</a:t>
            </a:r>
            <a:endParaRPr lang="ko-KR" altLang="en-US" sz="2600" b="1" spc="-138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1C9E5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47B92B-F9D3-47AF-9D3D-9B1F2975F13D}"/>
              </a:ext>
            </a:extLst>
          </p:cNvPr>
          <p:cNvCxnSpPr>
            <a:cxnSpLocks/>
          </p:cNvCxnSpPr>
          <p:nvPr/>
        </p:nvCxnSpPr>
        <p:spPr>
          <a:xfrm>
            <a:off x="735531" y="2325345"/>
            <a:ext cx="5003118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189E3D-9511-4E9F-8ED5-77D2F1EBB786}"/>
              </a:ext>
            </a:extLst>
          </p:cNvPr>
          <p:cNvCxnSpPr>
            <a:cxnSpLocks/>
          </p:cNvCxnSpPr>
          <p:nvPr/>
        </p:nvCxnSpPr>
        <p:spPr>
          <a:xfrm>
            <a:off x="735532" y="2325345"/>
            <a:ext cx="14342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E0AD9F-1496-4A12-8A99-BBC066D07BDC}"/>
              </a:ext>
            </a:extLst>
          </p:cNvPr>
          <p:cNvSpPr txBox="1"/>
          <p:nvPr/>
        </p:nvSpPr>
        <p:spPr bwMode="auto">
          <a:xfrm>
            <a:off x="1599616" y="1597166"/>
            <a:ext cx="570143" cy="76750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918"/>
              </a:spcAft>
              <a:defRPr/>
            </a:pPr>
            <a:r>
              <a:rPr lang="en-US" altLang="ko-KR" sz="5000" spc="-138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1C9E5"/>
                </a:solid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Ⅱ</a:t>
            </a:r>
            <a:endParaRPr lang="ko-KR" altLang="en-US" sz="5000" spc="-138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1C9E5"/>
              </a:solidFill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F437C6-DA0D-4E3D-9ECA-D1B4F7BB0695}"/>
              </a:ext>
            </a:extLst>
          </p:cNvPr>
          <p:cNvSpPr/>
          <p:nvPr/>
        </p:nvSpPr>
        <p:spPr>
          <a:xfrm>
            <a:off x="2333295" y="3895539"/>
            <a:ext cx="3721276" cy="2657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4492" indent="-264492">
              <a:spcAft>
                <a:spcPts val="734"/>
              </a:spcAft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배경 및 목적</a:t>
            </a:r>
            <a:endParaRPr lang="en-US" altLang="ko-KR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64492" indent="-264492">
              <a:spcAft>
                <a:spcPts val="734"/>
              </a:spcAft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 방안</a:t>
            </a:r>
            <a:endParaRPr lang="en-US" altLang="ko-KR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64492" indent="-264492">
              <a:spcAft>
                <a:spcPts val="734"/>
              </a:spcAft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특장점</a:t>
            </a:r>
            <a:endParaRPr lang="en-US" altLang="ko-KR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64492" indent="-264492">
              <a:spcAft>
                <a:spcPts val="734"/>
              </a:spcAft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구성도 </a:t>
            </a:r>
            <a:r>
              <a:rPr lang="en-US" altLang="ko-KR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Application, Gate</a:t>
            </a:r>
          </a:p>
          <a:p>
            <a:pPr marL="264492" indent="-264492">
              <a:spcAft>
                <a:spcPts val="734"/>
              </a:spcAft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altLang="ko-KR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Gate 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배관</a:t>
            </a:r>
            <a:r>
              <a:rPr lang="en-US" altLang="ko-KR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배선 공사</a:t>
            </a:r>
            <a:endParaRPr lang="en-US" altLang="ko-KR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64492" indent="-264492">
              <a:spcAft>
                <a:spcPts val="734"/>
              </a:spcAft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납품 장비 내역</a:t>
            </a:r>
            <a:r>
              <a:rPr lang="en-US" altLang="ko-KR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</a:t>
            </a:r>
            <a:endParaRPr lang="en-US" altLang="ko-KR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64492" indent="-264492">
              <a:spcAft>
                <a:spcPts val="734"/>
              </a:spcAft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altLang="ko-KR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Application 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상세</a:t>
            </a:r>
          </a:p>
          <a:p>
            <a:pPr marL="264492" indent="-264492">
              <a:spcAft>
                <a:spcPts val="734"/>
              </a:spcAft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endParaRPr lang="ko-KR" altLang="en-US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64492" indent="-264492">
              <a:spcAft>
                <a:spcPts val="734"/>
              </a:spcAft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endParaRPr lang="ko-KR" altLang="en-US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028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6194A8-03A2-476D-BEB9-1FB5A027E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배경 및 목적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8B85C7DA-57F6-4879-94BF-B0AB1247A2BC}"/>
              </a:ext>
            </a:extLst>
          </p:cNvPr>
          <p:cNvGrpSpPr/>
          <p:nvPr/>
        </p:nvGrpSpPr>
        <p:grpSpPr>
          <a:xfrm>
            <a:off x="476250" y="1005644"/>
            <a:ext cx="8942412" cy="959608"/>
            <a:chOff x="476250" y="1282481"/>
            <a:chExt cx="8942412" cy="959608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815F5E8E-BDA2-4205-A94B-FF8A968CFC88}"/>
                </a:ext>
              </a:extLst>
            </p:cNvPr>
            <p:cNvSpPr/>
            <p:nvPr/>
          </p:nvSpPr>
          <p:spPr bwMode="auto">
            <a:xfrm flipV="1">
              <a:off x="476250" y="1282481"/>
              <a:ext cx="8942242" cy="958199"/>
            </a:xfrm>
            <a:prstGeom prst="rect">
              <a:avLst/>
            </a:prstGeom>
            <a:pattFill prst="pct60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/>
            <a:p>
              <a:pPr marL="0" marR="0" lvl="0" indent="-180939" algn="ctr" defTabSz="9356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itchFamily="18" charset="-127"/>
                <a:ea typeface="Rix모던고딕 B" pitchFamily="18" charset="-127"/>
                <a:cs typeface="+mn-cs"/>
              </a:endParaRPr>
            </a:p>
          </p:txBody>
        </p:sp>
        <p:sp>
          <p:nvSpPr>
            <p:cNvPr id="97" name="자유형 397">
              <a:extLst>
                <a:ext uri="{FF2B5EF4-FFF2-40B4-BE49-F238E27FC236}">
                  <a16:creationId xmlns:a16="http://schemas.microsoft.com/office/drawing/2014/main" id="{695A1159-1A57-4F7F-AD6E-BAF34B541CAB}"/>
                </a:ext>
              </a:extLst>
            </p:cNvPr>
            <p:cNvSpPr/>
            <p:nvPr/>
          </p:nvSpPr>
          <p:spPr>
            <a:xfrm>
              <a:off x="476250" y="1284573"/>
              <a:ext cx="8942412" cy="315627"/>
            </a:xfrm>
            <a:custGeom>
              <a:avLst/>
              <a:gdLst>
                <a:gd name="connsiteX0" fmla="*/ 3200400 w 3200400"/>
                <a:gd name="connsiteY0" fmla="*/ 0 h 289560"/>
                <a:gd name="connsiteX1" fmla="*/ 0 w 3200400"/>
                <a:gd name="connsiteY1" fmla="*/ 0 h 289560"/>
                <a:gd name="connsiteX2" fmla="*/ 0 w 3200400"/>
                <a:gd name="connsiteY2" fmla="*/ 289560 h 289560"/>
                <a:gd name="connsiteX3" fmla="*/ 182880 w 3200400"/>
                <a:gd name="connsiteY3" fmla="*/ 289560 h 289560"/>
                <a:gd name="connsiteX0" fmla="*/ 3200400 w 3200400"/>
                <a:gd name="connsiteY0" fmla="*/ 0 h 289560"/>
                <a:gd name="connsiteX1" fmla="*/ 0 w 3200400"/>
                <a:gd name="connsiteY1" fmla="*/ 0 h 289560"/>
                <a:gd name="connsiteX2" fmla="*/ 0 w 3200400"/>
                <a:gd name="connsiteY2" fmla="*/ 289560 h 289560"/>
                <a:gd name="connsiteX3" fmla="*/ 106630 w 3200400"/>
                <a:gd name="connsiteY3" fmla="*/ 286942 h 289560"/>
                <a:gd name="connsiteX0" fmla="*/ 3200400 w 3200400"/>
                <a:gd name="connsiteY0" fmla="*/ 0 h 289560"/>
                <a:gd name="connsiteX1" fmla="*/ 0 w 3200400"/>
                <a:gd name="connsiteY1" fmla="*/ 0 h 289560"/>
                <a:gd name="connsiteX2" fmla="*/ 0 w 3200400"/>
                <a:gd name="connsiteY2" fmla="*/ 289560 h 289560"/>
                <a:gd name="connsiteX3" fmla="*/ 99699 w 3200400"/>
                <a:gd name="connsiteY3" fmla="*/ 289560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0400" h="289560">
                  <a:moveTo>
                    <a:pt x="3200400" y="0"/>
                  </a:moveTo>
                  <a:lnTo>
                    <a:pt x="0" y="0"/>
                  </a:lnTo>
                  <a:lnTo>
                    <a:pt x="0" y="289560"/>
                  </a:lnTo>
                  <a:lnTo>
                    <a:pt x="99699" y="289560"/>
                  </a:lnTo>
                </a:path>
              </a:pathLst>
            </a:custGeom>
            <a:noFill/>
            <a:ln w="15875" algn="ctr">
              <a:solidFill>
                <a:srgbClr val="0440C9"/>
              </a:solidFill>
              <a:miter lim="800000"/>
              <a:headEnd type="triangle"/>
              <a:tailEnd type="none" w="med" len="sm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/>
            <a:p>
              <a:pPr marL="0" marR="0" lvl="0" indent="0" algn="r" defTabSz="9366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굴림" charset="-127"/>
                <a:ea typeface="굴림" charset="-127"/>
                <a:cs typeface="+mn-cs"/>
              </a:endParaRP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A0A2D9D9-955B-4B15-924B-7756B3DC5751}"/>
                </a:ext>
              </a:extLst>
            </p:cNvPr>
            <p:cNvGrpSpPr/>
            <p:nvPr/>
          </p:nvGrpSpPr>
          <p:grpSpPr>
            <a:xfrm flipV="1">
              <a:off x="792742" y="1485085"/>
              <a:ext cx="574650" cy="259200"/>
              <a:chOff x="722588" y="8917035"/>
              <a:chExt cx="423362" cy="190252"/>
            </a:xfrm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995F23E3-A2C3-4B12-8A76-617916643B0C}"/>
                  </a:ext>
                </a:extLst>
              </p:cNvPr>
              <p:cNvSpPr/>
              <p:nvPr/>
            </p:nvSpPr>
            <p:spPr bwMode="auto">
              <a:xfrm flipV="1">
                <a:off x="722588" y="8917035"/>
                <a:ext cx="190683" cy="190252"/>
              </a:xfrm>
              <a:prstGeom prst="ellipse">
                <a:avLst/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0321"/>
                <a:r>
                  <a:rPr lang="ko-KR" altLang="en-US" sz="1400" kern="0" dirty="0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목</a:t>
                </a: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1B36839A-9DC8-4968-89C2-F49AAFC097A7}"/>
                  </a:ext>
                </a:extLst>
              </p:cNvPr>
              <p:cNvSpPr/>
              <p:nvPr/>
            </p:nvSpPr>
            <p:spPr bwMode="auto">
              <a:xfrm flipV="1">
                <a:off x="955267" y="8917035"/>
                <a:ext cx="190683" cy="190252"/>
              </a:xfrm>
              <a:prstGeom prst="ellipse">
                <a:avLst/>
              </a:prstGeom>
              <a:gradFill flip="none" rotWithShape="1">
                <a:gsLst>
                  <a:gs pos="17000">
                    <a:srgbClr val="2E3192"/>
                  </a:gs>
                  <a:gs pos="100000">
                    <a:srgbClr val="622D91"/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0321"/>
                <a:r>
                  <a:rPr lang="ko-KR" altLang="en-US" sz="1400" kern="0" dirty="0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적</a:t>
                </a:r>
              </a:p>
            </p:txBody>
          </p:sp>
        </p:grpSp>
        <p:sp>
          <p:nvSpPr>
            <p:cNvPr id="99" name="Text Box 432">
              <a:extLst>
                <a:ext uri="{FF2B5EF4-FFF2-40B4-BE49-F238E27FC236}">
                  <a16:creationId xmlns:a16="http://schemas.microsoft.com/office/drawing/2014/main" id="{7E45E7A3-341F-456C-8745-B9AF1E27C9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6927" y="1669880"/>
              <a:ext cx="4505721" cy="499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ctr" defTabSz="914400" eaLnBrk="1" latinLnBrk="0" hangingPunct="1">
                <a:lnSpc>
                  <a:spcPct val="90000"/>
                </a:lnSpc>
                <a:buClr>
                  <a:srgbClr val="CC0000"/>
                </a:buClr>
                <a:buSzPct val="70000"/>
                <a:defRPr sz="1050" spc="-8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0800000" scaled="1"/>
                  </a:gradFill>
                  <a:latin typeface="Rix고딕 B" pitchFamily="18" charset="-127"/>
                  <a:ea typeface="Rix고딕 B" pitchFamily="18" charset="-127"/>
                </a:defRPr>
              </a:lvl1pPr>
              <a:lvl2pPr marL="457200" defTabSz="914400" eaLnBrk="1" hangingPunct="1">
                <a:defRPr sz="1800">
                  <a:latin typeface="+mn-lt"/>
                  <a:ea typeface="+mn-ea"/>
                </a:defRPr>
              </a:lvl2pPr>
              <a:lvl3pPr marL="914400" defTabSz="914400" eaLnBrk="1" hangingPunct="1">
                <a:defRPr sz="1800">
                  <a:latin typeface="+mn-lt"/>
                  <a:ea typeface="+mn-ea"/>
                </a:defRPr>
              </a:lvl3pPr>
              <a:lvl4pPr marL="1371600" defTabSz="914400" eaLnBrk="1" hangingPunct="1">
                <a:defRPr sz="1800">
                  <a:latin typeface="+mn-lt"/>
                  <a:ea typeface="+mn-ea"/>
                </a:defRPr>
              </a:lvl4pPr>
              <a:lvl5pPr marL="1828800" defTabSz="914400" eaLnBrk="1" hangingPunct="1">
                <a:defRPr sz="1800">
                  <a:latin typeface="+mn-lt"/>
                  <a:ea typeface="+mn-ea"/>
                </a:defRPr>
              </a:lvl5pPr>
              <a:lvl6pPr marL="2286000" defTabSz="914400">
                <a:defRPr sz="1800">
                  <a:latin typeface="+mn-lt"/>
                  <a:ea typeface="+mn-ea"/>
                </a:defRPr>
              </a:lvl6pPr>
              <a:lvl7pPr marL="2743200" defTabSz="914400">
                <a:defRPr sz="1800">
                  <a:latin typeface="+mn-lt"/>
                  <a:ea typeface="+mn-ea"/>
                </a:defRPr>
              </a:lvl7pPr>
              <a:lvl8pPr marL="3200400" defTabSz="914400">
                <a:defRPr sz="1800">
                  <a:latin typeface="+mn-lt"/>
                  <a:ea typeface="+mn-ea"/>
                </a:defRPr>
              </a:lvl8pPr>
              <a:lvl9pPr marL="3657600" defTabSz="914400">
                <a:defRPr sz="1800">
                  <a:latin typeface="+mn-lt"/>
                  <a:ea typeface="+mn-ea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ct val="70000"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-12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Rix모던고딕 B" pitchFamily="18" charset="-127"/>
                  <a:ea typeface="Rix모던고딕 B" pitchFamily="18" charset="-127"/>
                  <a:cs typeface="+mn-cs"/>
                </a:rPr>
                <a:t>“</a:t>
              </a:r>
              <a:r>
                <a:rPr kumimoji="0" lang="ko-KR" altLang="en-US" sz="2400" b="0" i="0" u="none" strike="noStrike" kern="0" cap="none" spc="-12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Rix모던고딕 B" pitchFamily="18" charset="-127"/>
                  <a:ea typeface="Rix모던고딕 B" pitchFamily="18" charset="-127"/>
                  <a:cs typeface="+mn-cs"/>
                </a:rPr>
                <a:t>스마트 물류 시스템의 기반 조성</a:t>
              </a:r>
              <a:r>
                <a:rPr kumimoji="0" lang="en-US" altLang="ko-KR" sz="2400" b="0" i="0" u="none" strike="noStrike" kern="0" cap="none" spc="-12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Rix모던고딕 B" pitchFamily="18" charset="-127"/>
                  <a:ea typeface="Rix모던고딕 B" pitchFamily="18" charset="-127"/>
                  <a:cs typeface="+mn-cs"/>
                </a:rPr>
                <a:t>” </a:t>
              </a:r>
              <a:r>
                <a:rPr kumimoji="0" lang="ko-KR" altLang="en-US" sz="2400" b="0" i="0" u="none" strike="noStrike" kern="0" cap="none" spc="-12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Rix모던고딕 B" pitchFamily="18" charset="-127"/>
                  <a:ea typeface="Rix모던고딕 B" pitchFamily="18" charset="-127"/>
                  <a:cs typeface="+mn-cs"/>
                </a:rPr>
                <a:t>실현</a:t>
              </a:r>
            </a:p>
          </p:txBody>
        </p:sp>
        <p:sp>
          <p:nvSpPr>
            <p:cNvPr id="100" name="Text Box 432">
              <a:extLst>
                <a:ext uri="{FF2B5EF4-FFF2-40B4-BE49-F238E27FC236}">
                  <a16:creationId xmlns:a16="http://schemas.microsoft.com/office/drawing/2014/main" id="{13B55A15-64A9-4DAA-A5A3-06080868E0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3793" y="1383195"/>
              <a:ext cx="3701655" cy="374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ctr" defTabSz="914400" eaLnBrk="1" latinLnBrk="0" hangingPunct="1">
                <a:lnSpc>
                  <a:spcPct val="90000"/>
                </a:lnSpc>
                <a:buClr>
                  <a:srgbClr val="CC0000"/>
                </a:buClr>
                <a:buSzPct val="70000"/>
                <a:defRPr sz="1050" spc="-8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0800000" scaled="1"/>
                  </a:gradFill>
                  <a:latin typeface="Rix고딕 B" pitchFamily="18" charset="-127"/>
                  <a:ea typeface="Rix고딕 B" pitchFamily="18" charset="-127"/>
                </a:defRPr>
              </a:lvl1pPr>
              <a:lvl2pPr marL="457200" defTabSz="914400" eaLnBrk="1" hangingPunct="1">
                <a:defRPr sz="1800">
                  <a:latin typeface="+mn-lt"/>
                  <a:ea typeface="+mn-ea"/>
                </a:defRPr>
              </a:lvl2pPr>
              <a:lvl3pPr marL="914400" defTabSz="914400" eaLnBrk="1" hangingPunct="1">
                <a:defRPr sz="1800">
                  <a:latin typeface="+mn-lt"/>
                  <a:ea typeface="+mn-ea"/>
                </a:defRPr>
              </a:lvl3pPr>
              <a:lvl4pPr marL="1371600" defTabSz="914400" eaLnBrk="1" hangingPunct="1">
                <a:defRPr sz="1800">
                  <a:latin typeface="+mn-lt"/>
                  <a:ea typeface="+mn-ea"/>
                </a:defRPr>
              </a:lvl4pPr>
              <a:lvl5pPr marL="1828800" defTabSz="914400" eaLnBrk="1" hangingPunct="1">
                <a:defRPr sz="1800">
                  <a:latin typeface="+mn-lt"/>
                  <a:ea typeface="+mn-ea"/>
                </a:defRPr>
              </a:lvl5pPr>
              <a:lvl6pPr marL="2286000" defTabSz="914400">
                <a:defRPr sz="1800">
                  <a:latin typeface="+mn-lt"/>
                  <a:ea typeface="+mn-ea"/>
                </a:defRPr>
              </a:lvl6pPr>
              <a:lvl7pPr marL="2743200" defTabSz="914400">
                <a:defRPr sz="1800">
                  <a:latin typeface="+mn-lt"/>
                  <a:ea typeface="+mn-ea"/>
                </a:defRPr>
              </a:lvl7pPr>
              <a:lvl8pPr marL="3200400" defTabSz="914400">
                <a:defRPr sz="1800">
                  <a:latin typeface="+mn-lt"/>
                  <a:ea typeface="+mn-ea"/>
                </a:defRPr>
              </a:lvl8pPr>
              <a:lvl9pPr marL="3657600" defTabSz="914400">
                <a:defRPr sz="1800">
                  <a:latin typeface="+mn-lt"/>
                  <a:ea typeface="+mn-ea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ct val="70000"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-12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B" pitchFamily="18" charset="-127"/>
                  <a:ea typeface="Rix모던고딕 B" pitchFamily="18" charset="-127"/>
                  <a:cs typeface="+mn-cs"/>
                </a:rPr>
                <a:t>㈜영진공사의 물류 사업 경쟁력 강화를 위한</a:t>
              </a:r>
            </a:p>
          </p:txBody>
        </p:sp>
        <p:pic>
          <p:nvPicPr>
            <p:cNvPr id="101" name="Picture 3" descr="C:\Users\mp\Desktop\Untitled-1.png">
              <a:extLst>
                <a:ext uri="{FF2B5EF4-FFF2-40B4-BE49-F238E27FC236}">
                  <a16:creationId xmlns:a16="http://schemas.microsoft.com/office/drawing/2014/main" id="{B91CFCC9-2914-426F-89C3-2910CE3C71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689"/>
            <a:stretch/>
          </p:blipFill>
          <p:spPr bwMode="auto">
            <a:xfrm>
              <a:off x="8142185" y="1533087"/>
              <a:ext cx="1160658" cy="709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7" name="Picture 3" descr="333">
            <a:extLst>
              <a:ext uri="{FF2B5EF4-FFF2-40B4-BE49-F238E27FC236}">
                <a16:creationId xmlns:a16="http://schemas.microsoft.com/office/drawing/2014/main" id="{02AADC90-D264-434B-9B36-372087FE0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2022" y="2074533"/>
            <a:ext cx="7105348" cy="324103"/>
          </a:xfrm>
          <a:prstGeom prst="rect">
            <a:avLst/>
          </a:prstGeom>
          <a:noFill/>
        </p:spPr>
      </p:pic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1131B65-0D49-4A7A-BAEE-AE34F3087D44}"/>
              </a:ext>
            </a:extLst>
          </p:cNvPr>
          <p:cNvSpPr/>
          <p:nvPr/>
        </p:nvSpPr>
        <p:spPr>
          <a:xfrm>
            <a:off x="1676400" y="4026227"/>
            <a:ext cx="7740650" cy="286221"/>
          </a:xfrm>
          <a:prstGeom prst="rect">
            <a:avLst/>
          </a:prstGeom>
          <a:gradFill>
            <a:gsLst>
              <a:gs pos="0">
                <a:srgbClr val="CADDEE">
                  <a:alpha val="0"/>
                </a:srgb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A81CC4FC-0636-4D39-BB64-CF21F84CEA84}"/>
              </a:ext>
            </a:extLst>
          </p:cNvPr>
          <p:cNvSpPr/>
          <p:nvPr/>
        </p:nvSpPr>
        <p:spPr>
          <a:xfrm>
            <a:off x="5397681" y="4125820"/>
            <a:ext cx="3454451" cy="184666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solidFill>
                    <a:srgbClr val="4DB848">
                      <a:alpha val="0"/>
                    </a:srgbClr>
                  </a:solidFill>
                </a:ln>
                <a:solidFill>
                  <a:srgbClr val="3A7B9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: :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solidFill>
                    <a:srgbClr val="4DB848">
                      <a:alpha val="0"/>
                    </a:srgbClr>
                  </a:solidFill>
                </a:ln>
                <a:solidFill>
                  <a:srgbClr val="3A7B9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업무 자동화 및 단종 기술 대비 필요성 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solidFill>
                    <a:srgbClr val="4DB848">
                      <a:alpha val="0"/>
                    </a:srgbClr>
                  </a:solidFill>
                </a:ln>
                <a:solidFill>
                  <a:srgbClr val="3A7B9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: :</a:t>
            </a:r>
            <a:endParaRPr kumimoji="0" lang="ko-KR" altLang="en-US" sz="1200" b="0" i="0" u="none" strike="noStrike" kern="0" cap="none" spc="0" normalizeH="0" baseline="0" noProof="0" dirty="0">
              <a:ln>
                <a:solidFill>
                  <a:srgbClr val="4DB848">
                    <a:alpha val="0"/>
                  </a:srgbClr>
                </a:solidFill>
              </a:ln>
              <a:solidFill>
                <a:srgbClr val="3A7B9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9F16E9C8-98AB-494D-AB9A-AB350D8251C8}"/>
              </a:ext>
            </a:extLst>
          </p:cNvPr>
          <p:cNvGrpSpPr/>
          <p:nvPr/>
        </p:nvGrpSpPr>
        <p:grpSpPr>
          <a:xfrm>
            <a:off x="1737322" y="2506184"/>
            <a:ext cx="7391184" cy="1213223"/>
            <a:chOff x="1332297" y="4806578"/>
            <a:chExt cx="5797166" cy="792089"/>
          </a:xfrm>
        </p:grpSpPr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44AB9B0F-F959-4089-B7C1-4DB1C4BF271D}"/>
                </a:ext>
              </a:extLst>
            </p:cNvPr>
            <p:cNvGrpSpPr/>
            <p:nvPr/>
          </p:nvGrpSpPr>
          <p:grpSpPr>
            <a:xfrm>
              <a:off x="1332297" y="4806578"/>
              <a:ext cx="1728192" cy="792089"/>
              <a:chOff x="571292" y="3499714"/>
              <a:chExt cx="1356046" cy="792089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3A1A05A3-A9DD-4A74-99ED-7176A63D6AE6}"/>
                  </a:ext>
                </a:extLst>
              </p:cNvPr>
              <p:cNvSpPr/>
              <p:nvPr/>
            </p:nvSpPr>
            <p:spPr>
              <a:xfrm>
                <a:off x="584520" y="3499715"/>
                <a:ext cx="1329590" cy="7920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32000" rtlCol="0" anchor="t"/>
              <a:lstStyle/>
              <a:p>
                <a:pPr marL="85725" marR="0" lvl="0" indent="-85725" algn="l" defTabSz="1067745" rtl="0" eaLnBrk="1" fontAlgn="ctr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30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100" b="0" i="0" u="none" strike="noStrike" kern="1200" cap="none" spc="-4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98" name="자유형 366">
                <a:extLst>
                  <a:ext uri="{FF2B5EF4-FFF2-40B4-BE49-F238E27FC236}">
                    <a16:creationId xmlns:a16="http://schemas.microsoft.com/office/drawing/2014/main" id="{6EBD2248-E26D-48FE-89EA-60A4383843F2}"/>
                  </a:ext>
                </a:extLst>
              </p:cNvPr>
              <p:cNvSpPr/>
              <p:nvPr/>
            </p:nvSpPr>
            <p:spPr>
              <a:xfrm flipV="1">
                <a:off x="571292" y="3499714"/>
                <a:ext cx="1356046" cy="167146"/>
              </a:xfrm>
              <a:custGeom>
                <a:avLst/>
                <a:gdLst>
                  <a:gd name="connsiteX0" fmla="*/ 0 w 1498600"/>
                  <a:gd name="connsiteY0" fmla="*/ 31750 h 184150"/>
                  <a:gd name="connsiteX1" fmla="*/ 0 w 1498600"/>
                  <a:gd name="connsiteY1" fmla="*/ 184150 h 184150"/>
                  <a:gd name="connsiteX2" fmla="*/ 1498600 w 1498600"/>
                  <a:gd name="connsiteY2" fmla="*/ 184150 h 184150"/>
                  <a:gd name="connsiteX3" fmla="*/ 1498600 w 1498600"/>
                  <a:gd name="connsiteY3" fmla="*/ 0 h 18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8600" h="184150">
                    <a:moveTo>
                      <a:pt x="0" y="31750"/>
                    </a:moveTo>
                    <a:lnTo>
                      <a:pt x="0" y="184150"/>
                    </a:lnTo>
                    <a:lnTo>
                      <a:pt x="1498600" y="184150"/>
                    </a:lnTo>
                    <a:lnTo>
                      <a:pt x="1498600" y="0"/>
                    </a:lnTo>
                  </a:path>
                </a:pathLst>
              </a:custGeom>
              <a:noFill/>
              <a:ln w="19050" algn="ctr">
                <a:solidFill>
                  <a:schemeClr val="bg1">
                    <a:lumMod val="75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99" name="Text Box 36">
                <a:extLst>
                  <a:ext uri="{FF2B5EF4-FFF2-40B4-BE49-F238E27FC236}">
                    <a16:creationId xmlns:a16="http://schemas.microsoft.com/office/drawing/2014/main" id="{C78F62B4-3D03-4B0B-B396-38A4A72857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6012" y="3536372"/>
                <a:ext cx="1246606" cy="736740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rgbClr val="FFFFFF">
                    <a:gamma/>
                    <a:shade val="60000"/>
                    <a:invGamma/>
                  </a:srgb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>
                <a:defPPr>
                  <a:defRPr lang="ko-KR"/>
                </a:defPPr>
                <a:lvl1pPr algn="ctr" defTabSz="1019056" latinLnBrk="0">
                  <a:lnSpc>
                    <a:spcPct val="110000"/>
                  </a:lnSpc>
                  <a:defRPr sz="120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defRPr>
                </a:lvl1pPr>
              </a:lstStyle>
              <a:p>
                <a:pPr marL="0" marR="0" lvl="0" indent="0" algn="ctr" defTabSz="1019056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  <a:cs typeface="+mn-cs"/>
                  </a:rPr>
                  <a:t>합리적인 비용 투자 기반한</a:t>
                </a:r>
                <a:r>
                  <a:rPr kumimoji="0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  <a:cs typeface="+mn-cs"/>
                  </a:rPr>
                  <a:t>,</a:t>
                </a:r>
              </a:p>
              <a:p>
                <a:pPr marL="0" marR="0" lvl="0" indent="0" algn="ctr" defTabSz="1019056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  <a:cs typeface="+mn-cs"/>
                  </a:rPr>
                  <a:t>검증된 솔루션 및 노하우 도입</a:t>
                </a:r>
                <a:endPara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endParaRPr>
              </a:p>
              <a:p>
                <a:pPr marL="0" marR="0" lvl="0" indent="0" algn="ctr" defTabSz="1019056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  <a:cs typeface="+mn-cs"/>
                  </a:rPr>
                  <a:t>→ 지속적인 자체 고도화 가능</a:t>
                </a:r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FF52883-D840-402D-BF3B-EF878BBD4669}"/>
                </a:ext>
              </a:extLst>
            </p:cNvPr>
            <p:cNvGrpSpPr/>
            <p:nvPr/>
          </p:nvGrpSpPr>
          <p:grpSpPr>
            <a:xfrm>
              <a:off x="3366784" y="4806578"/>
              <a:ext cx="1728192" cy="792089"/>
              <a:chOff x="571292" y="3499714"/>
              <a:chExt cx="1356046" cy="792089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DBB3AE74-9DE6-49B5-A0F9-C55CC41C0776}"/>
                  </a:ext>
                </a:extLst>
              </p:cNvPr>
              <p:cNvSpPr/>
              <p:nvPr/>
            </p:nvSpPr>
            <p:spPr>
              <a:xfrm>
                <a:off x="584520" y="3499715"/>
                <a:ext cx="1329590" cy="7920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32000" rtlCol="0" anchor="t"/>
              <a:lstStyle/>
              <a:p>
                <a:pPr marL="85725" marR="0" lvl="0" indent="-85725" algn="l" defTabSz="1067745" rtl="0" eaLnBrk="1" fontAlgn="ctr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30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100" b="0" i="0" u="none" strike="noStrike" kern="1200" cap="none" spc="-4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95" name="자유형 374">
                <a:extLst>
                  <a:ext uri="{FF2B5EF4-FFF2-40B4-BE49-F238E27FC236}">
                    <a16:creationId xmlns:a16="http://schemas.microsoft.com/office/drawing/2014/main" id="{2699AE24-9362-4DCB-A68A-39C14BC4BF9E}"/>
                  </a:ext>
                </a:extLst>
              </p:cNvPr>
              <p:cNvSpPr/>
              <p:nvPr/>
            </p:nvSpPr>
            <p:spPr>
              <a:xfrm flipV="1">
                <a:off x="571292" y="3499714"/>
                <a:ext cx="1356046" cy="167146"/>
              </a:xfrm>
              <a:custGeom>
                <a:avLst/>
                <a:gdLst>
                  <a:gd name="connsiteX0" fmla="*/ 0 w 1498600"/>
                  <a:gd name="connsiteY0" fmla="*/ 31750 h 184150"/>
                  <a:gd name="connsiteX1" fmla="*/ 0 w 1498600"/>
                  <a:gd name="connsiteY1" fmla="*/ 184150 h 184150"/>
                  <a:gd name="connsiteX2" fmla="*/ 1498600 w 1498600"/>
                  <a:gd name="connsiteY2" fmla="*/ 184150 h 184150"/>
                  <a:gd name="connsiteX3" fmla="*/ 1498600 w 1498600"/>
                  <a:gd name="connsiteY3" fmla="*/ 0 h 18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8600" h="184150">
                    <a:moveTo>
                      <a:pt x="0" y="31750"/>
                    </a:moveTo>
                    <a:lnTo>
                      <a:pt x="0" y="184150"/>
                    </a:lnTo>
                    <a:lnTo>
                      <a:pt x="1498600" y="184150"/>
                    </a:lnTo>
                    <a:lnTo>
                      <a:pt x="1498600" y="0"/>
                    </a:lnTo>
                  </a:path>
                </a:pathLst>
              </a:custGeom>
              <a:noFill/>
              <a:ln w="19050" algn="ctr">
                <a:solidFill>
                  <a:schemeClr val="bg1">
                    <a:lumMod val="75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96" name="Text Box 36">
                <a:extLst>
                  <a:ext uri="{FF2B5EF4-FFF2-40B4-BE49-F238E27FC236}">
                    <a16:creationId xmlns:a16="http://schemas.microsoft.com/office/drawing/2014/main" id="{E58BE717-7520-4492-9EE9-7A5AAA49D2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6012" y="3570395"/>
                <a:ext cx="1246606" cy="646779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rgbClr val="FFFFFF">
                    <a:gamma/>
                    <a:shade val="60000"/>
                    <a:invGamma/>
                  </a:srgb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>
                <a:defPPr>
                  <a:defRPr lang="ko-KR"/>
                </a:defPPr>
                <a:lvl1pPr algn="ctr" defTabSz="1019056" latinLnBrk="0">
                  <a:lnSpc>
                    <a:spcPct val="110000"/>
                  </a:lnSpc>
                  <a:defRPr sz="120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defRPr>
                </a:lvl1pPr>
              </a:lstStyle>
              <a:p>
                <a:pPr marL="0" marR="0" lvl="0" indent="0" algn="ctr" defTabSz="1019056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  <a:cs typeface="+mn-cs"/>
                  </a:rPr>
                  <a:t>아암</a:t>
                </a:r>
                <a:r>
                  <a: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  <a:cs typeface="+mn-cs"/>
                  </a:rPr>
                  <a:t> 제</a:t>
                </a:r>
                <a:r>
                  <a:rPr kumimoji="0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  <a:cs typeface="+mn-cs"/>
                  </a:rPr>
                  <a:t>2</a:t>
                </a:r>
                <a:r>
                  <a: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  <a:cs typeface="+mn-cs"/>
                  </a:rPr>
                  <a:t>보세 </a:t>
                </a:r>
                <a:r>
                  <a:rPr kumimoji="0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  <a:cs typeface="+mn-cs"/>
                  </a:rPr>
                  <a:t>ODCY</a:t>
                </a:r>
              </a:p>
              <a:p>
                <a:pPr marL="0" marR="0" lvl="0" indent="0" algn="ctr" defTabSz="1019056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  <a:cs typeface="+mn-cs"/>
                  </a:rPr>
                  <a:t>자동화를 통한 시스템 운영환경 개선</a:t>
                </a:r>
                <a:endPara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endParaRPr>
              </a:p>
              <a:p>
                <a:pPr marL="171450" marR="0" lvl="0" indent="-171450" algn="l" defTabSz="1019056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  <a:cs typeface="+mn-cs"/>
                  </a:rPr>
                  <a:t>Gate </a:t>
                </a:r>
                <a:r>
                  <a: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  <a:cs typeface="+mn-cs"/>
                  </a:rPr>
                  <a:t>자동화 시스템 도입</a:t>
                </a:r>
                <a:endPara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endParaRPr>
              </a:p>
              <a:p>
                <a:pPr marL="171450" marR="0" lvl="0" indent="-171450" algn="l" defTabSz="1019056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  <a:cs typeface="+mn-cs"/>
                  </a:rPr>
                  <a:t>야드 재고 관리 시스템</a:t>
                </a:r>
                <a:endPara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endParaRPr>
              </a:p>
            </p:txBody>
          </p: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19D74888-A65A-45A6-BE25-2557EE6C8E9D}"/>
                </a:ext>
              </a:extLst>
            </p:cNvPr>
            <p:cNvGrpSpPr/>
            <p:nvPr/>
          </p:nvGrpSpPr>
          <p:grpSpPr>
            <a:xfrm>
              <a:off x="5401271" y="4806578"/>
              <a:ext cx="1728192" cy="792089"/>
              <a:chOff x="571292" y="3499714"/>
              <a:chExt cx="1356046" cy="792089"/>
            </a:xfrm>
          </p:grpSpPr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F2C13841-6769-4ED3-B88F-F6AC46A52C89}"/>
                  </a:ext>
                </a:extLst>
              </p:cNvPr>
              <p:cNvSpPr/>
              <p:nvPr/>
            </p:nvSpPr>
            <p:spPr>
              <a:xfrm>
                <a:off x="584520" y="3499715"/>
                <a:ext cx="1329590" cy="7920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32000" rtlCol="0" anchor="t"/>
              <a:lstStyle/>
              <a:p>
                <a:pPr marL="85725" marR="0" lvl="0" indent="-85725" algn="l" defTabSz="1067745" rtl="0" eaLnBrk="1" fontAlgn="ctr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30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100" b="0" i="0" u="none" strike="noStrike" kern="1200" cap="none" spc="-4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92" name="자유형 378">
                <a:extLst>
                  <a:ext uri="{FF2B5EF4-FFF2-40B4-BE49-F238E27FC236}">
                    <a16:creationId xmlns:a16="http://schemas.microsoft.com/office/drawing/2014/main" id="{26613B7F-FA60-476B-8095-50EC2A084377}"/>
                  </a:ext>
                </a:extLst>
              </p:cNvPr>
              <p:cNvSpPr/>
              <p:nvPr/>
            </p:nvSpPr>
            <p:spPr>
              <a:xfrm flipV="1">
                <a:off x="571292" y="3499714"/>
                <a:ext cx="1356046" cy="167146"/>
              </a:xfrm>
              <a:custGeom>
                <a:avLst/>
                <a:gdLst>
                  <a:gd name="connsiteX0" fmla="*/ 0 w 1498600"/>
                  <a:gd name="connsiteY0" fmla="*/ 31750 h 184150"/>
                  <a:gd name="connsiteX1" fmla="*/ 0 w 1498600"/>
                  <a:gd name="connsiteY1" fmla="*/ 184150 h 184150"/>
                  <a:gd name="connsiteX2" fmla="*/ 1498600 w 1498600"/>
                  <a:gd name="connsiteY2" fmla="*/ 184150 h 184150"/>
                  <a:gd name="connsiteX3" fmla="*/ 1498600 w 1498600"/>
                  <a:gd name="connsiteY3" fmla="*/ 0 h 18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8600" h="184150">
                    <a:moveTo>
                      <a:pt x="0" y="31750"/>
                    </a:moveTo>
                    <a:lnTo>
                      <a:pt x="0" y="184150"/>
                    </a:lnTo>
                    <a:lnTo>
                      <a:pt x="1498600" y="184150"/>
                    </a:lnTo>
                    <a:lnTo>
                      <a:pt x="1498600" y="0"/>
                    </a:lnTo>
                  </a:path>
                </a:pathLst>
              </a:custGeom>
              <a:noFill/>
              <a:ln w="19050" algn="ctr">
                <a:solidFill>
                  <a:schemeClr val="bg1">
                    <a:lumMod val="75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19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93" name="Text Box 36">
                <a:extLst>
                  <a:ext uri="{FF2B5EF4-FFF2-40B4-BE49-F238E27FC236}">
                    <a16:creationId xmlns:a16="http://schemas.microsoft.com/office/drawing/2014/main" id="{8C1A10F1-4040-4893-8029-E265AA32E3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6012" y="3664240"/>
                <a:ext cx="1246606" cy="481003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rgbClr val="FFFFFF">
                    <a:gamma/>
                    <a:shade val="60000"/>
                    <a:invGamma/>
                  </a:srgb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>
                <a:defPPr>
                  <a:defRPr lang="ko-KR"/>
                </a:defPPr>
                <a:lvl1pPr algn="ctr" defTabSz="1019056" latinLnBrk="0">
                  <a:lnSpc>
                    <a:spcPct val="110000"/>
                  </a:lnSpc>
                  <a:defRPr sz="120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defRPr>
                </a:lvl1pPr>
              </a:lstStyle>
              <a:p>
                <a:pPr marL="0" marR="0" lvl="0" indent="0" algn="ctr" defTabSz="1019056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  <a:cs typeface="+mn-cs"/>
                  </a:rPr>
                  <a:t>대고객</a:t>
                </a:r>
                <a:r>
                  <a: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  <a:cs typeface="+mn-cs"/>
                  </a:rPr>
                  <a:t> 서비스 개선</a:t>
                </a:r>
                <a:endPara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endParaRPr>
              </a:p>
              <a:p>
                <a:pPr marL="171450" marR="0" lvl="0" indent="-171450" algn="l" defTabSz="1019056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  <a:cs typeface="+mn-cs"/>
                  </a:rPr>
                  <a:t>기존 대외정보 서비스 재개발</a:t>
                </a:r>
                <a:endPara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endParaRPr>
              </a:p>
              <a:p>
                <a:pPr marL="171450" marR="0" lvl="0" indent="-171450" algn="l" defTabSz="1019056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itchFamily="18" charset="-127"/>
                    <a:ea typeface="KoPub돋움체 Bold" pitchFamily="18" charset="-127"/>
                    <a:cs typeface="+mn-cs"/>
                  </a:rPr>
                  <a:t>공동 개발 추진 → 기술 이전</a:t>
                </a:r>
                <a:endPara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  <a:cs typeface="+mn-cs"/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9C021B3-5C32-4100-8516-12A6A5A03308}"/>
              </a:ext>
            </a:extLst>
          </p:cNvPr>
          <p:cNvGrpSpPr/>
          <p:nvPr/>
        </p:nvGrpSpPr>
        <p:grpSpPr>
          <a:xfrm>
            <a:off x="3999401" y="3025846"/>
            <a:ext cx="219168" cy="219168"/>
            <a:chOff x="2384004" y="5498531"/>
            <a:chExt cx="219168" cy="219168"/>
          </a:xfrm>
        </p:grpSpPr>
        <p:sp>
          <p:nvSpPr>
            <p:cNvPr id="93" name="모서리가 둥근 직사각형 141">
              <a:extLst>
                <a:ext uri="{FF2B5EF4-FFF2-40B4-BE49-F238E27FC236}">
                  <a16:creationId xmlns:a16="http://schemas.microsoft.com/office/drawing/2014/main" id="{EB7788F0-BC5A-4FA1-B48D-63FF32BD8A97}"/>
                </a:ext>
              </a:extLst>
            </p:cNvPr>
            <p:cNvSpPr/>
            <p:nvPr/>
          </p:nvSpPr>
          <p:spPr>
            <a:xfrm flipH="1">
              <a:off x="2463923" y="5498531"/>
              <a:ext cx="59330" cy="219168"/>
            </a:xfrm>
            <a:prstGeom prst="roundRect">
              <a:avLst>
                <a:gd name="adj" fmla="val 44283"/>
              </a:avLst>
            </a:prstGeom>
            <a:solidFill>
              <a:srgbClr val="FFFFFF">
                <a:lumMod val="65000"/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명조 M" panose="02020603020101020101" pitchFamily="18" charset="-127"/>
                <a:ea typeface="Rix모던명조 M" panose="02020603020101020101" pitchFamily="18" charset="-127"/>
                <a:cs typeface="+mn-cs"/>
              </a:endParaRPr>
            </a:p>
          </p:txBody>
        </p:sp>
        <p:sp>
          <p:nvSpPr>
            <p:cNvPr id="94" name="모서리가 둥근 직사각형 142">
              <a:extLst>
                <a:ext uri="{FF2B5EF4-FFF2-40B4-BE49-F238E27FC236}">
                  <a16:creationId xmlns:a16="http://schemas.microsoft.com/office/drawing/2014/main" id="{96607405-A5B5-46A2-B6F4-2BC166287361}"/>
                </a:ext>
              </a:extLst>
            </p:cNvPr>
            <p:cNvSpPr/>
            <p:nvPr/>
          </p:nvSpPr>
          <p:spPr>
            <a:xfrm rot="5400000">
              <a:off x="2463923" y="5498531"/>
              <a:ext cx="59330" cy="219168"/>
            </a:xfrm>
            <a:prstGeom prst="roundRect">
              <a:avLst>
                <a:gd name="adj" fmla="val 44283"/>
              </a:avLst>
            </a:prstGeom>
            <a:solidFill>
              <a:srgbClr val="FFFFFF">
                <a:lumMod val="65000"/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명조 M" panose="02020603020101020101" pitchFamily="18" charset="-127"/>
                <a:ea typeface="Rix모던명조 M" panose="02020603020101020101" pitchFamily="18" charset="-127"/>
                <a:cs typeface="+mn-cs"/>
              </a:endParaRP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EA1EC2D9-D907-4BCC-A660-3B4DD2CFD6C2}"/>
              </a:ext>
            </a:extLst>
          </p:cNvPr>
          <p:cNvGrpSpPr/>
          <p:nvPr/>
        </p:nvGrpSpPr>
        <p:grpSpPr>
          <a:xfrm>
            <a:off x="6614334" y="3034235"/>
            <a:ext cx="219168" cy="219168"/>
            <a:chOff x="2384004" y="5498531"/>
            <a:chExt cx="219168" cy="219168"/>
          </a:xfrm>
        </p:grpSpPr>
        <p:sp>
          <p:nvSpPr>
            <p:cNvPr id="161" name="모서리가 둥근 직사각형 532">
              <a:extLst>
                <a:ext uri="{FF2B5EF4-FFF2-40B4-BE49-F238E27FC236}">
                  <a16:creationId xmlns:a16="http://schemas.microsoft.com/office/drawing/2014/main" id="{83C9AA9F-044F-42E2-B546-D25B9870EFB7}"/>
                </a:ext>
              </a:extLst>
            </p:cNvPr>
            <p:cNvSpPr/>
            <p:nvPr/>
          </p:nvSpPr>
          <p:spPr>
            <a:xfrm flipH="1">
              <a:off x="2463923" y="5498531"/>
              <a:ext cx="59330" cy="219168"/>
            </a:xfrm>
            <a:prstGeom prst="roundRect">
              <a:avLst>
                <a:gd name="adj" fmla="val 44283"/>
              </a:avLst>
            </a:prstGeom>
            <a:solidFill>
              <a:srgbClr val="FFFFFF">
                <a:lumMod val="65000"/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명조 M" panose="02020603020101020101" pitchFamily="18" charset="-127"/>
                <a:ea typeface="Rix모던명조 M" panose="02020603020101020101" pitchFamily="18" charset="-127"/>
                <a:cs typeface="+mn-cs"/>
              </a:endParaRPr>
            </a:p>
          </p:txBody>
        </p:sp>
        <p:sp>
          <p:nvSpPr>
            <p:cNvPr id="162" name="모서리가 둥근 직사각형 533">
              <a:extLst>
                <a:ext uri="{FF2B5EF4-FFF2-40B4-BE49-F238E27FC236}">
                  <a16:creationId xmlns:a16="http://schemas.microsoft.com/office/drawing/2014/main" id="{35859CBB-E82C-4EA4-8591-04E161E9AF5F}"/>
                </a:ext>
              </a:extLst>
            </p:cNvPr>
            <p:cNvSpPr/>
            <p:nvPr/>
          </p:nvSpPr>
          <p:spPr>
            <a:xfrm rot="5400000">
              <a:off x="2463923" y="5498531"/>
              <a:ext cx="59330" cy="219168"/>
            </a:xfrm>
            <a:prstGeom prst="roundRect">
              <a:avLst>
                <a:gd name="adj" fmla="val 44283"/>
              </a:avLst>
            </a:prstGeom>
            <a:solidFill>
              <a:srgbClr val="FFFFFF">
                <a:lumMod val="65000"/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명조 M" panose="02020603020101020101" pitchFamily="18" charset="-127"/>
                <a:ea typeface="Rix모던명조 M" panose="02020603020101020101" pitchFamily="18" charset="-127"/>
                <a:cs typeface="+mn-cs"/>
              </a:endParaRPr>
            </a:p>
          </p:txBody>
        </p:sp>
      </p:grpSp>
      <p:pic>
        <p:nvPicPr>
          <p:cNvPr id="200" name="그림 199" descr="아암2보세조감도.gif">
            <a:extLst>
              <a:ext uri="{FF2B5EF4-FFF2-40B4-BE49-F238E27FC236}">
                <a16:creationId xmlns:a16="http://schemas.microsoft.com/office/drawing/2014/main" id="{31983AD0-9C27-49F4-9287-1F994E8790E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1" y="4348746"/>
            <a:ext cx="1878749" cy="1734737"/>
          </a:xfrm>
          <a:prstGeom prst="rect">
            <a:avLst/>
          </a:prstGeom>
        </p:spPr>
      </p:pic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9C264F02-794E-4315-98F6-2DF86FF8E473}"/>
              </a:ext>
            </a:extLst>
          </p:cNvPr>
          <p:cNvSpPr/>
          <p:nvPr/>
        </p:nvSpPr>
        <p:spPr>
          <a:xfrm>
            <a:off x="1736815" y="4073458"/>
            <a:ext cx="1800225" cy="184666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solidFill>
                    <a:srgbClr val="4DB848">
                      <a:alpha val="0"/>
                    </a:srgbClr>
                  </a:solidFill>
                </a:ln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: : 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solidFill>
                    <a:srgbClr val="4DB848">
                      <a:alpha val="0"/>
                    </a:srgbClr>
                  </a:solidFill>
                </a:ln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solidFill>
                    <a:srgbClr val="4DB848">
                      <a:alpha val="0"/>
                    </a:srgbClr>
                  </a:solidFill>
                </a:ln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제</a:t>
            </a:r>
            <a:r>
              <a:rPr kumimoji="0" lang="en-US" altLang="ko-KR" sz="1200" b="0" i="0" u="none" strike="noStrike" kern="0" cap="none" spc="0" normalizeH="0" baseline="0" noProof="0" dirty="0">
                <a:ln>
                  <a:solidFill>
                    <a:srgbClr val="4DB848">
                      <a:alpha val="0"/>
                    </a:srgbClr>
                  </a:solidFill>
                </a:ln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2</a:t>
            </a:r>
            <a:r>
              <a:rPr kumimoji="0" lang="ko-KR" altLang="en-US" sz="1200" b="0" i="0" u="none" strike="noStrike" kern="0" cap="none" spc="0" normalizeH="0" baseline="0" noProof="0" dirty="0">
                <a:ln>
                  <a:solidFill>
                    <a:srgbClr val="4DB848">
                      <a:alpha val="0"/>
                    </a:srgbClr>
                  </a:solidFill>
                </a:ln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보세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solidFill>
                    <a:srgbClr val="4DB848">
                      <a:alpha val="0"/>
                    </a:srgbClr>
                  </a:solidFill>
                </a:ln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ODCY</a:t>
            </a:r>
            <a:r>
              <a:rPr kumimoji="0" lang="ko-KR" altLang="en-US" sz="1200" b="0" i="0" u="none" strike="noStrike" kern="0" cap="none" spc="0" normalizeH="0" baseline="0" noProof="0" dirty="0">
                <a:ln>
                  <a:solidFill>
                    <a:srgbClr val="4DB848">
                      <a:alpha val="0"/>
                    </a:srgbClr>
                  </a:solidFill>
                </a:ln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solidFill>
                    <a:srgbClr val="4DB848">
                      <a:alpha val="0"/>
                    </a:srgbClr>
                  </a:solidFill>
                </a:ln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: :</a:t>
            </a:r>
            <a:endParaRPr kumimoji="0" lang="ko-KR" altLang="en-US" sz="1200" b="0" i="0" u="none" strike="noStrike" kern="0" cap="none" spc="0" normalizeH="0" baseline="0" noProof="0" dirty="0">
              <a:ln>
                <a:solidFill>
                  <a:srgbClr val="4DB848">
                    <a:alpha val="0"/>
                  </a:srgbClr>
                </a:solidFill>
              </a:ln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17" name="모서리가 둥근 직사각형 343">
            <a:extLst>
              <a:ext uri="{FF2B5EF4-FFF2-40B4-BE49-F238E27FC236}">
                <a16:creationId xmlns:a16="http://schemas.microsoft.com/office/drawing/2014/main" id="{77B16638-B933-464C-8E87-263243616F82}"/>
              </a:ext>
            </a:extLst>
          </p:cNvPr>
          <p:cNvSpPr/>
          <p:nvPr/>
        </p:nvSpPr>
        <p:spPr bwMode="auto">
          <a:xfrm rot="2700000">
            <a:off x="5512528" y="4713568"/>
            <a:ext cx="1011268" cy="1011269"/>
          </a:xfrm>
          <a:prstGeom prst="roundRect">
            <a:avLst>
              <a:gd name="adj" fmla="val 9797"/>
            </a:avLst>
          </a:prstGeom>
          <a:solidFill>
            <a:srgbClr val="FFFFFF"/>
          </a:solidFill>
          <a:ln w="57150" cap="flat" cmpd="sng" algn="ctr">
            <a:solidFill>
              <a:srgbClr val="0440C9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199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218" name="Rectangle 20">
            <a:extLst>
              <a:ext uri="{FF2B5EF4-FFF2-40B4-BE49-F238E27FC236}">
                <a16:creationId xmlns:a16="http://schemas.microsoft.com/office/drawing/2014/main" id="{8BBCF0FA-0024-4B05-B15D-48ECF03E7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7347" y="5384932"/>
            <a:ext cx="1821633" cy="551795"/>
          </a:xfrm>
          <a:prstGeom prst="rect">
            <a:avLst/>
          </a:prstGeom>
          <a:gradFill>
            <a:gsLst>
              <a:gs pos="35000">
                <a:schemeClr val="bg1">
                  <a:lumMod val="95000"/>
                </a:schemeClr>
              </a:gs>
              <a:gs pos="73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1018931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80000"/>
              <a:buFontTx/>
              <a:buNone/>
              <a:tabLst/>
              <a:defRPr/>
            </a:pP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4BE9D8A-2AFE-4D4D-9388-1C017EED7B0B}"/>
              </a:ext>
            </a:extLst>
          </p:cNvPr>
          <p:cNvSpPr txBox="1"/>
          <p:nvPr/>
        </p:nvSpPr>
        <p:spPr>
          <a:xfrm>
            <a:off x="5570971" y="4615092"/>
            <a:ext cx="163453" cy="172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marR="0" lvl="0" indent="0" defTabSz="88265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Arial" pitchFamily="34" charset="0"/>
              <a:buNone/>
              <a:tabLst>
                <a:tab pos="5648325" algn="l"/>
              </a:tabLst>
              <a:defRPr kumimoji="1" sz="1000" b="1" spc="-5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97845" defTabSz="995690">
              <a:defRPr sz="2000"/>
            </a:lvl2pPr>
            <a:lvl3pPr marL="995690" defTabSz="995690">
              <a:defRPr sz="2000"/>
            </a:lvl3pPr>
            <a:lvl4pPr marL="1493535" defTabSz="995690">
              <a:defRPr sz="2000"/>
            </a:lvl4pPr>
            <a:lvl5pPr marL="1991380" defTabSz="995690">
              <a:defRPr sz="2000"/>
            </a:lvl5pPr>
            <a:lvl6pPr marL="2489225" defTabSz="995690">
              <a:defRPr sz="2000"/>
            </a:lvl6pPr>
            <a:lvl7pPr marL="2987070" defTabSz="995690">
              <a:defRPr sz="2000"/>
            </a:lvl7pPr>
            <a:lvl8pPr marL="3484916" defTabSz="995690">
              <a:defRPr sz="2000"/>
            </a:lvl8pPr>
            <a:lvl9pPr marL="3982761" defTabSz="995690">
              <a:defRPr sz="2000"/>
            </a:lvl9pPr>
          </a:lstStyle>
          <a:p>
            <a:pPr marL="0" marR="0" lvl="0" indent="0" algn="l" defTabSz="882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Arial" pitchFamily="34" charset="0"/>
              <a:buNone/>
              <a:tabLst>
                <a:tab pos="5648325" algn="l"/>
              </a:tabLst>
              <a:defRPr/>
            </a:pP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01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CE0C747-C8BC-4C14-A039-9DB380292775}"/>
              </a:ext>
            </a:extLst>
          </p:cNvPr>
          <p:cNvSpPr txBox="1"/>
          <p:nvPr/>
        </p:nvSpPr>
        <p:spPr>
          <a:xfrm>
            <a:off x="5554725" y="5006569"/>
            <a:ext cx="89804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lvl="0" algn="ctr" defTabSz="838200" fontAlgn="base" latinLnBrk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838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자동화 시스템 </a:t>
            </a: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0" algn="ctr" defTabSz="838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도입 필요</a:t>
            </a:r>
          </a:p>
        </p:txBody>
      </p: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7E348461-5785-4D51-89C8-95D5FF2532C0}"/>
              </a:ext>
            </a:extLst>
          </p:cNvPr>
          <p:cNvCxnSpPr/>
          <p:nvPr/>
        </p:nvCxnSpPr>
        <p:spPr>
          <a:xfrm>
            <a:off x="5728321" y="4757316"/>
            <a:ext cx="134836" cy="134836"/>
          </a:xfrm>
          <a:prstGeom prst="line">
            <a:avLst/>
          </a:prstGeom>
          <a:noFill/>
          <a:ln w="9525" cap="flat" cmpd="sng" algn="ctr">
            <a:solidFill>
              <a:srgbClr val="448FAA"/>
            </a:solidFill>
            <a:prstDash val="solid"/>
          </a:ln>
          <a:effectLst/>
        </p:spPr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D1402E52-38A7-4F44-9297-1514337122F3}"/>
              </a:ext>
            </a:extLst>
          </p:cNvPr>
          <p:cNvCxnSpPr/>
          <p:nvPr/>
        </p:nvCxnSpPr>
        <p:spPr>
          <a:xfrm>
            <a:off x="5107347" y="5384932"/>
            <a:ext cx="1820283" cy="0"/>
          </a:xfrm>
          <a:prstGeom prst="line">
            <a:avLst/>
          </a:prstGeom>
          <a:noFill/>
          <a:ln w="19050" cap="flat" cmpd="sng" algn="ctr">
            <a:solidFill>
              <a:srgbClr val="0440C9"/>
            </a:solidFill>
            <a:prstDash val="solid"/>
          </a:ln>
          <a:effectLst/>
        </p:spPr>
      </p:cxnSp>
      <p:sp>
        <p:nvSpPr>
          <p:cNvPr id="223" name="AutoShape 43">
            <a:extLst>
              <a:ext uri="{FF2B5EF4-FFF2-40B4-BE49-F238E27FC236}">
                <a16:creationId xmlns:a16="http://schemas.microsoft.com/office/drawing/2014/main" id="{F8074F7E-52ED-4B13-ACF6-88FA173B8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771" y="5520777"/>
            <a:ext cx="1652883" cy="579646"/>
          </a:xfrm>
          <a:prstGeom prst="rect">
            <a:avLst/>
          </a:prstGeom>
        </p:spPr>
        <p:txBody>
          <a:bodyPr wrap="square" lIns="7200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3663" marR="0" lvl="1" indent="-93663" algn="l" defTabSz="91427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prstClr val="black">
                  <a:lumMod val="75000"/>
                  <a:lumOff val="25000"/>
                </a:prstClr>
              </a:buClr>
              <a:buSzPct val="80000"/>
              <a:buFont typeface="Arial" pitchFamily="34" charset="0"/>
              <a:buChar char="•"/>
              <a:tabLst>
                <a:tab pos="490904" algn="l"/>
                <a:tab pos="981811" algn="l"/>
                <a:tab pos="1475765" algn="l"/>
                <a:tab pos="1966671" algn="l"/>
                <a:tab pos="2457577" algn="l"/>
                <a:tab pos="2950008" algn="l"/>
                <a:tab pos="3440912" algn="l"/>
                <a:tab pos="3933341" algn="l"/>
                <a:tab pos="4425772" algn="l"/>
                <a:tab pos="4916678" algn="l"/>
                <a:tab pos="5409106" algn="l"/>
                <a:tab pos="6392443" algn="l"/>
                <a:tab pos="6884873" algn="l"/>
                <a:tab pos="7375777" algn="l"/>
                <a:tab pos="7866683" algn="l"/>
                <a:tab pos="8359114" algn="l"/>
                <a:tab pos="8851543" algn="l"/>
                <a:tab pos="9342448" algn="l"/>
                <a:tab pos="9834879" algn="l"/>
                <a:tab pos="10325785" algn="l"/>
                <a:tab pos="10818215" algn="l"/>
                <a:tab pos="11310645" algn="l"/>
                <a:tab pos="11801550" algn="l"/>
                <a:tab pos="12293979" algn="l"/>
                <a:tab pos="12784885" algn="l"/>
                <a:tab pos="13275790" algn="l"/>
                <a:tab pos="13769745" algn="l"/>
                <a:tab pos="14260650" algn="l"/>
                <a:tab pos="14751557" algn="l"/>
                <a:tab pos="15243987" algn="l"/>
                <a:tab pos="15734892" algn="l"/>
              </a:tabLst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차량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Gate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정차로 혼잡도  증가 및 도로 정체 야기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93663" marR="0" lvl="1" indent="-93663" algn="l" defTabSz="91427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prstClr val="black">
                  <a:lumMod val="75000"/>
                  <a:lumOff val="25000"/>
                </a:prstClr>
              </a:buClr>
              <a:buSzPct val="80000"/>
              <a:buFont typeface="Arial" pitchFamily="34" charset="0"/>
              <a:buChar char="•"/>
              <a:tabLst>
                <a:tab pos="490904" algn="l"/>
                <a:tab pos="981811" algn="l"/>
                <a:tab pos="1475765" algn="l"/>
                <a:tab pos="1966671" algn="l"/>
                <a:tab pos="2457577" algn="l"/>
                <a:tab pos="2950008" algn="l"/>
                <a:tab pos="3440912" algn="l"/>
                <a:tab pos="3933341" algn="l"/>
                <a:tab pos="4425772" algn="l"/>
                <a:tab pos="4916678" algn="l"/>
                <a:tab pos="5409106" algn="l"/>
                <a:tab pos="6392443" algn="l"/>
                <a:tab pos="6884873" algn="l"/>
                <a:tab pos="7375777" algn="l"/>
                <a:tab pos="7866683" algn="l"/>
                <a:tab pos="8359114" algn="l"/>
                <a:tab pos="8851543" algn="l"/>
                <a:tab pos="9342448" algn="l"/>
                <a:tab pos="9834879" algn="l"/>
                <a:tab pos="10325785" algn="l"/>
                <a:tab pos="10818215" algn="l"/>
                <a:tab pos="11310645" algn="l"/>
                <a:tab pos="11801550" algn="l"/>
                <a:tab pos="12293979" algn="l"/>
                <a:tab pos="12784885" algn="l"/>
                <a:tab pos="13275790" algn="l"/>
                <a:tab pos="13769745" algn="l"/>
                <a:tab pos="14260650" algn="l"/>
                <a:tab pos="14751557" algn="l"/>
                <a:tab pos="15243987" algn="l"/>
                <a:tab pos="15734892" algn="l"/>
              </a:tabLst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장비기사 작업지시정보 </a:t>
            </a:r>
            <a:r>
              <a:rPr kumimoji="1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미제공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문제 개선 필요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</a:t>
            </a:r>
          </a:p>
        </p:txBody>
      </p:sp>
      <p:sp>
        <p:nvSpPr>
          <p:cNvPr id="224" name="모서리가 둥근 직사각형 350">
            <a:extLst>
              <a:ext uri="{FF2B5EF4-FFF2-40B4-BE49-F238E27FC236}">
                <a16:creationId xmlns:a16="http://schemas.microsoft.com/office/drawing/2014/main" id="{2297E245-345D-4888-8CC3-088AA0156BAA}"/>
              </a:ext>
            </a:extLst>
          </p:cNvPr>
          <p:cNvSpPr/>
          <p:nvPr/>
        </p:nvSpPr>
        <p:spPr bwMode="auto">
          <a:xfrm rot="2700000">
            <a:off x="7642907" y="4713567"/>
            <a:ext cx="1011268" cy="1011269"/>
          </a:xfrm>
          <a:prstGeom prst="roundRect">
            <a:avLst>
              <a:gd name="adj" fmla="val 9797"/>
            </a:avLst>
          </a:prstGeom>
          <a:solidFill>
            <a:srgbClr val="FFFFFF"/>
          </a:solidFill>
          <a:ln w="57150" cap="flat" cmpd="sng" algn="ctr">
            <a:solidFill>
              <a:srgbClr val="0440C9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199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225" name="Rectangle 20">
            <a:extLst>
              <a:ext uri="{FF2B5EF4-FFF2-40B4-BE49-F238E27FC236}">
                <a16:creationId xmlns:a16="http://schemas.microsoft.com/office/drawing/2014/main" id="{50B6DCC9-4196-44F9-86DD-BCF9F5976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726" y="5384932"/>
            <a:ext cx="1821633" cy="551795"/>
          </a:xfrm>
          <a:prstGeom prst="rect">
            <a:avLst/>
          </a:prstGeom>
          <a:gradFill>
            <a:gsLst>
              <a:gs pos="35000">
                <a:schemeClr val="bg1">
                  <a:lumMod val="95000"/>
                </a:schemeClr>
              </a:gs>
              <a:gs pos="73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1018931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80000"/>
              <a:buFontTx/>
              <a:buNone/>
              <a:tabLst/>
              <a:defRPr/>
            </a:pP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3ECAEB0-FF12-40E0-BBD8-7CD78F2EF564}"/>
              </a:ext>
            </a:extLst>
          </p:cNvPr>
          <p:cNvSpPr txBox="1"/>
          <p:nvPr/>
        </p:nvSpPr>
        <p:spPr>
          <a:xfrm>
            <a:off x="7701350" y="4615092"/>
            <a:ext cx="163453" cy="172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marR="0" lvl="0" indent="0" defTabSz="88265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Arial" pitchFamily="34" charset="0"/>
              <a:buNone/>
              <a:tabLst>
                <a:tab pos="5648325" algn="l"/>
              </a:tabLst>
              <a:defRPr kumimoji="1" sz="1000" b="1" spc="-5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97845" defTabSz="995690">
              <a:defRPr sz="2000"/>
            </a:lvl2pPr>
            <a:lvl3pPr marL="995690" defTabSz="995690">
              <a:defRPr sz="2000"/>
            </a:lvl3pPr>
            <a:lvl4pPr marL="1493535" defTabSz="995690">
              <a:defRPr sz="2000"/>
            </a:lvl4pPr>
            <a:lvl5pPr marL="1991380" defTabSz="995690">
              <a:defRPr sz="2000"/>
            </a:lvl5pPr>
            <a:lvl6pPr marL="2489225" defTabSz="995690">
              <a:defRPr sz="2000"/>
            </a:lvl6pPr>
            <a:lvl7pPr marL="2987070" defTabSz="995690">
              <a:defRPr sz="2000"/>
            </a:lvl7pPr>
            <a:lvl8pPr marL="3484916" defTabSz="995690">
              <a:defRPr sz="2000"/>
            </a:lvl8pPr>
            <a:lvl9pPr marL="3982761" defTabSz="995690">
              <a:defRPr sz="2000"/>
            </a:lvl9pPr>
          </a:lstStyle>
          <a:p>
            <a:pPr marL="0" marR="0" lvl="0" indent="0" algn="l" defTabSz="882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Arial" pitchFamily="34" charset="0"/>
              <a:buNone/>
              <a:tabLst>
                <a:tab pos="5648325" algn="l"/>
              </a:tabLst>
              <a:defRPr/>
            </a:pP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02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D98300E-11F2-4EDE-8C60-A3DD1B2F6D20}"/>
              </a:ext>
            </a:extLst>
          </p:cNvPr>
          <p:cNvSpPr txBox="1"/>
          <p:nvPr/>
        </p:nvSpPr>
        <p:spPr>
          <a:xfrm>
            <a:off x="7685104" y="5021797"/>
            <a:ext cx="898042" cy="277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lvl="0" algn="ctr" defTabSz="838200" fontAlgn="base" latinLnBrk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-85449" algn="ctr" defTabSz="838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>
                  <a:lumMod val="50000"/>
                </a:srgbClr>
              </a:buClr>
              <a:buSzPct val="100000"/>
              <a:buFontTx/>
              <a:buNone/>
              <a:tabLst>
                <a:tab pos="5648325" algn="l"/>
              </a:tabLst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WEB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정보시스템</a:t>
            </a: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  <a:p>
            <a:pPr marL="0" marR="0" lvl="0" indent="-85449" algn="ctr" defTabSz="838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>
                  <a:lumMod val="50000"/>
                </a:srgbClr>
              </a:buClr>
              <a:buSzPct val="100000"/>
              <a:buFontTx/>
              <a:buNone/>
              <a:tabLst>
                <a:tab pos="5648325" algn="l"/>
              </a:tabLst>
              <a:defRPr/>
            </a:pP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+mn-cs"/>
              </a:rPr>
              <a:t>개편 필요</a:t>
            </a: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309548BA-3CEF-4ECA-A66C-4886EB91457B}"/>
              </a:ext>
            </a:extLst>
          </p:cNvPr>
          <p:cNvCxnSpPr/>
          <p:nvPr/>
        </p:nvCxnSpPr>
        <p:spPr>
          <a:xfrm>
            <a:off x="7858700" y="4757316"/>
            <a:ext cx="134836" cy="134836"/>
          </a:xfrm>
          <a:prstGeom prst="line">
            <a:avLst/>
          </a:prstGeom>
          <a:noFill/>
          <a:ln w="9525" cap="flat" cmpd="sng" algn="ctr">
            <a:solidFill>
              <a:srgbClr val="448FAA"/>
            </a:solidFill>
            <a:prstDash val="solid"/>
          </a:ln>
          <a:effectLst/>
        </p:spPr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F7C1347D-7D4F-4DF7-AB4E-A1E91215BDE4}"/>
              </a:ext>
            </a:extLst>
          </p:cNvPr>
          <p:cNvCxnSpPr/>
          <p:nvPr/>
        </p:nvCxnSpPr>
        <p:spPr>
          <a:xfrm>
            <a:off x="7237726" y="5384932"/>
            <a:ext cx="1820283" cy="0"/>
          </a:xfrm>
          <a:prstGeom prst="line">
            <a:avLst/>
          </a:prstGeom>
          <a:noFill/>
          <a:ln w="19050" cap="flat" cmpd="sng" algn="ctr">
            <a:solidFill>
              <a:srgbClr val="0440C9"/>
            </a:solidFill>
            <a:prstDash val="solid"/>
          </a:ln>
          <a:effectLst/>
        </p:spPr>
      </p:cxnSp>
      <p:sp>
        <p:nvSpPr>
          <p:cNvPr id="230" name="AutoShape 43">
            <a:extLst>
              <a:ext uri="{FF2B5EF4-FFF2-40B4-BE49-F238E27FC236}">
                <a16:creationId xmlns:a16="http://schemas.microsoft.com/office/drawing/2014/main" id="{43BBF35A-CA85-44B3-B551-01B666AEA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6432" y="5520777"/>
            <a:ext cx="1652883" cy="605294"/>
          </a:xfrm>
          <a:prstGeom prst="rect">
            <a:avLst/>
          </a:prstGeom>
        </p:spPr>
        <p:txBody>
          <a:bodyPr wrap="square" lIns="7200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3663" marR="0" lvl="1" indent="-93663" algn="l" defTabSz="91427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prstClr val="black">
                  <a:lumMod val="75000"/>
                  <a:lumOff val="25000"/>
                </a:prstClr>
              </a:buClr>
              <a:buSzPct val="80000"/>
              <a:buFont typeface="Arial" pitchFamily="34" charset="0"/>
              <a:buChar char="•"/>
              <a:tabLst>
                <a:tab pos="490904" algn="l"/>
                <a:tab pos="981811" algn="l"/>
                <a:tab pos="1475765" algn="l"/>
                <a:tab pos="1966671" algn="l"/>
                <a:tab pos="2457577" algn="l"/>
                <a:tab pos="2950008" algn="l"/>
                <a:tab pos="3440912" algn="l"/>
                <a:tab pos="3933341" algn="l"/>
                <a:tab pos="4425772" algn="l"/>
                <a:tab pos="4916678" algn="l"/>
                <a:tab pos="5409106" algn="l"/>
                <a:tab pos="6392443" algn="l"/>
                <a:tab pos="6884873" algn="l"/>
                <a:tab pos="7375777" algn="l"/>
                <a:tab pos="7866683" algn="l"/>
                <a:tab pos="8359114" algn="l"/>
                <a:tab pos="8851543" algn="l"/>
                <a:tab pos="9342448" algn="l"/>
                <a:tab pos="9834879" algn="l"/>
                <a:tab pos="10325785" algn="l"/>
                <a:tab pos="10818215" algn="l"/>
                <a:tab pos="11310645" algn="l"/>
                <a:tab pos="11801550" algn="l"/>
                <a:tab pos="12293979" algn="l"/>
                <a:tab pos="12784885" algn="l"/>
                <a:tab pos="13275790" algn="l"/>
                <a:tab pos="13769745" algn="l"/>
                <a:tab pos="14260650" algn="l"/>
                <a:tab pos="14751557" algn="l"/>
                <a:tab pos="15243987" algn="l"/>
                <a:tab pos="15734892" algn="l"/>
              </a:tabLst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2022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년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06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월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IE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기술 종료 따른 서비스 어려움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93663" marR="0" lvl="1" indent="-93663" algn="l" defTabSz="91427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prstClr val="black">
                  <a:lumMod val="75000"/>
                  <a:lumOff val="25000"/>
                </a:prstClr>
              </a:buClr>
              <a:buSzPct val="80000"/>
              <a:buFont typeface="Arial" pitchFamily="34" charset="0"/>
              <a:buChar char="•"/>
              <a:tabLst>
                <a:tab pos="490904" algn="l"/>
                <a:tab pos="981811" algn="l"/>
                <a:tab pos="1475765" algn="l"/>
                <a:tab pos="1966671" algn="l"/>
                <a:tab pos="2457577" algn="l"/>
                <a:tab pos="2950008" algn="l"/>
                <a:tab pos="3440912" algn="l"/>
                <a:tab pos="3933341" algn="l"/>
                <a:tab pos="4425772" algn="l"/>
                <a:tab pos="4916678" algn="l"/>
                <a:tab pos="5409106" algn="l"/>
                <a:tab pos="6392443" algn="l"/>
                <a:tab pos="6884873" algn="l"/>
                <a:tab pos="7375777" algn="l"/>
                <a:tab pos="7866683" algn="l"/>
                <a:tab pos="8359114" algn="l"/>
                <a:tab pos="8851543" algn="l"/>
                <a:tab pos="9342448" algn="l"/>
                <a:tab pos="9834879" algn="l"/>
                <a:tab pos="10325785" algn="l"/>
                <a:tab pos="10818215" algn="l"/>
                <a:tab pos="11310645" algn="l"/>
                <a:tab pos="11801550" algn="l"/>
                <a:tab pos="12293979" algn="l"/>
                <a:tab pos="12784885" algn="l"/>
                <a:tab pos="13275790" algn="l"/>
                <a:tab pos="13769745" algn="l"/>
                <a:tab pos="14260650" algn="l"/>
                <a:tab pos="14751557" algn="l"/>
                <a:tab pos="15243987" algn="l"/>
                <a:tab pos="15734892" algn="l"/>
              </a:tabLst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최신 </a:t>
            </a:r>
            <a:r>
              <a:rPr kumimoji="1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웹브라우저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호환성 문제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1" indent="0" algn="l" defTabSz="91427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None/>
              <a:tabLst>
                <a:tab pos="490904" algn="l"/>
                <a:tab pos="981811" algn="l"/>
                <a:tab pos="1475765" algn="l"/>
                <a:tab pos="1966671" algn="l"/>
                <a:tab pos="2457577" algn="l"/>
                <a:tab pos="2950008" algn="l"/>
                <a:tab pos="3440912" algn="l"/>
                <a:tab pos="3933341" algn="l"/>
                <a:tab pos="4425772" algn="l"/>
                <a:tab pos="4916678" algn="l"/>
                <a:tab pos="5409106" algn="l"/>
                <a:tab pos="6392443" algn="l"/>
                <a:tab pos="6884873" algn="l"/>
                <a:tab pos="7375777" algn="l"/>
                <a:tab pos="7866683" algn="l"/>
                <a:tab pos="8359114" algn="l"/>
                <a:tab pos="8851543" algn="l"/>
                <a:tab pos="9342448" algn="l"/>
                <a:tab pos="9834879" algn="l"/>
                <a:tab pos="10325785" algn="l"/>
                <a:tab pos="10818215" algn="l"/>
                <a:tab pos="11310645" algn="l"/>
                <a:tab pos="11801550" algn="l"/>
                <a:tab pos="12293979" algn="l"/>
                <a:tab pos="12784885" algn="l"/>
                <a:tab pos="13275790" algn="l"/>
                <a:tab pos="13769745" algn="l"/>
                <a:tab pos="14260650" algn="l"/>
                <a:tab pos="14751557" algn="l"/>
                <a:tab pos="15243987" algn="l"/>
                <a:tab pos="15734892" algn="l"/>
              </a:tabLst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   (2004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년 구축 운영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)</a:t>
            </a:r>
            <a:endParaRPr kumimoji="1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47" name="오각형 79">
            <a:extLst>
              <a:ext uri="{FF2B5EF4-FFF2-40B4-BE49-F238E27FC236}">
                <a16:creationId xmlns:a16="http://schemas.microsoft.com/office/drawing/2014/main" id="{B5837A76-0280-42B3-8ABE-5EF87240808A}"/>
              </a:ext>
            </a:extLst>
          </p:cNvPr>
          <p:cNvSpPr/>
          <p:nvPr/>
        </p:nvSpPr>
        <p:spPr>
          <a:xfrm>
            <a:off x="3915137" y="4348747"/>
            <a:ext cx="1063477" cy="1734736"/>
          </a:xfrm>
          <a:prstGeom prst="homePlate">
            <a:avLst>
              <a:gd name="adj" fmla="val 363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51" name="한쪽 모서리가 둥근 사각형 78">
            <a:extLst>
              <a:ext uri="{FF2B5EF4-FFF2-40B4-BE49-F238E27FC236}">
                <a16:creationId xmlns:a16="http://schemas.microsoft.com/office/drawing/2014/main" id="{ECDAEB6D-1E05-45AD-B389-83FC756CB135}"/>
              </a:ext>
            </a:extLst>
          </p:cNvPr>
          <p:cNvSpPr/>
          <p:nvPr/>
        </p:nvSpPr>
        <p:spPr>
          <a:xfrm>
            <a:off x="3516335" y="4326768"/>
            <a:ext cx="1509120" cy="1773655"/>
          </a:xfrm>
          <a:prstGeom prst="round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180000" tIns="44453" rIns="88904" bIns="44453" anchor="ctr"/>
          <a:lstStyle/>
          <a:p>
            <a:pPr marL="81416" marR="0" lvl="0" indent="-81416" algn="l" defTabSz="717944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0808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en-US" sz="1200" b="0" i="0" u="none" strike="noStrike" kern="1200" cap="none" spc="-3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33333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252" name="오각형 79">
            <a:extLst>
              <a:ext uri="{FF2B5EF4-FFF2-40B4-BE49-F238E27FC236}">
                <a16:creationId xmlns:a16="http://schemas.microsoft.com/office/drawing/2014/main" id="{8C39F949-6F9B-4874-A497-FBEBFC0801AF}"/>
              </a:ext>
            </a:extLst>
          </p:cNvPr>
          <p:cNvSpPr/>
          <p:nvPr/>
        </p:nvSpPr>
        <p:spPr>
          <a:xfrm>
            <a:off x="3637043" y="4326768"/>
            <a:ext cx="1388412" cy="1756715"/>
          </a:xfrm>
          <a:prstGeom prst="homePlate">
            <a:avLst>
              <a:gd name="adj" fmla="val 363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FCB59B74-404D-46A2-B1FF-F3F1C2A6AC83}"/>
              </a:ext>
            </a:extLst>
          </p:cNvPr>
          <p:cNvSpPr/>
          <p:nvPr/>
        </p:nvSpPr>
        <p:spPr>
          <a:xfrm>
            <a:off x="3710757" y="4566062"/>
            <a:ext cx="8913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09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B2972"/>
                </a:solidFill>
                <a:effectLst/>
                <a:uLnTx/>
                <a:uFillTx/>
                <a:latin typeface="현대하모니 B" panose="02020603020101020101" pitchFamily="18" charset="-127"/>
                <a:ea typeface="현대하모니 B" panose="02020603020101020101" pitchFamily="18" charset="-127"/>
                <a:cs typeface="+mn-cs"/>
              </a:rPr>
              <a:t> 2021.09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B2972"/>
                </a:solidFill>
                <a:effectLst/>
                <a:uLnTx/>
                <a:uFillTx/>
                <a:latin typeface="현대하모니 B" panose="02020603020101020101" pitchFamily="18" charset="-127"/>
                <a:ea typeface="현대하모니 B" panose="02020603020101020101" pitchFamily="18" charset="-127"/>
                <a:cs typeface="+mn-cs"/>
              </a:rPr>
              <a:t>개장</a:t>
            </a:r>
            <a:endParaRPr kumimoji="0" lang="en-US" altLang="ko-KR" sz="9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B2972"/>
              </a:solidFill>
              <a:effectLst/>
              <a:uLnTx/>
              <a:uFillTx/>
              <a:latin typeface="현대하모니 B" panose="02020603020101020101" pitchFamily="18" charset="-127"/>
              <a:ea typeface="현대하모니 B" panose="02020603020101020101" pitchFamily="18" charset="-127"/>
              <a:cs typeface="+mn-cs"/>
            </a:endParaRPr>
          </a:p>
          <a:p>
            <a:pPr marL="0" marR="0" lvl="0" indent="0" algn="ctr" defTabSz="909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B2972"/>
                </a:solidFill>
                <a:effectLst/>
                <a:uLnTx/>
                <a:uFillTx/>
                <a:latin typeface="현대하모니 B" panose="02020603020101020101" pitchFamily="18" charset="-127"/>
                <a:ea typeface="현대하모니 B" panose="02020603020101020101" pitchFamily="18" charset="-127"/>
                <a:cs typeface="+mn-cs"/>
              </a:rPr>
              <a:t> 6,000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B2972"/>
                </a:solidFill>
                <a:effectLst/>
                <a:uLnTx/>
                <a:uFillTx/>
                <a:latin typeface="현대하모니 B" panose="02020603020101020101" pitchFamily="18" charset="-127"/>
                <a:ea typeface="현대하모니 B" panose="02020603020101020101" pitchFamily="18" charset="-127"/>
                <a:cs typeface="+mn-cs"/>
              </a:rPr>
              <a:t>여평</a:t>
            </a:r>
            <a:endParaRPr kumimoji="0" lang="en-US" altLang="ko-KR" sz="9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B2972"/>
              </a:solidFill>
              <a:effectLst/>
              <a:uLnTx/>
              <a:uFillTx/>
              <a:latin typeface="현대하모니 B" panose="02020603020101020101" pitchFamily="18" charset="-127"/>
              <a:ea typeface="현대하모니 B" panose="02020603020101020101" pitchFamily="18" charset="-127"/>
              <a:cs typeface="+mn-cs"/>
            </a:endParaRPr>
          </a:p>
          <a:p>
            <a:pPr marL="0" marR="0" lvl="0" indent="0" algn="ctr" defTabSz="909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B2972"/>
                </a:solidFill>
                <a:effectLst/>
                <a:uLnTx/>
                <a:uFillTx/>
                <a:latin typeface="현대하모니 B" panose="02020603020101020101" pitchFamily="18" charset="-127"/>
                <a:ea typeface="현대하모니 B" panose="02020603020101020101" pitchFamily="18" charset="-127"/>
                <a:cs typeface="+mn-cs"/>
              </a:rPr>
              <a:t> 1,808 TEU</a:t>
            </a:r>
            <a:endParaRPr kumimoji="0" lang="ko-KR" altLang="en-US" sz="9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B2972"/>
              </a:solidFill>
              <a:effectLst/>
              <a:uLnTx/>
              <a:uFillTx/>
              <a:latin typeface="현대하모니 B" panose="02020603020101020101" pitchFamily="18" charset="-127"/>
              <a:ea typeface="현대하모니 B" panose="02020603020101020101" pitchFamily="18" charset="-127"/>
              <a:cs typeface="+mn-cs"/>
            </a:endParaRPr>
          </a:p>
        </p:txBody>
      </p:sp>
      <p:pic>
        <p:nvPicPr>
          <p:cNvPr id="264" name="Picture 40" descr="bg-A01-23">
            <a:extLst>
              <a:ext uri="{FF2B5EF4-FFF2-40B4-BE49-F238E27FC236}">
                <a16:creationId xmlns:a16="http://schemas.microsoft.com/office/drawing/2014/main" id="{79663021-FC6C-4488-8981-DB95B8687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229" y="4974827"/>
            <a:ext cx="324916" cy="46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5" name="타원 254">
            <a:extLst>
              <a:ext uri="{FF2B5EF4-FFF2-40B4-BE49-F238E27FC236}">
                <a16:creationId xmlns:a16="http://schemas.microsoft.com/office/drawing/2014/main" id="{E6D66A00-7676-4ADF-A65C-CA8E058BCF34}"/>
              </a:ext>
            </a:extLst>
          </p:cNvPr>
          <p:cNvSpPr/>
          <p:nvPr/>
        </p:nvSpPr>
        <p:spPr>
          <a:xfrm>
            <a:off x="3689210" y="5129817"/>
            <a:ext cx="914180" cy="856454"/>
          </a:xfrm>
          <a:prstGeom prst="ellipse">
            <a:avLst/>
          </a:prstGeom>
          <a:solidFill>
            <a:srgbClr val="668DF0">
              <a:alpha val="15000"/>
            </a:srgbClr>
          </a:solidFill>
          <a:ln w="508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33333"/>
              </a:solidFill>
              <a:effectLst/>
              <a:uLnTx/>
              <a:uFillTx/>
              <a:latin typeface="현대하모니 B" panose="02020603020101020101" pitchFamily="18" charset="-127"/>
              <a:ea typeface="현대하모니 B" panose="02020603020101020101" pitchFamily="18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F240DC-FF1A-4FE6-AE3C-B250B069E50C}"/>
              </a:ext>
            </a:extLst>
          </p:cNvPr>
          <p:cNvSpPr/>
          <p:nvPr/>
        </p:nvSpPr>
        <p:spPr>
          <a:xfrm>
            <a:off x="3581425" y="5398412"/>
            <a:ext cx="115004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09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B2972"/>
                </a:solidFill>
                <a:effectLst/>
                <a:uLnTx/>
                <a:uFillTx/>
                <a:latin typeface="현대하모니 B" panose="02020603020101020101" pitchFamily="18" charset="-127"/>
                <a:ea typeface="현대하모니 B" panose="02020603020101020101" pitchFamily="18" charset="-127"/>
                <a:cs typeface="+mn-cs"/>
              </a:rPr>
              <a:t>반입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B2972"/>
                </a:solidFill>
                <a:effectLst/>
                <a:uLnTx/>
                <a:uFillTx/>
                <a:latin typeface="현대하모니 B" panose="02020603020101020101" pitchFamily="18" charset="-127"/>
                <a:ea typeface="현대하모니 B" panose="02020603020101020101" pitchFamily="18" charset="-127"/>
                <a:cs typeface="+mn-cs"/>
              </a:rPr>
              <a:t>/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B2972"/>
                </a:solidFill>
                <a:effectLst/>
                <a:uLnTx/>
                <a:uFillTx/>
                <a:latin typeface="현대하모니 B" panose="02020603020101020101" pitchFamily="18" charset="-127"/>
                <a:ea typeface="현대하모니 B" panose="02020603020101020101" pitchFamily="18" charset="-127"/>
                <a:cs typeface="+mn-cs"/>
              </a:rPr>
              <a:t>반출</a:t>
            </a:r>
            <a:endParaRPr kumimoji="0" lang="en-US" altLang="ko-KR" sz="9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B2972"/>
              </a:solidFill>
              <a:effectLst/>
              <a:uLnTx/>
              <a:uFillTx/>
              <a:latin typeface="현대하모니 B" panose="02020603020101020101" pitchFamily="18" charset="-127"/>
              <a:ea typeface="현대하모니 B" panose="02020603020101020101" pitchFamily="18" charset="-127"/>
              <a:cs typeface="+mn-cs"/>
            </a:endParaRPr>
          </a:p>
          <a:p>
            <a:pPr marL="0" marR="0" lvl="0" indent="0" algn="ctr" defTabSz="909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B2972"/>
                </a:solidFill>
                <a:effectLst/>
                <a:uLnTx/>
                <a:uFillTx/>
                <a:latin typeface="현대하모니 B" panose="02020603020101020101" pitchFamily="18" charset="-127"/>
                <a:ea typeface="현대하모니 B" panose="02020603020101020101" pitchFamily="18" charset="-127"/>
                <a:cs typeface="+mn-cs"/>
              </a:rPr>
              <a:t>장비작업처리</a:t>
            </a:r>
            <a:endParaRPr kumimoji="0" lang="en-US" altLang="ko-KR" sz="9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B2972"/>
              </a:solidFill>
              <a:effectLst/>
              <a:uLnTx/>
              <a:uFillTx/>
              <a:latin typeface="현대하모니 B" panose="02020603020101020101" pitchFamily="18" charset="-127"/>
              <a:ea typeface="현대하모니 B" panose="02020603020101020101" pitchFamily="18" charset="-127"/>
              <a:cs typeface="+mn-cs"/>
            </a:endParaRPr>
          </a:p>
          <a:p>
            <a:pPr marL="0" marR="0" lvl="0" indent="0" algn="ctr" defTabSz="909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B2972"/>
                </a:solidFill>
                <a:effectLst/>
                <a:uLnTx/>
                <a:uFillTx/>
                <a:latin typeface="현대하모니 B" panose="02020603020101020101" pitchFamily="18" charset="-127"/>
                <a:ea typeface="현대하모니 B" panose="02020603020101020101" pitchFamily="18" charset="-127"/>
                <a:cs typeface="+mn-cs"/>
              </a:rPr>
              <a:t>수작업</a:t>
            </a:r>
            <a:endParaRPr kumimoji="0" lang="en-US" altLang="ko-KR" sz="9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B2972"/>
              </a:solidFill>
              <a:effectLst/>
              <a:uLnTx/>
              <a:uFillTx/>
              <a:latin typeface="현대하모니 B" panose="02020603020101020101" pitchFamily="18" charset="-127"/>
              <a:ea typeface="현대하모니 B" panose="02020603020101020101" pitchFamily="18" charset="-127"/>
              <a:cs typeface="+mn-cs"/>
            </a:endParaRPr>
          </a:p>
        </p:txBody>
      </p:sp>
      <p:pic>
        <p:nvPicPr>
          <p:cNvPr id="267" name="Picture 34" descr="bg-A02-16">
            <a:extLst>
              <a:ext uri="{FF2B5EF4-FFF2-40B4-BE49-F238E27FC236}">
                <a16:creationId xmlns:a16="http://schemas.microsoft.com/office/drawing/2014/main" id="{C0D238CF-83EC-4F5C-95F1-FB9EEBA10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120" y="1046214"/>
            <a:ext cx="1160657" cy="92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텍스트 개체 틀 4">
            <a:extLst>
              <a:ext uri="{FF2B5EF4-FFF2-40B4-BE49-F238E27FC236}">
                <a16:creationId xmlns:a16="http://schemas.microsoft.com/office/drawing/2014/main" id="{8AECFA7A-9BAC-4F5C-BD49-8CF4392A14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277" y="128592"/>
            <a:ext cx="428707" cy="507831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AC39847C-ABC9-4C19-9885-305BF5DA7DC5}"/>
              </a:ext>
            </a:extLst>
          </p:cNvPr>
          <p:cNvSpPr/>
          <p:nvPr/>
        </p:nvSpPr>
        <p:spPr>
          <a:xfrm>
            <a:off x="3687963" y="4432486"/>
            <a:ext cx="914180" cy="856454"/>
          </a:xfrm>
          <a:prstGeom prst="ellipse">
            <a:avLst/>
          </a:prstGeom>
          <a:solidFill>
            <a:srgbClr val="668DF0">
              <a:alpha val="15000"/>
            </a:srgbClr>
          </a:solidFill>
          <a:ln w="508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19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33333"/>
              </a:solidFill>
              <a:effectLst/>
              <a:uLnTx/>
              <a:uFillTx/>
              <a:latin typeface="현대하모니 B" panose="02020603020101020101" pitchFamily="18" charset="-127"/>
              <a:ea typeface="현대하모니 B" panose="02020603020101020101" pitchFamily="18" charset="-127"/>
              <a:cs typeface="+mn-cs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BC4E289-40D2-4726-9BE0-73F5AD17225A}"/>
              </a:ext>
            </a:extLst>
          </p:cNvPr>
          <p:cNvSpPr/>
          <p:nvPr/>
        </p:nvSpPr>
        <p:spPr>
          <a:xfrm rot="16200000">
            <a:off x="42921" y="2488413"/>
            <a:ext cx="1845532" cy="962111"/>
          </a:xfrm>
          <a:prstGeom prst="rect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72DEFB98-8B48-4140-996D-428EF691E1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44" y="3368543"/>
            <a:ext cx="822364" cy="382113"/>
          </a:xfrm>
          <a:prstGeom prst="rect">
            <a:avLst/>
          </a:prstGeom>
        </p:spPr>
      </p:pic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81F361F0-6A7D-42BC-A1D4-C08D591605E7}"/>
              </a:ext>
            </a:extLst>
          </p:cNvPr>
          <p:cNvSpPr/>
          <p:nvPr/>
        </p:nvSpPr>
        <p:spPr>
          <a:xfrm rot="5400000">
            <a:off x="1347729" y="2919890"/>
            <a:ext cx="264540" cy="99158"/>
          </a:xfrm>
          <a:prstGeom prst="triangle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7E7BFA1-E52B-46F7-9BE7-48ABEDBE9F72}"/>
              </a:ext>
            </a:extLst>
          </p:cNvPr>
          <p:cNvSpPr/>
          <p:nvPr/>
        </p:nvSpPr>
        <p:spPr bwMode="auto">
          <a:xfrm>
            <a:off x="831032" y="2784802"/>
            <a:ext cx="269304" cy="36933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1" indent="0" algn="ctr" defTabSz="4199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5F5F5F"/>
              </a:buClr>
              <a:buSzPct val="100000"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itchFamily="50" charset="-127"/>
              </a:rPr>
              <a:t>추진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굴림" pitchFamily="50" charset="-127"/>
            </a:endParaRPr>
          </a:p>
          <a:p>
            <a:pPr marL="0" marR="0" lvl="1" indent="0" algn="ctr" defTabSz="4199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5F5F5F"/>
              </a:buClr>
              <a:buSzPct val="100000"/>
              <a:buFontTx/>
              <a:buNone/>
              <a:tabLst/>
              <a:defRPr/>
            </a:pPr>
            <a:r>
              <a:rPr kumimoji="1" lang="ko-KR" altLang="en-US" sz="1200" b="1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itchFamily="50" charset="-127"/>
              </a:rPr>
              <a:t>방향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굴림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F1AB76E-9A21-4226-B20B-C19248EEBD2B}"/>
              </a:ext>
            </a:extLst>
          </p:cNvPr>
          <p:cNvSpPr/>
          <p:nvPr/>
        </p:nvSpPr>
        <p:spPr>
          <a:xfrm rot="16200000">
            <a:off x="-70724" y="4584475"/>
            <a:ext cx="2072819" cy="962112"/>
          </a:xfrm>
          <a:prstGeom prst="rect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013EE10-0212-4ECF-B978-7C1B9F77C221}"/>
              </a:ext>
            </a:extLst>
          </p:cNvPr>
          <p:cNvSpPr/>
          <p:nvPr/>
        </p:nvSpPr>
        <p:spPr bwMode="auto">
          <a:xfrm>
            <a:off x="763705" y="4788532"/>
            <a:ext cx="403958" cy="55399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1" indent="-180939" algn="ctr" defTabSz="935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ct val="100000"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배경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1" indent="-180939" algn="ctr" defTabSz="935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ct val="100000"/>
              <a:buFontTx/>
              <a:buNone/>
              <a:tabLst/>
              <a:defRPr/>
            </a:pPr>
            <a:r>
              <a:rPr lang="ko-KR" altLang="en-US" sz="1200" b="1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및</a:t>
            </a:r>
            <a:endParaRPr lang="en-US" altLang="ko-KR" sz="1200" b="1" kern="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1" indent="-180939" algn="ctr" defTabSz="935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ct val="100000"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필요성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DD67FB89-D01C-431A-8041-16B23DAEDA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499"/>
          <a:stretch/>
        </p:blipFill>
        <p:spPr>
          <a:xfrm>
            <a:off x="577936" y="5441680"/>
            <a:ext cx="741596" cy="57063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이등변 삼각형 167">
            <a:extLst>
              <a:ext uri="{FF2B5EF4-FFF2-40B4-BE49-F238E27FC236}">
                <a16:creationId xmlns:a16="http://schemas.microsoft.com/office/drawing/2014/main" id="{61AECC05-2FD9-4AD7-9ECF-5EFA3C8F3188}"/>
              </a:ext>
            </a:extLst>
          </p:cNvPr>
          <p:cNvSpPr/>
          <p:nvPr/>
        </p:nvSpPr>
        <p:spPr>
          <a:xfrm rot="5400000">
            <a:off x="1347729" y="5292057"/>
            <a:ext cx="264540" cy="99158"/>
          </a:xfrm>
          <a:prstGeom prst="triangle">
            <a:avLst/>
          </a:prstGeom>
          <a:gradFill flip="none" rotWithShape="1">
            <a:gsLst>
              <a:gs pos="17000">
                <a:srgbClr val="2E3192"/>
              </a:gs>
              <a:gs pos="100000">
                <a:srgbClr val="622D91"/>
              </a:gs>
            </a:gsLst>
            <a:lin ang="27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0321"/>
            <a:endParaRPr lang="ko-KR" altLang="en-US" sz="1400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0078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3192"/>
      </a:accent1>
      <a:accent2>
        <a:srgbClr val="662D91"/>
      </a:accent2>
      <a:accent3>
        <a:srgbClr val="427ACF"/>
      </a:accent3>
      <a:accent4>
        <a:srgbClr val="485053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p">
      <a:majorFont>
        <a:latin typeface="KoPub돋움체 Bold"/>
        <a:ea typeface="KoPub돋움체 Bold"/>
        <a:cs typeface=""/>
      </a:majorFont>
      <a:minorFont>
        <a:latin typeface="KoPub돋움체 Medium"/>
        <a:ea typeface="KoPub돋움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3192"/>
      </a:accent1>
      <a:accent2>
        <a:srgbClr val="662D91"/>
      </a:accent2>
      <a:accent3>
        <a:srgbClr val="427ACF"/>
      </a:accent3>
      <a:accent4>
        <a:srgbClr val="485053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p">
      <a:majorFont>
        <a:latin typeface="KoPub돋움체 Bold"/>
        <a:ea typeface="KoPub돋움체 Bold"/>
        <a:cs typeface=""/>
      </a:majorFont>
      <a:minorFont>
        <a:latin typeface="KoPub돋움체 Medium"/>
        <a:ea typeface="KoPub돋움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사용자 지정 68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64768C"/>
    </a:accent1>
    <a:accent2>
      <a:srgbClr val="9BAEC8"/>
    </a:accent2>
    <a:accent3>
      <a:srgbClr val="427ACF"/>
    </a:accent3>
    <a:accent4>
      <a:srgbClr val="485053"/>
    </a:accent4>
    <a:accent5>
      <a:srgbClr val="5B9BD5"/>
    </a:accent5>
    <a:accent6>
      <a:srgbClr val="2E3192"/>
    </a:accent6>
    <a:hlink>
      <a:srgbClr val="0563C1"/>
    </a:hlink>
    <a:folHlink>
      <a:srgbClr val="954F72"/>
    </a:folHlink>
  </a:clrScheme>
  <a:fontScheme name="사용자 지정 19">
    <a:majorFont>
      <a:latin typeface="KoPub돋움체 Bold"/>
      <a:ea typeface="KoPub돋움체 Bold"/>
      <a:cs typeface=""/>
    </a:majorFont>
    <a:minorFont>
      <a:latin typeface="KoPub돋움체 Medium"/>
      <a:ea typeface="KoPub돋움체 Medium"/>
      <a:cs typeface=""/>
    </a:minorFont>
  </a:fontScheme>
  <a:fmtScheme name="Office 테마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사용자 지정 68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64768C"/>
    </a:accent1>
    <a:accent2>
      <a:srgbClr val="9BAEC8"/>
    </a:accent2>
    <a:accent3>
      <a:srgbClr val="427ACF"/>
    </a:accent3>
    <a:accent4>
      <a:srgbClr val="485053"/>
    </a:accent4>
    <a:accent5>
      <a:srgbClr val="5B9BD5"/>
    </a:accent5>
    <a:accent6>
      <a:srgbClr val="2E3192"/>
    </a:accent6>
    <a:hlink>
      <a:srgbClr val="0563C1"/>
    </a:hlink>
    <a:folHlink>
      <a:srgbClr val="954F72"/>
    </a:folHlink>
  </a:clrScheme>
  <a:fontScheme name="사용자 지정 19">
    <a:majorFont>
      <a:latin typeface="KoPub돋움체 Bold"/>
      <a:ea typeface="KoPub돋움체 Bold"/>
      <a:cs typeface=""/>
    </a:majorFont>
    <a:minorFont>
      <a:latin typeface="KoPub돋움체 Medium"/>
      <a:ea typeface="KoPub돋움체 Medium"/>
      <a:cs typeface=""/>
    </a:minorFont>
  </a:fontScheme>
  <a:fmtScheme name="Office 테마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26219</TotalTime>
  <Words>3858</Words>
  <Application>Microsoft Office PowerPoint</Application>
  <PresentationFormat>A4 용지(210x297mm)</PresentationFormat>
  <Paragraphs>1209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60" baseType="lpstr">
      <vt:lpstr>KoPubWorld돋움체 Light</vt:lpstr>
      <vt:lpstr>굴림</vt:lpstr>
      <vt:lpstr>KoPubWorld돋움체 Bold</vt:lpstr>
      <vt:lpstr>KoPub돋움체 Medium</vt:lpstr>
      <vt:lpstr>Rix고딕 M</vt:lpstr>
      <vt:lpstr>산돌고딕B</vt:lpstr>
      <vt:lpstr>Times New Roman</vt:lpstr>
      <vt:lpstr>Wingdings</vt:lpstr>
      <vt:lpstr>KoPub바탕체 Bold</vt:lpstr>
      <vt:lpstr>현대하모니 M</vt:lpstr>
      <vt:lpstr>현대하모니 B</vt:lpstr>
      <vt:lpstr>현대하모니 L</vt:lpstr>
      <vt:lpstr>KoPub돋움체 Light</vt:lpstr>
      <vt:lpstr>Arial Unicode MS</vt:lpstr>
      <vt:lpstr>Rix모던명조 M</vt:lpstr>
      <vt:lpstr>Wingdings 2</vt:lpstr>
      <vt:lpstr>Lucida Sans Unicode</vt:lpstr>
      <vt:lpstr>Cambria Math</vt:lpstr>
      <vt:lpstr>Rix모던고딕 M</vt:lpstr>
      <vt:lpstr>맑은 고딕</vt:lpstr>
      <vt:lpstr>Arial</vt:lpstr>
      <vt:lpstr>Lato Bold</vt:lpstr>
      <vt:lpstr>Rix고딕 B</vt:lpstr>
      <vt:lpstr>한컴돋움</vt:lpstr>
      <vt:lpstr>KoPub돋움체 Bold</vt:lpstr>
      <vt:lpstr>나눔고딕</vt:lpstr>
      <vt:lpstr>KoPubWorld돋움체 Medium</vt:lpstr>
      <vt:lpstr>Rix모던고딕 B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a15468</dc:creator>
  <cp:lastModifiedBy>박철규/Park Chulkyu</cp:lastModifiedBy>
  <cp:revision>1165</cp:revision>
  <cp:lastPrinted>2022-02-14T05:02:37Z</cp:lastPrinted>
  <dcterms:created xsi:type="dcterms:W3CDTF">2019-12-09T11:02:51Z</dcterms:created>
  <dcterms:modified xsi:type="dcterms:W3CDTF">2022-06-13T00:47:45Z</dcterms:modified>
</cp:coreProperties>
</file>